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8.svg" ContentType="image/svg+xml"/>
  <Override PartName="/ppt/media/image20.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42"/>
  </p:notesMasterIdLst>
  <p:sldIdLst>
    <p:sldId id="748" r:id="rId4"/>
    <p:sldId id="817" r:id="rId5"/>
    <p:sldId id="816" r:id="rId6"/>
    <p:sldId id="818" r:id="rId7"/>
    <p:sldId id="819" r:id="rId8"/>
    <p:sldId id="820" r:id="rId9"/>
    <p:sldId id="257" r:id="rId10"/>
    <p:sldId id="759" r:id="rId11"/>
    <p:sldId id="760" r:id="rId12"/>
    <p:sldId id="821" r:id="rId13"/>
    <p:sldId id="822" r:id="rId14"/>
    <p:sldId id="758" r:id="rId15"/>
    <p:sldId id="289" r:id="rId16"/>
    <p:sldId id="294" r:id="rId17"/>
    <p:sldId id="761" r:id="rId18"/>
    <p:sldId id="779" r:id="rId19"/>
    <p:sldId id="287" r:id="rId20"/>
    <p:sldId id="762" r:id="rId21"/>
    <p:sldId id="302" r:id="rId22"/>
    <p:sldId id="763" r:id="rId23"/>
    <p:sldId id="764" r:id="rId24"/>
    <p:sldId id="256" r:id="rId25"/>
    <p:sldId id="765" r:id="rId26"/>
    <p:sldId id="766" r:id="rId27"/>
    <p:sldId id="297" r:id="rId28"/>
    <p:sldId id="749" r:id="rId29"/>
    <p:sldId id="767" r:id="rId30"/>
    <p:sldId id="781" r:id="rId31"/>
    <p:sldId id="782" r:id="rId32"/>
    <p:sldId id="823" r:id="rId33"/>
    <p:sldId id="770" r:id="rId34"/>
    <p:sldId id="772" r:id="rId35"/>
    <p:sldId id="277" r:id="rId36"/>
    <p:sldId id="771" r:id="rId37"/>
    <p:sldId id="750" r:id="rId38"/>
    <p:sldId id="282" r:id="rId39"/>
    <p:sldId id="738" r:id="rId40"/>
    <p:sldId id="299" r:id="rId41"/>
    <p:sldId id="774" r:id="rId43"/>
    <p:sldId id="752" r:id="rId44"/>
    <p:sldId id="258" r:id="rId45"/>
    <p:sldId id="753" r:id="rId46"/>
    <p:sldId id="278" r:id="rId47"/>
    <p:sldId id="751" r:id="rId48"/>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7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浅色样式 3 - 强调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中度样式 1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p:scale>
          <a:sx n="90" d="100"/>
          <a:sy n="90" d="100"/>
        </p:scale>
        <p:origin x="1670" y="-60"/>
      </p:cViewPr>
      <p:guideLst>
        <p:guide orient="horz" pos="217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1" Type="http://schemas.openxmlformats.org/officeDocument/2006/relationships/tableStyles" Target="tableStyles.xml"/><Relationship Id="rId50" Type="http://schemas.openxmlformats.org/officeDocument/2006/relationships/viewProps" Target="viewProps.xml"/><Relationship Id="rId5" Type="http://schemas.openxmlformats.org/officeDocument/2006/relationships/slide" Target="slides/slide2.xml"/><Relationship Id="rId49" Type="http://schemas.openxmlformats.org/officeDocument/2006/relationships/presProps" Target="presProps.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notesMaster" Target="notesMasters/notesMaster1.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3D0960C7-3ED6-4C34-B160-EE2CDD16A636}" type="datetimeFigureOut">
              <a:rPr lang="en-US"/>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endParaRPr lang="en-US" noProof="0"/>
          </a:p>
          <a:p>
            <a:pPr lvl="1"/>
            <a:r>
              <a:rPr lang="en-US" noProof="0"/>
              <a:t>Second level</a:t>
            </a:r>
            <a:endParaRPr lang="en-US" noProof="0"/>
          </a:p>
          <a:p>
            <a:pPr lvl="2"/>
            <a:r>
              <a:rPr lang="en-US" noProof="0"/>
              <a:t>Third level</a:t>
            </a:r>
            <a:endParaRPr lang="en-US" noProof="0"/>
          </a:p>
          <a:p>
            <a:pPr lvl="3"/>
            <a:r>
              <a:rPr lang="en-US" noProof="0"/>
              <a:t>Fourth level</a:t>
            </a:r>
            <a:endParaRPr lang="en-US" noProof="0"/>
          </a:p>
          <a:p>
            <a:pPr lvl="4"/>
            <a:r>
              <a:rPr lang="en-US" noProof="0"/>
              <a:t>Fifth level</a:t>
            </a:r>
            <a:endParaRPr lang="en-US"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lstStyle>
            <a:lvl1pPr algn="r" eaLnBrk="1" hangingPunct="1">
              <a:defRPr sz="1200"/>
            </a:lvl1pPr>
          </a:lstStyle>
          <a:p>
            <a:fld id="{8DA76840-E2DF-4D34-A49D-A63E157172AB}" type="slidenum">
              <a:rPr lang="en-US"/>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ln>
        </p:spPr>
      </p:sp>
      <p:sp>
        <p:nvSpPr>
          <p:cNvPr id="33795" name="Notes Placeholder 2"/>
          <p:cNvSpPr>
            <a:spLocks noGrp="1"/>
          </p:cNvSpPr>
          <p:nvPr>
            <p:ph type="body" idx="1"/>
          </p:nvPr>
        </p:nvSpPr>
        <p:spPr bwMode="auto">
          <a:noFill/>
        </p:spPr>
        <p:txBody>
          <a:bodyPr wrap="square" numCol="1" anchor="t" anchorCtr="0" compatLnSpc="1"/>
          <a:lstStyle/>
          <a:p>
            <a:pPr>
              <a:spcBef>
                <a:spcPct val="0"/>
              </a:spcBef>
            </a:pPr>
            <a:endParaRPr lang="en-US" altLang="en-US"/>
          </a:p>
        </p:txBody>
      </p:sp>
      <p:sp>
        <p:nvSpPr>
          <p:cNvPr id="33796" name="Slide Number Placeholder 3"/>
          <p:cNvSpPr>
            <a:spLocks noGrp="1"/>
          </p:cNvSpPr>
          <p:nvPr>
            <p:ph type="sldNum" sz="quarter" idx="5"/>
          </p:nvPr>
        </p:nvSpPr>
        <p:spPr bwMode="auto">
          <a:noFill/>
          <a:ln>
            <a:miter lim="800000"/>
          </a:ln>
        </p:spPr>
        <p:txBody>
          <a:bodyPr/>
          <a:lstStyle/>
          <a:p>
            <a:fld id="{FAD61367-CEFE-4352-BB4C-7F491CAABB77}" type="slidenum">
              <a:rPr lang="en-IN" altLang="en-US"/>
            </a:fld>
            <a:endParaRPr lang="en-I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lvl1pPr>
              <a:defRPr/>
            </a:lvl1pPr>
          </a:lstStyle>
          <a:p>
            <a:pPr>
              <a:defRPr/>
            </a:pPr>
            <a:fld id="{E41E781D-109C-4B49-AB3E-FB66BEDF105C}" type="datetimeFigureOut">
              <a:rPr lang="en-IN"/>
            </a:fld>
            <a:endParaRPr lang="en-IN"/>
          </a:p>
        </p:txBody>
      </p:sp>
      <p:sp>
        <p:nvSpPr>
          <p:cNvPr id="5" name="Footer Placeholder 4"/>
          <p:cNvSpPr>
            <a:spLocks noGrp="1"/>
          </p:cNvSpPr>
          <p:nvPr>
            <p:ph type="ftr" sz="quarter" idx="11"/>
          </p:nvPr>
        </p:nvSpPr>
        <p:spPr/>
        <p:txBody>
          <a:bodyPr/>
          <a:lstStyle>
            <a:lvl1pPr>
              <a:defRPr/>
            </a:lvl1pPr>
          </a:lstStyle>
          <a:p>
            <a:pPr>
              <a:defRPr/>
            </a:pPr>
            <a:endParaRPr lang="en-IN"/>
          </a:p>
        </p:txBody>
      </p:sp>
      <p:sp>
        <p:nvSpPr>
          <p:cNvPr id="6" name="Slide Number Placeholder 5"/>
          <p:cNvSpPr>
            <a:spLocks noGrp="1"/>
          </p:cNvSpPr>
          <p:nvPr>
            <p:ph type="sldNum" sz="quarter" idx="12"/>
          </p:nvPr>
        </p:nvSpPr>
        <p:spPr/>
        <p:txBody>
          <a:bodyPr/>
          <a:lstStyle>
            <a:lvl1pPr>
              <a:defRPr/>
            </a:lvl1pPr>
          </a:lstStyle>
          <a:p>
            <a:fld id="{F3364314-36D9-470F-812D-CDC74A6E98E0}" type="slidenum">
              <a:rPr lang="en-IN"/>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N"/>
          </a:p>
        </p:txBody>
      </p:sp>
      <p:sp>
        <p:nvSpPr>
          <p:cNvPr id="4" name="Date Placeholder 3"/>
          <p:cNvSpPr>
            <a:spLocks noGrp="1"/>
          </p:cNvSpPr>
          <p:nvPr>
            <p:ph type="dt" sz="half" idx="10"/>
          </p:nvPr>
        </p:nvSpPr>
        <p:spPr/>
        <p:txBody>
          <a:bodyPr/>
          <a:lstStyle>
            <a:lvl1pPr>
              <a:defRPr/>
            </a:lvl1pPr>
          </a:lstStyle>
          <a:p>
            <a:pPr>
              <a:defRPr/>
            </a:pPr>
            <a:fld id="{3AF83BB1-9431-47D3-8857-AAFEF43FE93C}" type="datetimeFigureOut">
              <a:rPr lang="en-IN"/>
            </a:fld>
            <a:endParaRPr lang="en-IN"/>
          </a:p>
        </p:txBody>
      </p:sp>
      <p:sp>
        <p:nvSpPr>
          <p:cNvPr id="5" name="Footer Placeholder 4"/>
          <p:cNvSpPr>
            <a:spLocks noGrp="1"/>
          </p:cNvSpPr>
          <p:nvPr>
            <p:ph type="ftr" sz="quarter" idx="11"/>
          </p:nvPr>
        </p:nvSpPr>
        <p:spPr/>
        <p:txBody>
          <a:bodyPr/>
          <a:lstStyle>
            <a:lvl1pPr>
              <a:defRPr/>
            </a:lvl1pPr>
          </a:lstStyle>
          <a:p>
            <a:pPr>
              <a:defRPr/>
            </a:pPr>
            <a:endParaRPr lang="en-IN"/>
          </a:p>
        </p:txBody>
      </p:sp>
      <p:sp>
        <p:nvSpPr>
          <p:cNvPr id="6" name="Slide Number Placeholder 5"/>
          <p:cNvSpPr>
            <a:spLocks noGrp="1"/>
          </p:cNvSpPr>
          <p:nvPr>
            <p:ph type="sldNum" sz="quarter" idx="12"/>
          </p:nvPr>
        </p:nvSpPr>
        <p:spPr/>
        <p:txBody>
          <a:bodyPr/>
          <a:lstStyle>
            <a:lvl1pPr>
              <a:defRPr/>
            </a:lvl1pPr>
          </a:lstStyle>
          <a:p>
            <a:fld id="{51FDD900-30C0-49F6-8970-70DE2DE9534E}" type="slidenum">
              <a:rPr lang="en-IN"/>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N"/>
          </a:p>
        </p:txBody>
      </p:sp>
      <p:sp>
        <p:nvSpPr>
          <p:cNvPr id="4" name="Date Placeholder 3"/>
          <p:cNvSpPr>
            <a:spLocks noGrp="1"/>
          </p:cNvSpPr>
          <p:nvPr>
            <p:ph type="dt" sz="half" idx="10"/>
          </p:nvPr>
        </p:nvSpPr>
        <p:spPr/>
        <p:txBody>
          <a:bodyPr/>
          <a:lstStyle>
            <a:lvl1pPr>
              <a:defRPr/>
            </a:lvl1pPr>
          </a:lstStyle>
          <a:p>
            <a:pPr>
              <a:defRPr/>
            </a:pPr>
            <a:fld id="{ED7B1BB7-60BE-46B4-A5D4-D6662744F9D7}" type="datetimeFigureOut">
              <a:rPr lang="en-IN"/>
            </a:fld>
            <a:endParaRPr lang="en-IN"/>
          </a:p>
        </p:txBody>
      </p:sp>
      <p:sp>
        <p:nvSpPr>
          <p:cNvPr id="5" name="Footer Placeholder 4"/>
          <p:cNvSpPr>
            <a:spLocks noGrp="1"/>
          </p:cNvSpPr>
          <p:nvPr>
            <p:ph type="ftr" sz="quarter" idx="11"/>
          </p:nvPr>
        </p:nvSpPr>
        <p:spPr/>
        <p:txBody>
          <a:bodyPr/>
          <a:lstStyle>
            <a:lvl1pPr>
              <a:defRPr/>
            </a:lvl1pPr>
          </a:lstStyle>
          <a:p>
            <a:pPr>
              <a:defRPr/>
            </a:pPr>
            <a:endParaRPr lang="en-IN"/>
          </a:p>
        </p:txBody>
      </p:sp>
      <p:sp>
        <p:nvSpPr>
          <p:cNvPr id="6" name="Slide Number Placeholder 5"/>
          <p:cNvSpPr>
            <a:spLocks noGrp="1"/>
          </p:cNvSpPr>
          <p:nvPr>
            <p:ph type="sldNum" sz="quarter" idx="12"/>
          </p:nvPr>
        </p:nvSpPr>
        <p:spPr/>
        <p:txBody>
          <a:bodyPr/>
          <a:lstStyle>
            <a:lvl1pPr>
              <a:defRPr/>
            </a:lvl1pPr>
          </a:lstStyle>
          <a:p>
            <a:fld id="{45BC027A-C0F3-4B66-8E99-34075614EB1F}" type="slidenum">
              <a:rPr lang="en-IN"/>
            </a:fld>
            <a:endParaRPr lang="en-I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algn="r" eaLnBrk="1" hangingPunct="1">
              <a:buNone/>
            </a:pPr>
            <a:fld id="{9A0DB2DC-4C9A-4742-B13C-FB6460FD3503}" type="slidenum">
              <a:rPr lang="en-US" altLang="en-US" dirty="0">
                <a:effectLst>
                  <a:outerShdw blurRad="38100" dist="38100" dir="2700000">
                    <a:srgbClr val="C0C0C0"/>
                  </a:outerShdw>
                </a:effectLst>
              </a:rPr>
            </a:fld>
            <a:endParaRPr lang="en-US" altLang="en-US" dirty="0">
              <a:effectLst>
                <a:outerShdw blurRad="38100" dist="38100" dir="2700000">
                  <a:srgbClr val="C0C0C0"/>
                </a:outerShdw>
              </a:effectLst>
            </a:endParaRPr>
          </a:p>
        </p:txBody>
      </p: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altLang="en-US" dirty="0">
                <a:effectLst>
                  <a:outerShdw blurRad="38100" dist="38100" dir="2700000">
                    <a:srgbClr val="C0C0C0"/>
                  </a:outerShdw>
                </a:effectLst>
                <a:latin typeface="Arial" panose="020B0604020202020204" pitchFamily="34" charset="0"/>
              </a:rPr>
            </a:fld>
            <a:endParaRPr lang="en-US" altLang="en-US" dirty="0">
              <a:effectLst>
                <a:outerShdw blurRad="38100" dist="38100" dir="2700000">
                  <a:srgbClr val="C0C0C0"/>
                </a:outerShdw>
              </a:effectLst>
              <a:latin typeface="Arial" panose="020B0604020202020204" pitchFamily="34" charset="0"/>
            </a:endParaRPr>
          </a:p>
        </p:txBody>
      </p:sp>
    </p:spTree>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altLang="en-US" dirty="0">
                <a:effectLst>
                  <a:outerShdw blurRad="38100" dist="38100" dir="2700000">
                    <a:srgbClr val="C0C0C0"/>
                  </a:outerShdw>
                </a:effectLst>
                <a:latin typeface="Arial" panose="020B0604020202020204" pitchFamily="34" charset="0"/>
              </a:rPr>
            </a:fld>
            <a:endParaRPr lang="en-US" altLang="en-US" dirty="0">
              <a:effectLst>
                <a:outerShdw blurRad="38100" dist="38100" dir="2700000">
                  <a:srgbClr val="C0C0C0"/>
                </a:outerShdw>
              </a:effectLst>
              <a:latin typeface="Arial" panose="020B0604020202020204" pitchFamily="34" charset="0"/>
            </a:endParaRPr>
          </a:p>
        </p:txBody>
      </p:sp>
    </p:spTree>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5376672"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205728" y="1600200"/>
            <a:ext cx="5376672"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US" altLang="en-US" dirty="0">
                <a:effectLst>
                  <a:outerShdw blurRad="38100" dist="38100" dir="2700000">
                    <a:srgbClr val="C0C0C0"/>
                  </a:outerShdw>
                </a:effectLst>
                <a:latin typeface="Arial" panose="020B0604020202020204" pitchFamily="34" charset="0"/>
              </a:rPr>
            </a:fld>
            <a:endParaRPr lang="en-US" altLang="en-US" dirty="0">
              <a:effectLst>
                <a:outerShdw blurRad="38100" dist="38100" dir="2700000">
                  <a:srgbClr val="C0C0C0"/>
                </a:outerShdw>
              </a:effectLst>
              <a:latin typeface="Arial" panose="020B0604020202020204" pitchFamily="34" charset="0"/>
            </a:endParaRPr>
          </a:p>
        </p:txBody>
      </p:sp>
    </p:spTree>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lvl="0" eaLnBrk="1" hangingPunct="1">
              <a:buNone/>
            </a:pPr>
            <a:fld id="{9A0DB2DC-4C9A-4742-B13C-FB6460FD3503}" type="slidenum">
              <a:rPr lang="en-US" altLang="en-US" dirty="0">
                <a:effectLst>
                  <a:outerShdw blurRad="38100" dist="38100" dir="2700000">
                    <a:srgbClr val="C0C0C0"/>
                  </a:outerShdw>
                </a:effectLst>
                <a:latin typeface="Arial" panose="020B0604020202020204" pitchFamily="34" charset="0"/>
              </a:rPr>
            </a:fld>
            <a:endParaRPr lang="en-US" altLang="en-US" dirty="0">
              <a:effectLst>
                <a:outerShdw blurRad="38100" dist="38100" dir="2700000">
                  <a:srgbClr val="C0C0C0"/>
                </a:outerShdw>
              </a:effectLst>
              <a:latin typeface="Arial" panose="020B0604020202020204" pitchFamily="34" charset="0"/>
            </a:endParaRPr>
          </a:p>
        </p:txBody>
      </p:sp>
    </p:spTree>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lvl="0" eaLnBrk="1" hangingPunct="1">
              <a:buNone/>
            </a:pPr>
            <a:fld id="{9A0DB2DC-4C9A-4742-B13C-FB6460FD3503}" type="slidenum">
              <a:rPr lang="en-US" altLang="en-US" dirty="0">
                <a:effectLst>
                  <a:outerShdw blurRad="38100" dist="38100" dir="2700000">
                    <a:srgbClr val="C0C0C0"/>
                  </a:outerShdw>
                </a:effectLst>
                <a:latin typeface="Arial" panose="020B0604020202020204" pitchFamily="34" charset="0"/>
              </a:rPr>
            </a:fld>
            <a:endParaRPr lang="en-US" altLang="en-US" dirty="0">
              <a:effectLst>
                <a:outerShdw blurRad="38100" dist="38100" dir="2700000">
                  <a:srgbClr val="C0C0C0"/>
                </a:outerShdw>
              </a:effectLst>
              <a:latin typeface="Arial" panose="020B0604020202020204" pitchFamily="34" charset="0"/>
            </a:endParaRPr>
          </a:p>
        </p:txBody>
      </p:sp>
    </p:spTree>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lvl="0" eaLnBrk="1" hangingPunct="1">
              <a:buNone/>
            </a:pPr>
            <a:fld id="{9A0DB2DC-4C9A-4742-B13C-FB6460FD3503}" type="slidenum">
              <a:rPr lang="en-US" altLang="en-US" dirty="0">
                <a:effectLst>
                  <a:outerShdw blurRad="38100" dist="38100" dir="2700000">
                    <a:srgbClr val="C0C0C0"/>
                  </a:outerShdw>
                </a:effectLst>
                <a:latin typeface="Arial" panose="020B0604020202020204" pitchFamily="34" charset="0"/>
              </a:rPr>
            </a:fld>
            <a:endParaRPr lang="en-US" altLang="en-US" dirty="0">
              <a:effectLst>
                <a:outerShdw blurRad="38100" dist="38100" dir="2700000">
                  <a:srgbClr val="C0C0C0"/>
                </a:outerShdw>
              </a:effectLst>
              <a:latin typeface="Arial" panose="020B0604020202020204" pitchFamily="34" charset="0"/>
            </a:endParaRPr>
          </a:p>
        </p:txBody>
      </p:sp>
    </p:spTree>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US" altLang="en-US" dirty="0">
                <a:effectLst>
                  <a:outerShdw blurRad="38100" dist="38100" dir="2700000">
                    <a:srgbClr val="C0C0C0"/>
                  </a:outerShdw>
                </a:effectLst>
                <a:latin typeface="Arial" panose="020B0604020202020204" pitchFamily="34" charset="0"/>
              </a:rPr>
            </a:fld>
            <a:endParaRPr lang="en-US" altLang="en-US" dirty="0">
              <a:effectLst>
                <a:outerShdw blurRad="38100" dist="38100" dir="2700000">
                  <a:srgbClr val="C0C0C0"/>
                </a:outerShdw>
              </a:effectLst>
              <a:latin typeface="Arial" panose="020B0604020202020204" pitchFamily="34" charset="0"/>
            </a:endParaRPr>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N"/>
          </a:p>
        </p:txBody>
      </p:sp>
      <p:sp>
        <p:nvSpPr>
          <p:cNvPr id="4" name="Date Placeholder 3"/>
          <p:cNvSpPr>
            <a:spLocks noGrp="1"/>
          </p:cNvSpPr>
          <p:nvPr>
            <p:ph type="dt" sz="half" idx="10"/>
          </p:nvPr>
        </p:nvSpPr>
        <p:spPr/>
        <p:txBody>
          <a:bodyPr/>
          <a:lstStyle>
            <a:lvl1pPr>
              <a:defRPr/>
            </a:lvl1pPr>
          </a:lstStyle>
          <a:p>
            <a:pPr>
              <a:defRPr/>
            </a:pPr>
            <a:fld id="{67B36E8E-C1AF-43CE-B9FD-75752F738F4D}" type="datetimeFigureOut">
              <a:rPr lang="en-IN"/>
            </a:fld>
            <a:endParaRPr lang="en-IN"/>
          </a:p>
        </p:txBody>
      </p:sp>
      <p:sp>
        <p:nvSpPr>
          <p:cNvPr id="5" name="Footer Placeholder 4"/>
          <p:cNvSpPr>
            <a:spLocks noGrp="1"/>
          </p:cNvSpPr>
          <p:nvPr>
            <p:ph type="ftr" sz="quarter" idx="11"/>
          </p:nvPr>
        </p:nvSpPr>
        <p:spPr/>
        <p:txBody>
          <a:bodyPr/>
          <a:lstStyle>
            <a:lvl1pPr>
              <a:defRPr/>
            </a:lvl1pPr>
          </a:lstStyle>
          <a:p>
            <a:pPr>
              <a:defRPr/>
            </a:pPr>
            <a:endParaRPr lang="en-IN"/>
          </a:p>
        </p:txBody>
      </p:sp>
      <p:sp>
        <p:nvSpPr>
          <p:cNvPr id="6" name="Slide Number Placeholder 5"/>
          <p:cNvSpPr>
            <a:spLocks noGrp="1"/>
          </p:cNvSpPr>
          <p:nvPr>
            <p:ph type="sldNum" sz="quarter" idx="12"/>
          </p:nvPr>
        </p:nvSpPr>
        <p:spPr/>
        <p:txBody>
          <a:bodyPr/>
          <a:lstStyle>
            <a:lvl1pPr>
              <a:defRPr/>
            </a:lvl1pPr>
          </a:lstStyle>
          <a:p>
            <a:fld id="{CE356DAB-1AB3-4156-AC0E-23AEDC172A05}" type="slidenum">
              <a:rPr lang="en-IN"/>
            </a:fld>
            <a:endParaRPr lang="en-I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US" altLang="en-US" dirty="0">
                <a:effectLst>
                  <a:outerShdw blurRad="38100" dist="38100" dir="2700000">
                    <a:srgbClr val="C0C0C0"/>
                  </a:outerShdw>
                </a:effectLst>
                <a:latin typeface="Arial" panose="020B0604020202020204" pitchFamily="34" charset="0"/>
              </a:rPr>
            </a:fld>
            <a:endParaRPr lang="en-US" altLang="en-US" dirty="0">
              <a:effectLst>
                <a:outerShdw blurRad="38100" dist="38100" dir="2700000">
                  <a:srgbClr val="C0C0C0"/>
                </a:outerShdw>
              </a:effectLst>
              <a:latin typeface="Arial" panose="020B0604020202020204" pitchFamily="34" charset="0"/>
            </a:endParaRPr>
          </a:p>
        </p:txBody>
      </p:sp>
    </p:spTree>
  </p:cSld>
  <p:clrMapOvr>
    <a:masterClrMapping/>
  </p:clrMapOvr>
  <p:timing>
    <p:tnLst>
      <p:par>
        <p:cTn id="1" dur="indefinite" restart="never" nodeType="tmRoot"/>
      </p:par>
    </p:tnLst>
  </p:timing>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altLang="en-US" dirty="0">
                <a:effectLst>
                  <a:outerShdw blurRad="38100" dist="38100" dir="2700000">
                    <a:srgbClr val="C0C0C0"/>
                  </a:outerShdw>
                </a:effectLst>
                <a:latin typeface="Arial" panose="020B0604020202020204" pitchFamily="34" charset="0"/>
              </a:rPr>
            </a:fld>
            <a:endParaRPr lang="en-US" altLang="en-US" dirty="0">
              <a:effectLst>
                <a:outerShdw blurRad="38100" dist="38100" dir="2700000">
                  <a:srgbClr val="C0C0C0"/>
                </a:outerShdw>
              </a:effectLst>
              <a:latin typeface="Arial" panose="020B0604020202020204" pitchFamily="34" charset="0"/>
            </a:endParaRPr>
          </a:p>
        </p:txBody>
      </p:sp>
    </p:spTree>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8"/>
            <a:ext cx="8070573"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altLang="en-US" dirty="0">
                <a:effectLst>
                  <a:outerShdw blurRad="38100" dist="38100" dir="2700000">
                    <a:srgbClr val="C0C0C0"/>
                  </a:outerShdw>
                </a:effectLst>
                <a:latin typeface="Arial" panose="020B0604020202020204" pitchFamily="34" charset="0"/>
              </a:rPr>
            </a:fld>
            <a:endParaRPr lang="en-US" altLang="en-US" dirty="0">
              <a:effectLst>
                <a:outerShdw blurRad="38100" dist="38100" dir="2700000">
                  <a:srgbClr val="C0C0C0"/>
                </a:outerShdw>
              </a:effectLst>
              <a:latin typeface="Arial" panose="020B0604020202020204" pitchFamily="34" charset="0"/>
            </a:endParaRPr>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lvl1pPr>
              <a:defRPr/>
            </a:lvl1pPr>
          </a:lstStyle>
          <a:p>
            <a:pPr>
              <a:defRPr/>
            </a:pPr>
            <a:fld id="{A5A815BE-61CF-4105-B264-3F9686EBA3B9}" type="datetimeFigureOut">
              <a:rPr lang="en-IN"/>
            </a:fld>
            <a:endParaRPr lang="en-IN"/>
          </a:p>
        </p:txBody>
      </p:sp>
      <p:sp>
        <p:nvSpPr>
          <p:cNvPr id="5" name="Footer Placeholder 4"/>
          <p:cNvSpPr>
            <a:spLocks noGrp="1"/>
          </p:cNvSpPr>
          <p:nvPr>
            <p:ph type="ftr" sz="quarter" idx="11"/>
          </p:nvPr>
        </p:nvSpPr>
        <p:spPr/>
        <p:txBody>
          <a:bodyPr/>
          <a:lstStyle>
            <a:lvl1pPr>
              <a:defRPr/>
            </a:lvl1pPr>
          </a:lstStyle>
          <a:p>
            <a:pPr>
              <a:defRPr/>
            </a:pPr>
            <a:endParaRPr lang="en-IN"/>
          </a:p>
        </p:txBody>
      </p:sp>
      <p:sp>
        <p:nvSpPr>
          <p:cNvPr id="6" name="Slide Number Placeholder 5"/>
          <p:cNvSpPr>
            <a:spLocks noGrp="1"/>
          </p:cNvSpPr>
          <p:nvPr>
            <p:ph type="sldNum" sz="quarter" idx="12"/>
          </p:nvPr>
        </p:nvSpPr>
        <p:spPr/>
        <p:txBody>
          <a:bodyPr/>
          <a:lstStyle>
            <a:lvl1pPr>
              <a:defRPr/>
            </a:lvl1pPr>
          </a:lstStyle>
          <a:p>
            <a:fld id="{060494DE-BFD4-439D-940B-DF5889A71D21}" type="slidenum">
              <a:rPr lang="en-IN"/>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N"/>
          </a:p>
        </p:txBody>
      </p:sp>
      <p:sp>
        <p:nvSpPr>
          <p:cNvPr id="5" name="Date Placeholder 3"/>
          <p:cNvSpPr>
            <a:spLocks noGrp="1"/>
          </p:cNvSpPr>
          <p:nvPr>
            <p:ph type="dt" sz="half" idx="10"/>
          </p:nvPr>
        </p:nvSpPr>
        <p:spPr/>
        <p:txBody>
          <a:bodyPr/>
          <a:lstStyle>
            <a:lvl1pPr>
              <a:defRPr/>
            </a:lvl1pPr>
          </a:lstStyle>
          <a:p>
            <a:pPr>
              <a:defRPr/>
            </a:pPr>
            <a:fld id="{60888B67-86DC-4215-9F77-2DB8074B0079}" type="datetimeFigureOut">
              <a:rPr lang="en-IN"/>
            </a:fld>
            <a:endParaRPr lang="en-IN"/>
          </a:p>
        </p:txBody>
      </p:sp>
      <p:sp>
        <p:nvSpPr>
          <p:cNvPr id="6" name="Footer Placeholder 4"/>
          <p:cNvSpPr>
            <a:spLocks noGrp="1"/>
          </p:cNvSpPr>
          <p:nvPr>
            <p:ph type="ftr" sz="quarter" idx="11"/>
          </p:nvPr>
        </p:nvSpPr>
        <p:spPr/>
        <p:txBody>
          <a:bodyPr/>
          <a:lstStyle>
            <a:lvl1pPr>
              <a:defRPr/>
            </a:lvl1pPr>
          </a:lstStyle>
          <a:p>
            <a:pPr>
              <a:defRPr/>
            </a:pPr>
            <a:endParaRPr lang="en-IN"/>
          </a:p>
        </p:txBody>
      </p:sp>
      <p:sp>
        <p:nvSpPr>
          <p:cNvPr id="7" name="Slide Number Placeholder 5"/>
          <p:cNvSpPr>
            <a:spLocks noGrp="1"/>
          </p:cNvSpPr>
          <p:nvPr>
            <p:ph type="sldNum" sz="quarter" idx="12"/>
          </p:nvPr>
        </p:nvSpPr>
        <p:spPr/>
        <p:txBody>
          <a:bodyPr/>
          <a:lstStyle>
            <a:lvl1pPr>
              <a:defRPr/>
            </a:lvl1pPr>
          </a:lstStyle>
          <a:p>
            <a:fld id="{DC4CD52A-54FE-4E56-8C83-D791FE2DCA39}" type="slidenum">
              <a:rPr lang="en-IN"/>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N"/>
          </a:p>
        </p:txBody>
      </p:sp>
      <p:sp>
        <p:nvSpPr>
          <p:cNvPr id="7" name="Date Placeholder 3"/>
          <p:cNvSpPr>
            <a:spLocks noGrp="1"/>
          </p:cNvSpPr>
          <p:nvPr>
            <p:ph type="dt" sz="half" idx="10"/>
          </p:nvPr>
        </p:nvSpPr>
        <p:spPr/>
        <p:txBody>
          <a:bodyPr/>
          <a:lstStyle>
            <a:lvl1pPr>
              <a:defRPr/>
            </a:lvl1pPr>
          </a:lstStyle>
          <a:p>
            <a:pPr>
              <a:defRPr/>
            </a:pPr>
            <a:fld id="{7B128DE2-1193-44E5-AE2C-45137DDC852B}" type="datetimeFigureOut">
              <a:rPr lang="en-IN"/>
            </a:fld>
            <a:endParaRPr lang="en-IN"/>
          </a:p>
        </p:txBody>
      </p:sp>
      <p:sp>
        <p:nvSpPr>
          <p:cNvPr id="8" name="Footer Placeholder 4"/>
          <p:cNvSpPr>
            <a:spLocks noGrp="1"/>
          </p:cNvSpPr>
          <p:nvPr>
            <p:ph type="ftr" sz="quarter" idx="11"/>
          </p:nvPr>
        </p:nvSpPr>
        <p:spPr/>
        <p:txBody>
          <a:bodyPr/>
          <a:lstStyle>
            <a:lvl1pPr>
              <a:defRPr/>
            </a:lvl1pPr>
          </a:lstStyle>
          <a:p>
            <a:pPr>
              <a:defRPr/>
            </a:pPr>
            <a:endParaRPr lang="en-IN"/>
          </a:p>
        </p:txBody>
      </p:sp>
      <p:sp>
        <p:nvSpPr>
          <p:cNvPr id="9" name="Slide Number Placeholder 5"/>
          <p:cNvSpPr>
            <a:spLocks noGrp="1"/>
          </p:cNvSpPr>
          <p:nvPr>
            <p:ph type="sldNum" sz="quarter" idx="12"/>
          </p:nvPr>
        </p:nvSpPr>
        <p:spPr/>
        <p:txBody>
          <a:bodyPr/>
          <a:lstStyle>
            <a:lvl1pPr>
              <a:defRPr/>
            </a:lvl1pPr>
          </a:lstStyle>
          <a:p>
            <a:fld id="{C5B3797A-B76F-4155-85C9-C61B224AA0A7}" type="slidenum">
              <a:rPr lang="en-IN"/>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3"/>
          <p:cNvSpPr>
            <a:spLocks noGrp="1"/>
          </p:cNvSpPr>
          <p:nvPr>
            <p:ph type="dt" sz="half" idx="10"/>
          </p:nvPr>
        </p:nvSpPr>
        <p:spPr/>
        <p:txBody>
          <a:bodyPr/>
          <a:lstStyle>
            <a:lvl1pPr>
              <a:defRPr/>
            </a:lvl1pPr>
          </a:lstStyle>
          <a:p>
            <a:pPr>
              <a:defRPr/>
            </a:pPr>
            <a:fld id="{B4AE696A-0013-4CC1-89E0-54F1B5A51138}" type="datetimeFigureOut">
              <a:rPr lang="en-IN"/>
            </a:fld>
            <a:endParaRPr lang="en-IN"/>
          </a:p>
        </p:txBody>
      </p:sp>
      <p:sp>
        <p:nvSpPr>
          <p:cNvPr id="4" name="Footer Placeholder 4"/>
          <p:cNvSpPr>
            <a:spLocks noGrp="1"/>
          </p:cNvSpPr>
          <p:nvPr>
            <p:ph type="ftr" sz="quarter" idx="11"/>
          </p:nvPr>
        </p:nvSpPr>
        <p:spPr/>
        <p:txBody>
          <a:bodyPr/>
          <a:lstStyle>
            <a:lvl1pPr>
              <a:defRPr/>
            </a:lvl1pPr>
          </a:lstStyle>
          <a:p>
            <a:pPr>
              <a:defRPr/>
            </a:pPr>
            <a:endParaRPr lang="en-IN"/>
          </a:p>
        </p:txBody>
      </p:sp>
      <p:sp>
        <p:nvSpPr>
          <p:cNvPr id="5" name="Slide Number Placeholder 5"/>
          <p:cNvSpPr>
            <a:spLocks noGrp="1"/>
          </p:cNvSpPr>
          <p:nvPr>
            <p:ph type="sldNum" sz="quarter" idx="12"/>
          </p:nvPr>
        </p:nvSpPr>
        <p:spPr/>
        <p:txBody>
          <a:bodyPr/>
          <a:lstStyle>
            <a:lvl1pPr>
              <a:defRPr/>
            </a:lvl1pPr>
          </a:lstStyle>
          <a:p>
            <a:fld id="{772CE3B1-25D1-4B6E-9E1C-C3E2478A51D6}" type="slidenum">
              <a:rPr lang="en-IN"/>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CC83EAE-3C0C-4BF7-A22A-C5553DB80439}" type="datetimeFigureOut">
              <a:rPr lang="en-IN"/>
            </a:fld>
            <a:endParaRPr lang="en-IN"/>
          </a:p>
        </p:txBody>
      </p:sp>
      <p:sp>
        <p:nvSpPr>
          <p:cNvPr id="3" name="Footer Placeholder 4"/>
          <p:cNvSpPr>
            <a:spLocks noGrp="1"/>
          </p:cNvSpPr>
          <p:nvPr>
            <p:ph type="ftr" sz="quarter" idx="11"/>
          </p:nvPr>
        </p:nvSpPr>
        <p:spPr/>
        <p:txBody>
          <a:bodyPr/>
          <a:lstStyle>
            <a:lvl1pPr>
              <a:defRPr/>
            </a:lvl1pPr>
          </a:lstStyle>
          <a:p>
            <a:pPr>
              <a:defRPr/>
            </a:pPr>
            <a:endParaRPr lang="en-IN"/>
          </a:p>
        </p:txBody>
      </p:sp>
      <p:sp>
        <p:nvSpPr>
          <p:cNvPr id="4" name="Slide Number Placeholder 5"/>
          <p:cNvSpPr>
            <a:spLocks noGrp="1"/>
          </p:cNvSpPr>
          <p:nvPr>
            <p:ph type="sldNum" sz="quarter" idx="12"/>
          </p:nvPr>
        </p:nvSpPr>
        <p:spPr/>
        <p:txBody>
          <a:bodyPr/>
          <a:lstStyle>
            <a:lvl1pPr>
              <a:defRPr/>
            </a:lvl1pPr>
          </a:lstStyle>
          <a:p>
            <a:fld id="{6CAFCA25-7218-4859-9EE2-E67C2947AB76}" type="slidenum">
              <a:rPr lang="en-IN"/>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3"/>
          <p:cNvSpPr>
            <a:spLocks noGrp="1"/>
          </p:cNvSpPr>
          <p:nvPr>
            <p:ph type="dt" sz="half" idx="10"/>
          </p:nvPr>
        </p:nvSpPr>
        <p:spPr/>
        <p:txBody>
          <a:bodyPr/>
          <a:lstStyle>
            <a:lvl1pPr>
              <a:defRPr/>
            </a:lvl1pPr>
          </a:lstStyle>
          <a:p>
            <a:pPr>
              <a:defRPr/>
            </a:pPr>
            <a:fld id="{B6849748-5D4B-492E-BBD8-88A277ECB64A}" type="datetimeFigureOut">
              <a:rPr lang="en-IN"/>
            </a:fld>
            <a:endParaRPr lang="en-IN"/>
          </a:p>
        </p:txBody>
      </p:sp>
      <p:sp>
        <p:nvSpPr>
          <p:cNvPr id="6" name="Footer Placeholder 4"/>
          <p:cNvSpPr>
            <a:spLocks noGrp="1"/>
          </p:cNvSpPr>
          <p:nvPr>
            <p:ph type="ftr" sz="quarter" idx="11"/>
          </p:nvPr>
        </p:nvSpPr>
        <p:spPr/>
        <p:txBody>
          <a:bodyPr/>
          <a:lstStyle>
            <a:lvl1pPr>
              <a:defRPr/>
            </a:lvl1pPr>
          </a:lstStyle>
          <a:p>
            <a:pPr>
              <a:defRPr/>
            </a:pPr>
            <a:endParaRPr lang="en-IN"/>
          </a:p>
        </p:txBody>
      </p:sp>
      <p:sp>
        <p:nvSpPr>
          <p:cNvPr id="7" name="Slide Number Placeholder 5"/>
          <p:cNvSpPr>
            <a:spLocks noGrp="1"/>
          </p:cNvSpPr>
          <p:nvPr>
            <p:ph type="sldNum" sz="quarter" idx="12"/>
          </p:nvPr>
        </p:nvSpPr>
        <p:spPr/>
        <p:txBody>
          <a:bodyPr/>
          <a:lstStyle>
            <a:lvl1pPr>
              <a:defRPr/>
            </a:lvl1pPr>
          </a:lstStyle>
          <a:p>
            <a:fld id="{E4A36362-A33B-4A11-B8A9-23493A83BEF0}" type="slidenum">
              <a:rPr lang="en-IN"/>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N"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3"/>
          <p:cNvSpPr>
            <a:spLocks noGrp="1"/>
          </p:cNvSpPr>
          <p:nvPr>
            <p:ph type="dt" sz="half" idx="10"/>
          </p:nvPr>
        </p:nvSpPr>
        <p:spPr/>
        <p:txBody>
          <a:bodyPr/>
          <a:lstStyle>
            <a:lvl1pPr>
              <a:defRPr/>
            </a:lvl1pPr>
          </a:lstStyle>
          <a:p>
            <a:pPr>
              <a:defRPr/>
            </a:pPr>
            <a:fld id="{E4B1654D-9FDD-430E-A2A9-EED0BBEC2DC0}" type="datetimeFigureOut">
              <a:rPr lang="en-IN"/>
            </a:fld>
            <a:endParaRPr lang="en-IN"/>
          </a:p>
        </p:txBody>
      </p:sp>
      <p:sp>
        <p:nvSpPr>
          <p:cNvPr id="6" name="Footer Placeholder 4"/>
          <p:cNvSpPr>
            <a:spLocks noGrp="1"/>
          </p:cNvSpPr>
          <p:nvPr>
            <p:ph type="ftr" sz="quarter" idx="11"/>
          </p:nvPr>
        </p:nvSpPr>
        <p:spPr/>
        <p:txBody>
          <a:bodyPr/>
          <a:lstStyle>
            <a:lvl1pPr>
              <a:defRPr/>
            </a:lvl1pPr>
          </a:lstStyle>
          <a:p>
            <a:pPr>
              <a:defRPr/>
            </a:pPr>
            <a:endParaRPr lang="en-IN"/>
          </a:p>
        </p:txBody>
      </p:sp>
      <p:sp>
        <p:nvSpPr>
          <p:cNvPr id="7" name="Slide Number Placeholder 5"/>
          <p:cNvSpPr>
            <a:spLocks noGrp="1"/>
          </p:cNvSpPr>
          <p:nvPr>
            <p:ph type="sldNum" sz="quarter" idx="12"/>
          </p:nvPr>
        </p:nvSpPr>
        <p:spPr/>
        <p:txBody>
          <a:bodyPr/>
          <a:lstStyle>
            <a:lvl1pPr>
              <a:defRPr/>
            </a:lvl1pPr>
          </a:lstStyle>
          <a:p>
            <a:fld id="{8419C242-321F-49E4-9931-C5AFE577FFA8}" type="slidenum">
              <a:rPr lang="en-IN"/>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noChangeArrowheads="1"/>
          </p:cNvSpPr>
          <p:nvPr>
            <p:ph type="title"/>
          </p:nvPr>
        </p:nvSpPr>
        <p:spPr bwMode="auto">
          <a:xfrm>
            <a:off x="838200" y="365125"/>
            <a:ext cx="10515600" cy="1325563"/>
          </a:xfrm>
          <a:prstGeom prst="rect">
            <a:avLst/>
          </a:prstGeom>
          <a:noFill/>
          <a:ln w="9525">
            <a:noFill/>
            <a:miter lim="800000"/>
          </a:ln>
        </p:spPr>
        <p:txBody>
          <a:bodyPr vert="horz" wrap="square" lIns="91440" tIns="45720" rIns="91440" bIns="45720" numCol="1" anchor="ctr" anchorCtr="0" compatLnSpc="1"/>
          <a:lstStyle/>
          <a:p>
            <a:pPr lvl="0"/>
            <a:r>
              <a:rPr lang="en-US"/>
              <a:t>Click to edit Master title style</a:t>
            </a:r>
            <a:endParaRPr lang="en-IN"/>
          </a:p>
        </p:txBody>
      </p:sp>
      <p:sp>
        <p:nvSpPr>
          <p:cNvPr id="1027" name="Text Placeholder 2"/>
          <p:cNvSpPr>
            <a:spLocks noGrp="1" noChangeArrowheads="1"/>
          </p:cNvSpPr>
          <p:nvPr>
            <p:ph type="body" idx="1"/>
          </p:nvPr>
        </p:nvSpPr>
        <p:spPr bwMode="auto">
          <a:xfrm>
            <a:off x="838200" y="1825625"/>
            <a:ext cx="10515600" cy="4351338"/>
          </a:xfrm>
          <a:prstGeom prst="rect">
            <a:avLst/>
          </a:prstGeom>
          <a:noFill/>
          <a:ln w="9525">
            <a:noFill/>
            <a:miter lim="800000"/>
          </a:ln>
        </p:spPr>
        <p:txBody>
          <a:bodyPr vert="horz" wrap="square" lIns="91440" tIns="45720" rIns="91440" bIns="45720" numCol="1" anchor="t" anchorCtr="0" compatLnSpc="1"/>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66507847-86B0-4C0C-8338-A53FC7DE72E2}" type="datetimeFigureOut">
              <a:rPr lang="en-IN"/>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defRPr>
            </a:lvl1pPr>
          </a:lstStyle>
          <a:p>
            <a:fld id="{710A30C6-0AE6-4460-AEBE-167E961D5C3C}" type="slidenum">
              <a:rPr lang="en-IN"/>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Title 1025"/>
          <p:cNvSpPr>
            <a:spLocks noGrp="1"/>
          </p:cNvSpPr>
          <p:nvPr>
            <p:ph type="title"/>
          </p:nvPr>
        </p:nvSpPr>
        <p:spPr>
          <a:xfrm>
            <a:off x="609600" y="274638"/>
            <a:ext cx="10972800" cy="1143000"/>
          </a:xfrm>
          <a:prstGeom prst="rect">
            <a:avLst/>
          </a:prstGeom>
          <a:noFill/>
          <a:ln w="9525">
            <a:noFill/>
          </a:ln>
        </p:spPr>
        <p:txBody>
          <a:bodyPr anchor="ctr" anchorCtr="0"/>
          <a:lstStyle/>
          <a:p>
            <a:pPr lvl="0"/>
            <a:r>
              <a:t>Click to edit Master title style</a:t>
            </a:r>
          </a:p>
        </p:txBody>
      </p:sp>
      <p:sp>
        <p:nvSpPr>
          <p:cNvPr id="1027" name="Text Placeholder 1026"/>
          <p:cNvSpPr>
            <a:spLocks noGrp="1"/>
          </p:cNvSpPr>
          <p:nvPr>
            <p:ph type="body" idx="1"/>
          </p:nvPr>
        </p:nvSpPr>
        <p:spPr>
          <a:xfrm>
            <a:off x="609600" y="1600200"/>
            <a:ext cx="10972800" cy="4525963"/>
          </a:xfrm>
          <a:prstGeom prst="rect">
            <a:avLst/>
          </a:prstGeom>
          <a:noFill/>
          <a:ln w="9525">
            <a:noFill/>
          </a:ln>
        </p:spPr>
        <p:txBody>
          <a:bodyPr/>
          <a:lstStyle/>
          <a:p>
            <a:pPr lvl="0"/>
            <a:r>
              <a:t>Click to edit Master text styles</a:t>
            </a:r>
          </a:p>
          <a:p>
            <a:pPr lvl="1"/>
            <a:r>
              <a:t>Second level</a:t>
            </a:r>
          </a:p>
          <a:p>
            <a:pPr lvl="2"/>
            <a:r>
              <a:t>Third level</a:t>
            </a:r>
          </a:p>
          <a:p>
            <a:pPr lvl="3"/>
            <a:r>
              <a:t>Fourth level</a:t>
            </a:r>
          </a:p>
          <a:p>
            <a:pPr lvl="4"/>
            <a:r>
              <a:t>Fifth level</a:t>
            </a:r>
          </a:p>
        </p:txBody>
      </p:sp>
      <p:sp>
        <p:nvSpPr>
          <p:cNvPr id="1028" name="Date Placeholder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n-ea"/>
              <a:cs typeface="+mn-cs"/>
            </a:endParaRPr>
          </a:p>
        </p:txBody>
      </p:sp>
      <p:sp>
        <p:nvSpPr>
          <p:cNvPr id="1029" name="Footer Placeholder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n-ea"/>
              <a:cs typeface="+mn-cs"/>
            </a:endParaRPr>
          </a:p>
        </p:txBody>
      </p:sp>
      <p:sp>
        <p:nvSpPr>
          <p:cNvPr id="1030" name="Slide Number Placeholder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pPr lvl="0" eaLnBrk="1" hangingPunct="1">
              <a:buNone/>
            </a:pPr>
            <a:fld id="{9A0DB2DC-4C9A-4742-B13C-FB6460FD3503}" type="slidenum">
              <a:rPr lang="en-US" altLang="en-US" dirty="0">
                <a:effectLst>
                  <a:outerShdw blurRad="38100" dist="38100" dir="2700000">
                    <a:srgbClr val="C0C0C0"/>
                  </a:outerShdw>
                </a:effectLst>
                <a:latin typeface="Arial" panose="020B0604020202020204" pitchFamily="34" charset="0"/>
              </a:rPr>
            </a:fld>
            <a:endParaRPr lang="en-US" altLang="en-US" dirty="0">
              <a:effectLst>
                <a:outerShdw blurRad="38100" dist="38100" dir="2700000">
                  <a:srgbClr val="C0C0C0"/>
                </a:outerShdw>
              </a:effectLst>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7.xml"/><Relationship Id="rId2" Type="http://schemas.openxmlformats.org/officeDocument/2006/relationships/image" Target="../media/image10.emf"/><Relationship Id="rId1"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3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2.xml"/><Relationship Id="rId1" Type="http://schemas.openxmlformats.org/officeDocument/2006/relationships/tags" Target="../tags/tag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image" Target="../media/image16.pn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0.svg"/><Relationship Id="rId1" Type="http://schemas.openxmlformats.org/officeDocument/2006/relationships/image" Target="../media/image19.pn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2.png"/><Relationship Id="rId1" Type="http://schemas.openxmlformats.org/officeDocument/2006/relationships/image" Target="../media/image2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532329" y="1024001"/>
            <a:ext cx="7721600" cy="1196975"/>
          </a:xfrm>
          <a:prstGeom prst="rect">
            <a:avLst/>
          </a:prstGeom>
        </p:spPr>
        <p:txBody>
          <a:bodyPr wrap="square" lIns="0" tIns="0" rIns="0" bIns="0" rtlCol="0" anchor="t">
            <a:spAutoFit/>
          </a:bodyPr>
          <a:lstStyle>
            <a:defPPr>
              <a:defRPr lang="en-US"/>
            </a:defPPr>
            <a:lvl1pPr marL="0" algn="l" defTabSz="609600" rtl="0" eaLnBrk="1" latinLnBrk="0" hangingPunct="1">
              <a:defRPr sz="1200" kern="1200">
                <a:solidFill>
                  <a:schemeClr val="tx1"/>
                </a:solidFill>
                <a:latin typeface="+mn-lt"/>
                <a:ea typeface="+mn-ea"/>
                <a:cs typeface="+mn-cs"/>
              </a:defRPr>
            </a:lvl1pPr>
            <a:lvl2pPr marL="304800" algn="l" defTabSz="609600" rtl="0" eaLnBrk="1" latinLnBrk="0" hangingPunct="1">
              <a:defRPr sz="1200" kern="1200">
                <a:solidFill>
                  <a:schemeClr val="tx1"/>
                </a:solidFill>
                <a:latin typeface="+mn-lt"/>
                <a:ea typeface="+mn-ea"/>
                <a:cs typeface="+mn-cs"/>
              </a:defRPr>
            </a:lvl2pPr>
            <a:lvl3pPr marL="609600" algn="l" defTabSz="609600" rtl="0" eaLnBrk="1" latinLnBrk="0" hangingPunct="1">
              <a:defRPr sz="1200" kern="1200">
                <a:solidFill>
                  <a:schemeClr val="tx1"/>
                </a:solidFill>
                <a:latin typeface="+mn-lt"/>
                <a:ea typeface="+mn-ea"/>
                <a:cs typeface="+mn-cs"/>
              </a:defRPr>
            </a:lvl3pPr>
            <a:lvl4pPr marL="914400" algn="l" defTabSz="609600" rtl="0" eaLnBrk="1" latinLnBrk="0" hangingPunct="1">
              <a:defRPr sz="1200" kern="1200">
                <a:solidFill>
                  <a:schemeClr val="tx1"/>
                </a:solidFill>
                <a:latin typeface="+mn-lt"/>
                <a:ea typeface="+mn-ea"/>
                <a:cs typeface="+mn-cs"/>
              </a:defRPr>
            </a:lvl4pPr>
            <a:lvl5pPr marL="1219200" algn="l" defTabSz="609600" rtl="0" eaLnBrk="1" latinLnBrk="0" hangingPunct="1">
              <a:defRPr sz="1200" kern="1200">
                <a:solidFill>
                  <a:schemeClr val="tx1"/>
                </a:solidFill>
                <a:latin typeface="+mn-lt"/>
                <a:ea typeface="+mn-ea"/>
                <a:cs typeface="+mn-cs"/>
              </a:defRPr>
            </a:lvl5pPr>
            <a:lvl6pPr marL="1524000" algn="l" defTabSz="609600" rtl="0" eaLnBrk="1" latinLnBrk="0" hangingPunct="1">
              <a:defRPr sz="1200" kern="1200">
                <a:solidFill>
                  <a:schemeClr val="tx1"/>
                </a:solidFill>
                <a:latin typeface="+mn-lt"/>
                <a:ea typeface="+mn-ea"/>
                <a:cs typeface="+mn-cs"/>
              </a:defRPr>
            </a:lvl6pPr>
            <a:lvl7pPr marL="1828800" algn="l" defTabSz="609600" rtl="0" eaLnBrk="1" latinLnBrk="0" hangingPunct="1">
              <a:defRPr sz="1200" kern="1200">
                <a:solidFill>
                  <a:schemeClr val="tx1"/>
                </a:solidFill>
                <a:latin typeface="+mn-lt"/>
                <a:ea typeface="+mn-ea"/>
                <a:cs typeface="+mn-cs"/>
              </a:defRPr>
            </a:lvl7pPr>
            <a:lvl8pPr marL="2133600" algn="l" defTabSz="609600" rtl="0" eaLnBrk="1" latinLnBrk="0" hangingPunct="1">
              <a:defRPr sz="1200" kern="1200">
                <a:solidFill>
                  <a:schemeClr val="tx1"/>
                </a:solidFill>
                <a:latin typeface="+mn-lt"/>
                <a:ea typeface="+mn-ea"/>
                <a:cs typeface="+mn-cs"/>
              </a:defRPr>
            </a:lvl8pPr>
            <a:lvl9pPr marL="2438400" algn="l" defTabSz="609600" rtl="0" eaLnBrk="1" latinLnBrk="0" hangingPunct="1">
              <a:defRPr sz="1200" kern="1200">
                <a:solidFill>
                  <a:schemeClr val="tx1"/>
                </a:solidFill>
                <a:latin typeface="+mn-lt"/>
                <a:ea typeface="+mn-ea"/>
                <a:cs typeface="+mn-cs"/>
              </a:defRPr>
            </a:lvl9pPr>
          </a:lstStyle>
          <a:p>
            <a:pPr algn="ctr">
              <a:lnSpc>
                <a:spcPts val="9335"/>
              </a:lnSpc>
            </a:pPr>
            <a:r>
              <a:rPr lang="en-US" sz="6665" dirty="0">
                <a:solidFill>
                  <a:srgbClr val="FDA715"/>
                </a:solidFill>
                <a:latin typeface="Times New Roman" panose="02020603050405020304" pitchFamily="18" charset="0"/>
                <a:ea typeface="Roboto Condensed Bold"/>
                <a:cs typeface="Times New Roman" panose="02020603050405020304" pitchFamily="18" charset="0"/>
                <a:sym typeface="Roboto Condensed Bold"/>
              </a:rPr>
              <a:t>NER VISION </a:t>
            </a:r>
            <a:r>
              <a:rPr lang="en-US" sz="6665" dirty="0">
                <a:solidFill>
                  <a:srgbClr val="00AA59"/>
                </a:solidFill>
                <a:latin typeface="Times New Roman" panose="02020603050405020304" pitchFamily="18" charset="0"/>
                <a:ea typeface="Roboto Condensed Bold"/>
                <a:cs typeface="Times New Roman" panose="02020603050405020304" pitchFamily="18" charset="0"/>
                <a:sym typeface="Roboto Condensed Bold"/>
              </a:rPr>
              <a:t>2047</a:t>
            </a:r>
            <a:endParaRPr lang="en-US" sz="6665" dirty="0">
              <a:solidFill>
                <a:srgbClr val="00AA59"/>
              </a:solidFill>
              <a:latin typeface="Times New Roman" panose="02020603050405020304" pitchFamily="18" charset="0"/>
              <a:ea typeface="Roboto Condensed Bold"/>
              <a:cs typeface="Times New Roman" panose="02020603050405020304" pitchFamily="18" charset="0"/>
              <a:sym typeface="Roboto Condensed Bold"/>
            </a:endParaRPr>
          </a:p>
        </p:txBody>
      </p:sp>
      <p:sp>
        <p:nvSpPr>
          <p:cNvPr id="3" name="TextBox 3"/>
          <p:cNvSpPr txBox="1"/>
          <p:nvPr/>
        </p:nvSpPr>
        <p:spPr>
          <a:xfrm>
            <a:off x="1164399" y="3298191"/>
            <a:ext cx="9862791" cy="1221105"/>
          </a:xfrm>
          <a:prstGeom prst="rect">
            <a:avLst/>
          </a:prstGeom>
        </p:spPr>
        <p:txBody>
          <a:bodyPr wrap="square" lIns="0" tIns="0" rIns="0" bIns="0" rtlCol="0" anchor="t">
            <a:spAutoFit/>
          </a:bodyPr>
          <a:lstStyle>
            <a:defPPr>
              <a:defRPr lang="en-US"/>
            </a:defPPr>
            <a:lvl1pPr marL="0" algn="l" defTabSz="609600" rtl="0" eaLnBrk="1" latinLnBrk="0" hangingPunct="1">
              <a:defRPr sz="1200" kern="1200">
                <a:solidFill>
                  <a:schemeClr val="tx1"/>
                </a:solidFill>
                <a:latin typeface="+mn-lt"/>
                <a:ea typeface="+mn-ea"/>
                <a:cs typeface="+mn-cs"/>
              </a:defRPr>
            </a:lvl1pPr>
            <a:lvl2pPr marL="304800" algn="l" defTabSz="609600" rtl="0" eaLnBrk="1" latinLnBrk="0" hangingPunct="1">
              <a:defRPr sz="1200" kern="1200">
                <a:solidFill>
                  <a:schemeClr val="tx1"/>
                </a:solidFill>
                <a:latin typeface="+mn-lt"/>
                <a:ea typeface="+mn-ea"/>
                <a:cs typeface="+mn-cs"/>
              </a:defRPr>
            </a:lvl2pPr>
            <a:lvl3pPr marL="609600" algn="l" defTabSz="609600" rtl="0" eaLnBrk="1" latinLnBrk="0" hangingPunct="1">
              <a:defRPr sz="1200" kern="1200">
                <a:solidFill>
                  <a:schemeClr val="tx1"/>
                </a:solidFill>
                <a:latin typeface="+mn-lt"/>
                <a:ea typeface="+mn-ea"/>
                <a:cs typeface="+mn-cs"/>
              </a:defRPr>
            </a:lvl3pPr>
            <a:lvl4pPr marL="914400" algn="l" defTabSz="609600" rtl="0" eaLnBrk="1" latinLnBrk="0" hangingPunct="1">
              <a:defRPr sz="1200" kern="1200">
                <a:solidFill>
                  <a:schemeClr val="tx1"/>
                </a:solidFill>
                <a:latin typeface="+mn-lt"/>
                <a:ea typeface="+mn-ea"/>
                <a:cs typeface="+mn-cs"/>
              </a:defRPr>
            </a:lvl4pPr>
            <a:lvl5pPr marL="1219200" algn="l" defTabSz="609600" rtl="0" eaLnBrk="1" latinLnBrk="0" hangingPunct="1">
              <a:defRPr sz="1200" kern="1200">
                <a:solidFill>
                  <a:schemeClr val="tx1"/>
                </a:solidFill>
                <a:latin typeface="+mn-lt"/>
                <a:ea typeface="+mn-ea"/>
                <a:cs typeface="+mn-cs"/>
              </a:defRPr>
            </a:lvl5pPr>
            <a:lvl6pPr marL="1524000" algn="l" defTabSz="609600" rtl="0" eaLnBrk="1" latinLnBrk="0" hangingPunct="1">
              <a:defRPr sz="1200" kern="1200">
                <a:solidFill>
                  <a:schemeClr val="tx1"/>
                </a:solidFill>
                <a:latin typeface="+mn-lt"/>
                <a:ea typeface="+mn-ea"/>
                <a:cs typeface="+mn-cs"/>
              </a:defRPr>
            </a:lvl6pPr>
            <a:lvl7pPr marL="1828800" algn="l" defTabSz="609600" rtl="0" eaLnBrk="1" latinLnBrk="0" hangingPunct="1">
              <a:defRPr sz="1200" kern="1200">
                <a:solidFill>
                  <a:schemeClr val="tx1"/>
                </a:solidFill>
                <a:latin typeface="+mn-lt"/>
                <a:ea typeface="+mn-ea"/>
                <a:cs typeface="+mn-cs"/>
              </a:defRPr>
            </a:lvl7pPr>
            <a:lvl8pPr marL="2133600" algn="l" defTabSz="609600" rtl="0" eaLnBrk="1" latinLnBrk="0" hangingPunct="1">
              <a:defRPr sz="1200" kern="1200">
                <a:solidFill>
                  <a:schemeClr val="tx1"/>
                </a:solidFill>
                <a:latin typeface="+mn-lt"/>
                <a:ea typeface="+mn-ea"/>
                <a:cs typeface="+mn-cs"/>
              </a:defRPr>
            </a:lvl8pPr>
            <a:lvl9pPr marL="2438400" algn="l" defTabSz="609600" rtl="0" eaLnBrk="1" latinLnBrk="0" hangingPunct="1">
              <a:defRPr sz="1200" kern="1200">
                <a:solidFill>
                  <a:schemeClr val="tx1"/>
                </a:solidFill>
                <a:latin typeface="+mn-lt"/>
                <a:ea typeface="+mn-ea"/>
                <a:cs typeface="+mn-cs"/>
              </a:defRPr>
            </a:lvl9pPr>
          </a:lstStyle>
          <a:p>
            <a:pPr algn="ctr">
              <a:lnSpc>
                <a:spcPts val="3175"/>
              </a:lnSpc>
            </a:pPr>
            <a:r>
              <a:rPr lang="en-US" sz="2400" b="1" dirty="0">
                <a:solidFill>
                  <a:srgbClr val="000000"/>
                </a:solidFill>
                <a:latin typeface="Times New Roman" panose="02020603050405020304" pitchFamily="18" charset="0"/>
                <a:ea typeface="Roboto Condensed Bold"/>
                <a:cs typeface="Times New Roman" panose="02020603050405020304" pitchFamily="18" charset="0"/>
                <a:sym typeface="Roboto Condensed Bold"/>
              </a:rPr>
              <a:t>Presented before Secretary</a:t>
            </a:r>
            <a:r>
              <a:rPr lang="en-US" sz="2400" b="1" dirty="0">
                <a:solidFill>
                  <a:srgbClr val="000000"/>
                </a:solidFill>
                <a:latin typeface="Times New Roman" panose="02020603050405020304" pitchFamily="18" charset="0"/>
                <a:ea typeface="Roboto Condensed"/>
                <a:cs typeface="Times New Roman" panose="02020603050405020304" pitchFamily="18" charset="0"/>
                <a:sym typeface="Roboto Condensed"/>
              </a:rPr>
              <a:t>, </a:t>
            </a:r>
            <a:endParaRPr lang="en-US" sz="2400" b="1" dirty="0">
              <a:solidFill>
                <a:srgbClr val="000000"/>
              </a:solidFill>
              <a:latin typeface="Times New Roman" panose="02020603050405020304" pitchFamily="18" charset="0"/>
              <a:ea typeface="Roboto Condensed"/>
              <a:cs typeface="Times New Roman" panose="02020603050405020304" pitchFamily="18" charset="0"/>
              <a:sym typeface="Roboto Condensed"/>
            </a:endParaRPr>
          </a:p>
          <a:p>
            <a:pPr algn="ctr">
              <a:lnSpc>
                <a:spcPts val="3175"/>
              </a:lnSpc>
            </a:pPr>
            <a:r>
              <a:rPr lang="en-US" sz="2400" b="1" dirty="0">
                <a:solidFill>
                  <a:srgbClr val="000000"/>
                </a:solidFill>
                <a:latin typeface="Times New Roman" panose="02020603050405020304" pitchFamily="18" charset="0"/>
                <a:ea typeface="Roboto Condensed"/>
                <a:cs typeface="Times New Roman" panose="02020603050405020304" pitchFamily="18" charset="0"/>
                <a:sym typeface="Roboto Condensed"/>
              </a:rPr>
              <a:t>Ministry of Development of North Eastern Region, </a:t>
            </a:r>
            <a:endParaRPr lang="en-US" sz="2400" b="1" dirty="0">
              <a:solidFill>
                <a:srgbClr val="000000"/>
              </a:solidFill>
              <a:latin typeface="Times New Roman" panose="02020603050405020304" pitchFamily="18" charset="0"/>
              <a:ea typeface="Roboto Condensed"/>
              <a:cs typeface="Times New Roman" panose="02020603050405020304" pitchFamily="18" charset="0"/>
              <a:sym typeface="Roboto Condensed"/>
            </a:endParaRPr>
          </a:p>
          <a:p>
            <a:pPr algn="ctr">
              <a:lnSpc>
                <a:spcPts val="3175"/>
              </a:lnSpc>
            </a:pPr>
            <a:r>
              <a:rPr lang="en-US" sz="2400" b="1" dirty="0">
                <a:solidFill>
                  <a:srgbClr val="000000"/>
                </a:solidFill>
                <a:latin typeface="Times New Roman" panose="02020603050405020304" pitchFamily="18" charset="0"/>
                <a:ea typeface="Roboto Condensed"/>
                <a:cs typeface="Times New Roman" panose="02020603050405020304" pitchFamily="18" charset="0"/>
                <a:sym typeface="Roboto Condensed"/>
              </a:rPr>
              <a:t>Government of India</a:t>
            </a:r>
            <a:endParaRPr lang="en-US" sz="2400" b="1" dirty="0">
              <a:solidFill>
                <a:srgbClr val="000000"/>
              </a:solidFill>
              <a:latin typeface="Times New Roman" panose="02020603050405020304" pitchFamily="18" charset="0"/>
              <a:ea typeface="Roboto Condensed"/>
              <a:cs typeface="Times New Roman" panose="02020603050405020304" pitchFamily="18" charset="0"/>
              <a:sym typeface="Roboto Condensed"/>
            </a:endParaRPr>
          </a:p>
        </p:txBody>
      </p:sp>
      <p:sp>
        <p:nvSpPr>
          <p:cNvPr id="4" name="TextBox 4"/>
          <p:cNvSpPr txBox="1"/>
          <p:nvPr/>
        </p:nvSpPr>
        <p:spPr>
          <a:xfrm>
            <a:off x="2962013" y="4932611"/>
            <a:ext cx="5569297" cy="358775"/>
          </a:xfrm>
          <a:prstGeom prst="rect">
            <a:avLst/>
          </a:prstGeom>
        </p:spPr>
        <p:txBody>
          <a:bodyPr wrap="square" lIns="0" tIns="0" rIns="0" bIns="0" rtlCol="0" anchor="t">
            <a:spAutoFit/>
          </a:bodyPr>
          <a:lstStyle>
            <a:defPPr>
              <a:defRPr lang="en-US"/>
            </a:defPPr>
            <a:lvl1pPr marL="0" algn="l" defTabSz="609600" rtl="0" eaLnBrk="1" latinLnBrk="0" hangingPunct="1">
              <a:defRPr sz="1200" kern="1200">
                <a:solidFill>
                  <a:schemeClr val="tx1"/>
                </a:solidFill>
                <a:latin typeface="+mn-lt"/>
                <a:ea typeface="+mn-ea"/>
                <a:cs typeface="+mn-cs"/>
              </a:defRPr>
            </a:lvl1pPr>
            <a:lvl2pPr marL="304800" algn="l" defTabSz="609600" rtl="0" eaLnBrk="1" latinLnBrk="0" hangingPunct="1">
              <a:defRPr sz="1200" kern="1200">
                <a:solidFill>
                  <a:schemeClr val="tx1"/>
                </a:solidFill>
                <a:latin typeface="+mn-lt"/>
                <a:ea typeface="+mn-ea"/>
                <a:cs typeface="+mn-cs"/>
              </a:defRPr>
            </a:lvl2pPr>
            <a:lvl3pPr marL="609600" algn="l" defTabSz="609600" rtl="0" eaLnBrk="1" latinLnBrk="0" hangingPunct="1">
              <a:defRPr sz="1200" kern="1200">
                <a:solidFill>
                  <a:schemeClr val="tx1"/>
                </a:solidFill>
                <a:latin typeface="+mn-lt"/>
                <a:ea typeface="+mn-ea"/>
                <a:cs typeface="+mn-cs"/>
              </a:defRPr>
            </a:lvl3pPr>
            <a:lvl4pPr marL="914400" algn="l" defTabSz="609600" rtl="0" eaLnBrk="1" latinLnBrk="0" hangingPunct="1">
              <a:defRPr sz="1200" kern="1200">
                <a:solidFill>
                  <a:schemeClr val="tx1"/>
                </a:solidFill>
                <a:latin typeface="+mn-lt"/>
                <a:ea typeface="+mn-ea"/>
                <a:cs typeface="+mn-cs"/>
              </a:defRPr>
            </a:lvl4pPr>
            <a:lvl5pPr marL="1219200" algn="l" defTabSz="609600" rtl="0" eaLnBrk="1" latinLnBrk="0" hangingPunct="1">
              <a:defRPr sz="1200" kern="1200">
                <a:solidFill>
                  <a:schemeClr val="tx1"/>
                </a:solidFill>
                <a:latin typeface="+mn-lt"/>
                <a:ea typeface="+mn-ea"/>
                <a:cs typeface="+mn-cs"/>
              </a:defRPr>
            </a:lvl5pPr>
            <a:lvl6pPr marL="1524000" algn="l" defTabSz="609600" rtl="0" eaLnBrk="1" latinLnBrk="0" hangingPunct="1">
              <a:defRPr sz="1200" kern="1200">
                <a:solidFill>
                  <a:schemeClr val="tx1"/>
                </a:solidFill>
                <a:latin typeface="+mn-lt"/>
                <a:ea typeface="+mn-ea"/>
                <a:cs typeface="+mn-cs"/>
              </a:defRPr>
            </a:lvl6pPr>
            <a:lvl7pPr marL="1828800" algn="l" defTabSz="609600" rtl="0" eaLnBrk="1" latinLnBrk="0" hangingPunct="1">
              <a:defRPr sz="1200" kern="1200">
                <a:solidFill>
                  <a:schemeClr val="tx1"/>
                </a:solidFill>
                <a:latin typeface="+mn-lt"/>
                <a:ea typeface="+mn-ea"/>
                <a:cs typeface="+mn-cs"/>
              </a:defRPr>
            </a:lvl7pPr>
            <a:lvl8pPr marL="2133600" algn="l" defTabSz="609600" rtl="0" eaLnBrk="1" latinLnBrk="0" hangingPunct="1">
              <a:defRPr sz="1200" kern="1200">
                <a:solidFill>
                  <a:schemeClr val="tx1"/>
                </a:solidFill>
                <a:latin typeface="+mn-lt"/>
                <a:ea typeface="+mn-ea"/>
                <a:cs typeface="+mn-cs"/>
              </a:defRPr>
            </a:lvl8pPr>
            <a:lvl9pPr marL="2438400" algn="l" defTabSz="609600" rtl="0" eaLnBrk="1" latinLnBrk="0" hangingPunct="1">
              <a:defRPr sz="1200" kern="1200">
                <a:solidFill>
                  <a:schemeClr val="tx1"/>
                </a:solidFill>
                <a:latin typeface="+mn-lt"/>
                <a:ea typeface="+mn-ea"/>
                <a:cs typeface="+mn-cs"/>
              </a:defRPr>
            </a:lvl9pPr>
          </a:lstStyle>
          <a:p>
            <a:pPr algn="ctr">
              <a:lnSpc>
                <a:spcPts val="2800"/>
              </a:lnSpc>
            </a:pPr>
            <a:r>
              <a:rPr lang="en-US" sz="2400" b="1" dirty="0">
                <a:solidFill>
                  <a:schemeClr val="tx1"/>
                </a:solidFill>
                <a:latin typeface="Times New Roman" panose="02020603050405020304" pitchFamily="18" charset="0"/>
                <a:ea typeface="Roboto Condensed"/>
                <a:cs typeface="Times New Roman" panose="02020603050405020304" pitchFamily="18" charset="0"/>
                <a:sym typeface="Roboto Condensed"/>
              </a:rPr>
              <a:t>12 August 2024</a:t>
            </a:r>
            <a:endParaRPr lang="en-US" sz="2400" b="1" dirty="0">
              <a:solidFill>
                <a:schemeClr val="tx1"/>
              </a:solidFill>
              <a:latin typeface="Times New Roman" panose="02020603050405020304" pitchFamily="18" charset="0"/>
              <a:ea typeface="Roboto Condensed"/>
              <a:cs typeface="Times New Roman" panose="02020603050405020304" pitchFamily="18" charset="0"/>
              <a:sym typeface="Roboto Condense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p:cNvSpPr txBox="1">
            <a:spLocks noChangeArrowheads="1"/>
          </p:cNvSpPr>
          <p:nvPr/>
        </p:nvSpPr>
        <p:spPr bwMode="auto">
          <a:xfrm>
            <a:off x="692785" y="417830"/>
            <a:ext cx="10104120" cy="592455"/>
          </a:xfrm>
          <a:prstGeom prst="rect">
            <a:avLst/>
          </a:prstGeom>
          <a:noFill/>
          <a:ln w="9525">
            <a:noFill/>
            <a:miter lim="800000"/>
          </a:ln>
        </p:spPr>
        <p:txBody>
          <a:bodyPr wrap="square" lIns="0" tIns="0" rIns="0" bIns="0">
            <a:spAutoFit/>
          </a:bodyPr>
          <a:lstStyle/>
          <a:p>
            <a:pPr eaLnBrk="1" hangingPunct="1">
              <a:lnSpc>
                <a:spcPct val="107000"/>
              </a:lnSpc>
              <a:defRPr/>
            </a:pPr>
            <a:r>
              <a:rPr lang="en-US" altLang="en-US" sz="3600" b="1" dirty="0">
                <a:solidFill>
                  <a:srgbClr val="222222"/>
                </a:solidFill>
                <a:latin typeface="Arial Narrow" pitchFamily="34" charset="0"/>
              </a:rPr>
              <a:t>IV. Venturing a new Development Model </a:t>
            </a:r>
            <a:endParaRPr lang="en-IN" altLang="en-US" sz="3600" b="1" dirty="0">
              <a:solidFill>
                <a:srgbClr val="222222"/>
              </a:solidFill>
              <a:latin typeface="Arial Narrow" pitchFamily="34" charset="0"/>
            </a:endParaRPr>
          </a:p>
        </p:txBody>
      </p:sp>
      <p:sp>
        <p:nvSpPr>
          <p:cNvPr id="3" name="TextBox 2"/>
          <p:cNvSpPr txBox="1"/>
          <p:nvPr/>
        </p:nvSpPr>
        <p:spPr>
          <a:xfrm>
            <a:off x="505372" y="1244215"/>
            <a:ext cx="11181379" cy="5023170"/>
          </a:xfrm>
          <a:prstGeom prst="rect">
            <a:avLst/>
          </a:prstGeom>
          <a:noFill/>
        </p:spPr>
        <p:txBody>
          <a:bodyPr wrap="square">
            <a:spAutoFit/>
          </a:bodyPr>
          <a:lstStyle/>
          <a:p>
            <a:pPr marL="457200" marR="0" lvl="0" indent="-457200" algn="just" defTabSz="914400" rtl="0" eaLnBrk="1" fontAlgn="auto" latinLnBrk="0" hangingPunct="1">
              <a:lnSpc>
                <a:spcPct val="107000"/>
              </a:lnSpc>
              <a:spcBef>
                <a:spcPts val="0"/>
              </a:spcBef>
              <a:spcAft>
                <a:spcPts val="535"/>
              </a:spcAft>
              <a:buClrTx/>
              <a:buSzTx/>
              <a:buFont typeface="Arial" panose="020B0604020202020204" pitchFamily="34" charset="0"/>
              <a:buChar char="•"/>
              <a:defRPr/>
            </a:pPr>
            <a:r>
              <a:rPr kumimoji="0" lang="en-IN" altLang="en-US" sz="2800" b="1" i="0" u="none" strike="noStrike" kern="1200" cap="none" spc="0" normalizeH="0" baseline="0" noProof="0" dirty="0">
                <a:ln>
                  <a:noFill/>
                </a:ln>
                <a:solidFill>
                  <a:srgbClr val="222222"/>
                </a:solidFill>
                <a:effectLst/>
                <a:uLnTx/>
                <a:uFillTx/>
                <a:latin typeface="Arial Narrow" pitchFamily="34" charset="0"/>
                <a:ea typeface="+mn-ea"/>
                <a:cs typeface="+mn-cs"/>
              </a:rPr>
              <a:t>Growth model : retains maximum cream of development within communities and geographies of the NER.  Multiplier and Plough Back Gains</a:t>
            </a:r>
            <a:endParaRPr kumimoji="0" lang="en-IN" altLang="en-US" sz="2800" b="1" i="0" u="none" strike="noStrike" kern="1200" cap="none" spc="0" normalizeH="0" baseline="0" noProof="0" dirty="0">
              <a:ln>
                <a:noFill/>
              </a:ln>
              <a:solidFill>
                <a:srgbClr val="222222"/>
              </a:solidFill>
              <a:effectLst/>
              <a:uLnTx/>
              <a:uFillTx/>
              <a:latin typeface="Arial Narrow" pitchFamily="34" charset="0"/>
              <a:ea typeface="+mn-ea"/>
              <a:cs typeface="+mn-cs"/>
            </a:endParaRPr>
          </a:p>
          <a:p>
            <a:pPr marL="457200" marR="0" lvl="0" indent="-457200" algn="just" defTabSz="914400" rtl="0" eaLnBrk="1" fontAlgn="auto" latinLnBrk="0" hangingPunct="1">
              <a:lnSpc>
                <a:spcPct val="107000"/>
              </a:lnSpc>
              <a:spcBef>
                <a:spcPts val="0"/>
              </a:spcBef>
              <a:spcAft>
                <a:spcPts val="535"/>
              </a:spcAft>
              <a:buClrTx/>
              <a:buSzTx/>
              <a:buFont typeface="Arial" panose="020B0604020202020204" pitchFamily="34" charset="0"/>
              <a:buChar char="•"/>
              <a:defRPr/>
            </a:pPr>
            <a:r>
              <a:rPr kumimoji="0" lang="en-IN" altLang="en-US" sz="2800" b="1" i="0" u="none" strike="noStrike" kern="1200" cap="none" spc="0" normalizeH="0" baseline="0" noProof="0" dirty="0">
                <a:ln>
                  <a:noFill/>
                </a:ln>
                <a:solidFill>
                  <a:srgbClr val="222222"/>
                </a:solidFill>
                <a:effectLst/>
                <a:uLnTx/>
                <a:uFillTx/>
                <a:latin typeface="Arial Narrow" pitchFamily="34" charset="0"/>
                <a:ea typeface="+mn-ea"/>
                <a:cs typeface="+mn-cs"/>
              </a:rPr>
              <a:t>Rejuvenating the Education System : National Best schools adoptions of the laggard schools in the NER</a:t>
            </a:r>
            <a:endParaRPr kumimoji="0" lang="en-IN" altLang="en-US" sz="2800" b="1" i="0" u="none" strike="noStrike" kern="1200" cap="none" spc="0" normalizeH="0" baseline="0" noProof="0" dirty="0">
              <a:ln>
                <a:noFill/>
              </a:ln>
              <a:solidFill>
                <a:srgbClr val="222222"/>
              </a:solidFill>
              <a:effectLst/>
              <a:uLnTx/>
              <a:uFillTx/>
              <a:latin typeface="Arial Narrow" pitchFamily="34" charset="0"/>
              <a:ea typeface="+mn-ea"/>
              <a:cs typeface="+mn-cs"/>
            </a:endParaRPr>
          </a:p>
          <a:p>
            <a:pPr marL="457200" marR="0" lvl="0" indent="-457200" algn="just" defTabSz="914400" rtl="0" eaLnBrk="1" fontAlgn="auto" latinLnBrk="0" hangingPunct="1">
              <a:lnSpc>
                <a:spcPct val="107000"/>
              </a:lnSpc>
              <a:spcBef>
                <a:spcPts val="0"/>
              </a:spcBef>
              <a:spcAft>
                <a:spcPts val="535"/>
              </a:spcAft>
              <a:buClrTx/>
              <a:buSzTx/>
              <a:buFont typeface="Arial" panose="020B0604020202020204" pitchFamily="34" charset="0"/>
              <a:buChar char="•"/>
              <a:defRPr/>
            </a:pPr>
            <a:r>
              <a:rPr kumimoji="0" lang="en-IN" altLang="en-US" sz="2800" b="1" i="0" u="none" strike="noStrike" kern="1200" cap="none" spc="0" normalizeH="0" baseline="0" noProof="0" dirty="0">
                <a:ln>
                  <a:noFill/>
                </a:ln>
                <a:solidFill>
                  <a:srgbClr val="222222"/>
                </a:solidFill>
                <a:effectLst/>
                <a:uLnTx/>
                <a:uFillTx/>
                <a:latin typeface="Arial Narrow" pitchFamily="34" charset="0"/>
                <a:ea typeface="+mn-ea"/>
                <a:cs typeface="+mn-cs"/>
              </a:rPr>
              <a:t>Rebuilding a class of local entrepreneurs,  injecting newer technology and skills, </a:t>
            </a:r>
            <a:endParaRPr kumimoji="0" lang="en-IN" altLang="en-US" sz="2800" b="1" i="0" u="none" strike="noStrike" kern="1200" cap="none" spc="0" normalizeH="0" baseline="0" noProof="0" dirty="0">
              <a:ln>
                <a:noFill/>
              </a:ln>
              <a:solidFill>
                <a:srgbClr val="222222"/>
              </a:solidFill>
              <a:effectLst/>
              <a:uLnTx/>
              <a:uFillTx/>
              <a:latin typeface="Arial Narrow" pitchFamily="34" charset="0"/>
              <a:ea typeface="+mn-ea"/>
              <a:cs typeface="+mn-cs"/>
            </a:endParaRPr>
          </a:p>
          <a:p>
            <a:pPr marL="457200" marR="0" lvl="0" indent="-457200" algn="just" defTabSz="914400" rtl="0" eaLnBrk="1" fontAlgn="auto" latinLnBrk="0" hangingPunct="1">
              <a:lnSpc>
                <a:spcPct val="107000"/>
              </a:lnSpc>
              <a:spcBef>
                <a:spcPts val="0"/>
              </a:spcBef>
              <a:spcAft>
                <a:spcPts val="535"/>
              </a:spcAft>
              <a:buClrTx/>
              <a:buSzTx/>
              <a:buFont typeface="Arial" panose="020B0604020202020204" pitchFamily="34" charset="0"/>
              <a:buChar char="•"/>
              <a:defRPr/>
            </a:pPr>
            <a:r>
              <a:rPr lang="en-IN" altLang="en-US" sz="2800" b="1" dirty="0">
                <a:solidFill>
                  <a:srgbClr val="222222"/>
                </a:solidFill>
                <a:latin typeface="Arial Narrow" pitchFamily="34" charset="0"/>
              </a:rPr>
              <a:t>B</a:t>
            </a:r>
            <a:r>
              <a:rPr kumimoji="0" lang="en-IN" altLang="en-US" sz="2800" b="1" i="0" u="none" strike="noStrike" kern="1200" cap="none" spc="0" normalizeH="0" baseline="0" noProof="0" dirty="0" smtClean="0">
                <a:ln>
                  <a:noFill/>
                </a:ln>
                <a:solidFill>
                  <a:srgbClr val="222222"/>
                </a:solidFill>
                <a:effectLst/>
                <a:uLnTx/>
                <a:uFillTx/>
                <a:latin typeface="Arial Narrow" pitchFamily="34" charset="0"/>
                <a:ea typeface="+mn-ea"/>
                <a:cs typeface="+mn-cs"/>
              </a:rPr>
              <a:t>ringing </a:t>
            </a:r>
            <a:r>
              <a:rPr kumimoji="0" lang="en-IN" altLang="en-US" sz="2800" b="1" i="0" u="none" strike="noStrike" kern="1200" cap="none" spc="0" normalizeH="0" baseline="0" noProof="0" dirty="0">
                <a:ln>
                  <a:noFill/>
                </a:ln>
                <a:solidFill>
                  <a:srgbClr val="222222"/>
                </a:solidFill>
                <a:effectLst/>
                <a:uLnTx/>
                <a:uFillTx/>
                <a:latin typeface="Arial Narrow" pitchFamily="34" charset="0"/>
                <a:ea typeface="+mn-ea"/>
                <a:cs typeface="+mn-cs"/>
              </a:rPr>
              <a:t>a variety of national and international institutions, </a:t>
            </a:r>
            <a:endParaRPr kumimoji="0" lang="en-IN" altLang="en-US" sz="2800" b="1" i="0" u="none" strike="noStrike" kern="1200" cap="none" spc="0" normalizeH="0" baseline="0" noProof="0" dirty="0">
              <a:ln>
                <a:noFill/>
              </a:ln>
              <a:solidFill>
                <a:srgbClr val="222222"/>
              </a:solidFill>
              <a:effectLst/>
              <a:uLnTx/>
              <a:uFillTx/>
              <a:latin typeface="Arial Narrow" pitchFamily="34" charset="0"/>
              <a:ea typeface="+mn-ea"/>
              <a:cs typeface="+mn-cs"/>
            </a:endParaRPr>
          </a:p>
          <a:p>
            <a:pPr marL="457200" marR="0" lvl="0" indent="-457200" algn="just" defTabSz="914400" rtl="0" eaLnBrk="1" fontAlgn="auto" latinLnBrk="0" hangingPunct="1">
              <a:lnSpc>
                <a:spcPct val="107000"/>
              </a:lnSpc>
              <a:spcBef>
                <a:spcPts val="0"/>
              </a:spcBef>
              <a:spcAft>
                <a:spcPts val="535"/>
              </a:spcAft>
              <a:buClrTx/>
              <a:buSzTx/>
              <a:buFont typeface="Arial" panose="020B0604020202020204" pitchFamily="34" charset="0"/>
              <a:buChar char="•"/>
              <a:defRPr/>
            </a:pPr>
            <a:r>
              <a:rPr lang="en-IN" altLang="en-US" sz="2800" b="1" dirty="0">
                <a:solidFill>
                  <a:srgbClr val="222222"/>
                </a:solidFill>
                <a:latin typeface="Arial Narrow" pitchFamily="34" charset="0"/>
              </a:rPr>
              <a:t>U</a:t>
            </a:r>
            <a:r>
              <a:rPr kumimoji="0" lang="en-IN" altLang="en-US" sz="2800" b="1" i="0" u="none" strike="noStrike" kern="1200" cap="none" spc="0" normalizeH="0" baseline="0" noProof="0" dirty="0" smtClean="0">
                <a:ln>
                  <a:noFill/>
                </a:ln>
                <a:solidFill>
                  <a:srgbClr val="222222"/>
                </a:solidFill>
                <a:effectLst/>
                <a:uLnTx/>
                <a:uFillTx/>
                <a:latin typeface="Arial Narrow" pitchFamily="34" charset="0"/>
                <a:ea typeface="+mn-ea"/>
                <a:cs typeface="+mn-cs"/>
              </a:rPr>
              <a:t>p-skilling </a:t>
            </a:r>
            <a:r>
              <a:rPr kumimoji="0" lang="en-IN" altLang="en-US" sz="2800" b="1" i="0" u="none" strike="noStrike" kern="1200" cap="none" spc="0" normalizeH="0" baseline="0" noProof="0" dirty="0">
                <a:ln>
                  <a:noFill/>
                </a:ln>
                <a:solidFill>
                  <a:srgbClr val="222222"/>
                </a:solidFill>
                <a:effectLst/>
                <a:uLnTx/>
                <a:uFillTx/>
                <a:latin typeface="Arial Narrow" pitchFamily="34" charset="0"/>
                <a:ea typeface="+mn-ea"/>
                <a:cs typeface="+mn-cs"/>
              </a:rPr>
              <a:t>the youths for local-national-global employment market,  </a:t>
            </a:r>
            <a:endParaRPr kumimoji="0" lang="en-IN" altLang="en-US" sz="2800" b="1" i="0" u="none" strike="noStrike" kern="1200" cap="none" spc="0" normalizeH="0" baseline="0" noProof="0" dirty="0">
              <a:ln>
                <a:noFill/>
              </a:ln>
              <a:solidFill>
                <a:srgbClr val="222222"/>
              </a:solidFill>
              <a:effectLst/>
              <a:uLnTx/>
              <a:uFillTx/>
              <a:latin typeface="Arial Narrow" pitchFamily="34" charset="0"/>
              <a:ea typeface="+mn-ea"/>
              <a:cs typeface="+mn-cs"/>
            </a:endParaRPr>
          </a:p>
          <a:p>
            <a:pPr marL="457200" marR="0" lvl="0" indent="-457200" algn="just" defTabSz="914400" rtl="0" eaLnBrk="1" fontAlgn="auto" latinLnBrk="0" hangingPunct="1">
              <a:lnSpc>
                <a:spcPct val="107000"/>
              </a:lnSpc>
              <a:spcBef>
                <a:spcPts val="0"/>
              </a:spcBef>
              <a:spcAft>
                <a:spcPts val="535"/>
              </a:spcAft>
              <a:buClrTx/>
              <a:buSzTx/>
              <a:buFont typeface="Arial" panose="020B0604020202020204" pitchFamily="34" charset="0"/>
              <a:buChar char="•"/>
              <a:defRPr/>
            </a:pPr>
            <a:r>
              <a:rPr kumimoji="0" lang="en-IN" altLang="en-US" sz="2800" b="1" i="0" u="none" strike="noStrike" kern="1200" cap="none" spc="0" normalizeH="0" baseline="0" noProof="0" dirty="0">
                <a:ln>
                  <a:noFill/>
                </a:ln>
                <a:solidFill>
                  <a:srgbClr val="222222"/>
                </a:solidFill>
                <a:effectLst/>
                <a:uLnTx/>
                <a:uFillTx/>
                <a:latin typeface="Arial Narrow" pitchFamily="34" charset="0"/>
                <a:ea typeface="+mn-ea"/>
                <a:cs typeface="+mn-cs"/>
              </a:rPr>
              <a:t>promoting multiple stake holdings</a:t>
            </a:r>
            <a:endParaRPr kumimoji="0" lang="en-IN" altLang="en-US" sz="2800" b="1" i="0" u="none" strike="noStrike" kern="1200" cap="none" spc="0" normalizeH="0" baseline="0" noProof="0" dirty="0">
              <a:ln>
                <a:noFill/>
              </a:ln>
              <a:solidFill>
                <a:srgbClr val="222222"/>
              </a:solidFill>
              <a:effectLst/>
              <a:uLnTx/>
              <a:uFillTx/>
              <a:latin typeface="Arial Narrow" pitchFamily="34" charset="0"/>
              <a:ea typeface="+mn-ea"/>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217283"/>
            <a:ext cx="10594818" cy="4950842"/>
          </a:xfrm>
          <a:prstGeom prst="rect">
            <a:avLst/>
          </a:prstGeom>
          <a:noFill/>
        </p:spPr>
        <p:txBody>
          <a:bodyPr wrap="square">
            <a:spAutoFit/>
          </a:bodyPr>
          <a:lstStyle/>
          <a:p>
            <a:pPr>
              <a:lnSpc>
                <a:spcPct val="107000"/>
              </a:lnSpc>
              <a:spcAft>
                <a:spcPts val="800"/>
              </a:spcAft>
            </a:pPr>
            <a:r>
              <a:rPr lang="en-IN" sz="3200" b="1" kern="100" dirty="0">
                <a:ea typeface="Calibri" panose="020F0502020204030204" pitchFamily="34" charset="0"/>
                <a:cs typeface="Times New Roman" panose="02020603050405020304" pitchFamily="18" charset="0"/>
              </a:rPr>
              <a:t>V</a:t>
            </a:r>
            <a:r>
              <a:rPr lang="en-IN" sz="3200" b="1" kern="100" dirty="0">
                <a:ea typeface="Calibri" panose="020F0502020204030204" pitchFamily="34" charset="0"/>
                <a:cs typeface="Times New Roman" panose="02020603050405020304" pitchFamily="18" charset="0"/>
              </a:rPr>
              <a:t>. </a:t>
            </a:r>
            <a:r>
              <a:rPr lang="en-IN" sz="3200" b="1" kern="100" dirty="0">
                <a:ea typeface="Calibri" panose="020F0502020204030204" pitchFamily="34" charset="0"/>
                <a:cs typeface="Times New Roman" panose="02020603050405020304" pitchFamily="18" charset="0"/>
              </a:rPr>
              <a:t>Five Point Framework for Development of North-East </a:t>
            </a:r>
            <a:endParaRPr lang="en-IN" sz="3200" b="1" kern="100" dirty="0">
              <a:ea typeface="Calibri" panose="020F0502020204030204" pitchFamily="34" charset="0"/>
              <a:cs typeface="Times New Roman" panose="02020603050405020304" pitchFamily="18" charset="0"/>
            </a:endParaRPr>
          </a:p>
          <a:p>
            <a:pPr>
              <a:lnSpc>
                <a:spcPct val="107000"/>
              </a:lnSpc>
              <a:spcAft>
                <a:spcPts val="800"/>
              </a:spcAft>
            </a:pPr>
            <a:endParaRPr lang="en-IN" sz="11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pPr>
            <a:r>
              <a:rPr lang="en-IN" b="1" kern="100" dirty="0">
                <a:effectLst/>
                <a:latin typeface="Calibri" panose="020F0502020204030204" pitchFamily="34" charset="0"/>
                <a:ea typeface="Calibri" panose="020F0502020204030204" pitchFamily="34" charset="0"/>
                <a:cs typeface="Times New Roman" panose="02020603050405020304" pitchFamily="18" charset="0"/>
              </a:rPr>
              <a:t>Determining the Intra and Inter competitiveness of the Eight  States of North-East exploring their strength and resources vis-a-vis neighbouring countries </a:t>
            </a:r>
            <a:endParaRPr lang="en-IN"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AutoNum type="arabicPeriod" startAt="2"/>
            </a:pPr>
            <a:r>
              <a:rPr lang="en-IN" b="1" kern="100" dirty="0">
                <a:effectLst/>
                <a:latin typeface="Calibri" panose="020F0502020204030204" pitchFamily="34" charset="0"/>
                <a:ea typeface="Calibri" panose="020F0502020204030204" pitchFamily="34" charset="0"/>
                <a:cs typeface="Times New Roman" panose="02020603050405020304" pitchFamily="18" charset="0"/>
              </a:rPr>
              <a:t>Facilitate </a:t>
            </a:r>
            <a:r>
              <a:rPr lang="en-IN" b="1" kern="100" dirty="0">
                <a:ea typeface="Calibri" panose="020F0502020204030204" pitchFamily="34" charset="0"/>
                <a:cs typeface="Times New Roman" panose="02020603050405020304" pitchFamily="18" charset="0"/>
              </a:rPr>
              <a:t>a</a:t>
            </a:r>
            <a:r>
              <a:rPr lang="en-IN" b="1" kern="100" dirty="0">
                <a:effectLst/>
                <a:latin typeface="Calibri" panose="020F0502020204030204" pitchFamily="34" charset="0"/>
                <a:ea typeface="Calibri" panose="020F0502020204030204" pitchFamily="34" charset="0"/>
                <a:cs typeface="Times New Roman" panose="02020603050405020304" pitchFamily="18" charset="0"/>
              </a:rPr>
              <a:t>pproach to the last mile villages and towns in border areas through Roads, telecom connectivity and facilities</a:t>
            </a:r>
            <a:endParaRPr lang="en-IN"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AutoNum type="arabicPeriod" startAt="2"/>
            </a:pPr>
            <a:r>
              <a:rPr lang="en-IN" b="1" kern="100" dirty="0">
                <a:effectLst/>
                <a:latin typeface="Calibri" panose="020F0502020204030204" pitchFamily="34" charset="0"/>
                <a:ea typeface="Calibri" panose="020F0502020204030204" pitchFamily="34" charset="0"/>
                <a:cs typeface="Times New Roman" panose="02020603050405020304" pitchFamily="18" charset="0"/>
              </a:rPr>
              <a:t>One State - One Idea for joint implementation by the State &amp; MDoNER and its comprehensive saturation across the State. </a:t>
            </a:r>
            <a:endParaRPr lang="en-US"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AutoNum type="arabicPeriod" startAt="4"/>
            </a:pPr>
            <a:r>
              <a:rPr lang="en-US" b="1" kern="100" dirty="0" smtClean="0">
                <a:effectLst/>
                <a:latin typeface="Calibri" panose="020F0502020204030204" pitchFamily="34" charset="0"/>
                <a:ea typeface="Calibri" panose="020F0502020204030204" pitchFamily="34" charset="0"/>
                <a:cs typeface="Times New Roman" panose="02020603050405020304" pitchFamily="18" charset="0"/>
              </a:rPr>
              <a:t>Focus </a:t>
            </a:r>
            <a:r>
              <a:rPr lang="en-US" b="1" kern="100" dirty="0">
                <a:effectLst/>
                <a:latin typeface="Calibri" panose="020F0502020204030204" pitchFamily="34" charset="0"/>
                <a:ea typeface="Calibri" panose="020F0502020204030204" pitchFamily="34" charset="0"/>
                <a:cs typeface="Times New Roman" panose="02020603050405020304" pitchFamily="18" charset="0"/>
              </a:rPr>
              <a:t>on commodity/product based naming of NER states over and above sector like </a:t>
            </a:r>
            <a:r>
              <a:rPr lang="en-US" b="1" kern="100" dirty="0" smtClean="0">
                <a:effectLst/>
                <a:latin typeface="Calibri" panose="020F0502020204030204" pitchFamily="34" charset="0"/>
                <a:ea typeface="Calibri" panose="020F0502020204030204" pitchFamily="34" charset="0"/>
                <a:cs typeface="Times New Roman" panose="02020603050405020304" pitchFamily="18" charset="0"/>
              </a:rPr>
              <a:t>Tourism</a:t>
            </a:r>
            <a:endParaRPr lang="en-US" b="1" kern="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AutoNum type="arabicPeriod" startAt="4"/>
            </a:pPr>
            <a:r>
              <a:rPr lang="en-US" b="1" kern="100" dirty="0">
                <a:ea typeface="Calibri" panose="020F0502020204030204" pitchFamily="34" charset="0"/>
                <a:cs typeface="Times New Roman" panose="02020603050405020304" pitchFamily="18" charset="0"/>
              </a:rPr>
              <a:t>One State led cross regional project with </a:t>
            </a:r>
            <a:r>
              <a:rPr lang="en-US" b="1" kern="100" dirty="0" err="1">
                <a:ea typeface="Calibri" panose="020F0502020204030204" pitchFamily="34" charset="0"/>
                <a:cs typeface="Times New Roman" panose="02020603050405020304" pitchFamily="18" charset="0"/>
              </a:rPr>
              <a:t>MDoNER</a:t>
            </a:r>
            <a:r>
              <a:rPr lang="en-US" b="1" kern="100" dirty="0">
                <a:ea typeface="Calibri" panose="020F0502020204030204" pitchFamily="34" charset="0"/>
                <a:cs typeface="Times New Roman" panose="02020603050405020304" pitchFamily="18" charset="0"/>
              </a:rPr>
              <a:t> </a:t>
            </a:r>
            <a:endParaRPr lang="en-US" b="1" kern="100" dirty="0">
              <a:ea typeface="Calibri" panose="020F0502020204030204" pitchFamily="34" charset="0"/>
              <a:cs typeface="Times New Roman" panose="02020603050405020304" pitchFamily="18" charset="0"/>
            </a:endParaRPr>
          </a:p>
          <a:p>
            <a:pPr marL="342900" indent="-342900" algn="just">
              <a:lnSpc>
                <a:spcPct val="107000"/>
              </a:lnSpc>
              <a:spcAft>
                <a:spcPts val="800"/>
              </a:spcAft>
              <a:buAutoNum type="arabicPeriod" startAt="4"/>
            </a:pPr>
            <a:endParaRPr lang="en-US" b="1"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endParaRPr lang="en-US" b="1"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IN"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p:cNvGraphicFramePr>
            <a:graphicFrameLocks noGrp="1"/>
          </p:cNvGraphicFramePr>
          <p:nvPr/>
        </p:nvGraphicFramePr>
        <p:xfrm>
          <a:off x="854085" y="4161575"/>
          <a:ext cx="10375271" cy="2286000"/>
        </p:xfrm>
        <a:graphic>
          <a:graphicData uri="http://schemas.openxmlformats.org/drawingml/2006/table">
            <a:tbl>
              <a:tblPr firstRow="1" bandRow="1">
                <a:tableStyleId>{8799B23B-EC83-4686-B30A-512413B5E67A}</a:tableStyleId>
              </a:tblPr>
              <a:tblGrid>
                <a:gridCol w="5173690"/>
                <a:gridCol w="5201581"/>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800" kern="1200" dirty="0">
                          <a:solidFill>
                            <a:schemeClr val="tx1"/>
                          </a:solidFill>
                        </a:rPr>
                        <a:t>Arunachal Pradesh : Floriculture/Power/Winery</a:t>
                      </a:r>
                      <a:endParaRPr lang="en-US" sz="1800" kern="1200" dirty="0">
                        <a:solidFill>
                          <a:schemeClr val="tx1"/>
                        </a:solidFill>
                      </a:endParaRPr>
                    </a:p>
                  </a:txBody>
                  <a:tcPr/>
                </a:tc>
                <a:tc>
                  <a:txBody>
                    <a:bodyPr/>
                    <a:lstStyle/>
                    <a:p>
                      <a:r>
                        <a:rPr lang="en-US" dirty="0"/>
                        <a:t>Mizoram : Music/Food Processing/Education</a:t>
                      </a:r>
                      <a:endParaRPr lang="en-US" dirty="0"/>
                    </a:p>
                  </a:txBody>
                  <a:tcPr/>
                </a:tc>
              </a:tr>
              <a:tr h="0">
                <a:tc>
                  <a:txBody>
                    <a:bodyPr/>
                    <a:lstStyle/>
                    <a:p>
                      <a:r>
                        <a:rPr lang="en-US" dirty="0"/>
                        <a:t>Assam :   Textiles/Tea/Health/Education/ Oil And Gas</a:t>
                      </a:r>
                      <a:endParaRPr lang="en-US" dirty="0"/>
                    </a:p>
                    <a:p>
                      <a:endParaRPr lang="en-US" dirty="0"/>
                    </a:p>
                  </a:txBody>
                  <a:tcPr/>
                </a:tc>
                <a:tc>
                  <a:txBody>
                    <a:bodyPr/>
                    <a:lstStyle/>
                    <a:p>
                      <a:r>
                        <a:rPr lang="en-US" dirty="0"/>
                        <a:t>Nagaland :  Handlooms/Designs/Piggery</a:t>
                      </a:r>
                      <a:endParaRPr lang="en-US" dirty="0"/>
                    </a:p>
                  </a:txBody>
                  <a:tcPr/>
                </a:tc>
              </a:tr>
              <a:tr h="0">
                <a:tc>
                  <a:txBody>
                    <a:bodyPr/>
                    <a:lstStyle/>
                    <a:p>
                      <a:r>
                        <a:rPr lang="en-US" dirty="0"/>
                        <a:t>Manipur : Handlooms/Designs/Sports/Health</a:t>
                      </a:r>
                      <a:endParaRPr lang="en-US" dirty="0"/>
                    </a:p>
                    <a:p>
                      <a:endParaRPr lang="en-US" dirty="0"/>
                    </a:p>
                  </a:txBody>
                  <a:tcPr/>
                </a:tc>
                <a:tc>
                  <a:txBody>
                    <a:bodyPr/>
                    <a:lstStyle/>
                    <a:p>
                      <a:r>
                        <a:rPr lang="en-US" dirty="0"/>
                        <a:t>Sikkim :  Pharmaceuticals/Power</a:t>
                      </a:r>
                      <a:endParaRPr lang="en-US" dirty="0"/>
                    </a:p>
                  </a:txBody>
                  <a:tcPr/>
                </a:tc>
              </a:tr>
              <a:tr h="0">
                <a:tc>
                  <a:txBody>
                    <a:bodyPr/>
                    <a:lstStyle/>
                    <a:p>
                      <a:r>
                        <a:rPr lang="en-US" dirty="0"/>
                        <a:t>Meghalaya :  Spices/Food Processing</a:t>
                      </a:r>
                      <a:endParaRPr lang="en-US" dirty="0"/>
                    </a:p>
                  </a:txBody>
                  <a:tcPr/>
                </a:tc>
                <a:tc>
                  <a:txBody>
                    <a:bodyPr/>
                    <a:lstStyle/>
                    <a:p>
                      <a:r>
                        <a:rPr lang="en-US" dirty="0"/>
                        <a:t>Tripura : Bamboo/Horticulture</a:t>
                      </a:r>
                      <a:endParaRPr lang="en-US" dirty="0"/>
                    </a:p>
                    <a:p>
                      <a:endParaRPr lang="en-US" dirty="0"/>
                    </a:p>
                  </a:txBody>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78485" y="53975"/>
            <a:ext cx="10570845" cy="706755"/>
          </a:xfrm>
          <a:prstGeom prst="rect">
            <a:avLst/>
          </a:prstGeom>
          <a:noFill/>
        </p:spPr>
        <p:txBody>
          <a:bodyPr wrap="square">
            <a:spAutoFit/>
          </a:bodyPr>
          <a:lstStyle/>
          <a:p>
            <a:r>
              <a:rPr lang="en-IN" sz="4000" b="1" dirty="0">
                <a:solidFill>
                  <a:prstClr val="black"/>
                </a:solidFill>
                <a:latin typeface="Arial Narrow" pitchFamily="34" charset="0"/>
              </a:rPr>
              <a:t>Goal 1: NER as South Asian Power Pool</a:t>
            </a:r>
            <a:endParaRPr lang="en-IN" sz="4000" b="1" dirty="0">
              <a:solidFill>
                <a:prstClr val="black"/>
              </a:solidFill>
              <a:latin typeface="Arial Narrow" pitchFamily="34" charset="0"/>
            </a:endParaRPr>
          </a:p>
        </p:txBody>
      </p:sp>
      <p:sp>
        <p:nvSpPr>
          <p:cNvPr id="5" name="TextBox 4"/>
          <p:cNvSpPr txBox="1"/>
          <p:nvPr/>
        </p:nvSpPr>
        <p:spPr>
          <a:xfrm>
            <a:off x="643467" y="962016"/>
            <a:ext cx="10888133" cy="169277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3200" b="1" dirty="0">
                <a:solidFill>
                  <a:prstClr val="black"/>
                </a:solidFill>
                <a:latin typeface="Arial Narrow" pitchFamily="34" charset="0"/>
              </a:rPr>
              <a:t>Idea :   Eastern South Asia Power Pool </a:t>
            </a:r>
            <a:endParaRPr lang="en-US" sz="3200" b="1" dirty="0">
              <a:solidFill>
                <a:prstClr val="black"/>
              </a:solidFill>
              <a:latin typeface="Arial Narrow"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IN" sz="2400" b="1" i="0" u="none" strike="noStrike" kern="1200" cap="none" spc="0" normalizeH="0" baseline="0" noProof="0" dirty="0">
              <a:ln>
                <a:noFill/>
              </a:ln>
              <a:solidFill>
                <a:prstClr val="black"/>
              </a:solidFill>
              <a:effectLst/>
              <a:uLnTx/>
              <a:uFillTx/>
              <a:latin typeface="Arial Narrow"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en-IN" sz="2400" b="1" dirty="0">
                <a:solidFill>
                  <a:prstClr val="black"/>
                </a:solidFill>
                <a:latin typeface="Arial Narrow" pitchFamily="34" charset="0"/>
              </a:rPr>
              <a:t>D</a:t>
            </a:r>
            <a:r>
              <a:rPr kumimoji="0" lang="en-IN" sz="2400" b="1" i="0" u="none" strike="noStrike" kern="1200" cap="none" spc="0" normalizeH="0" baseline="0" noProof="0" dirty="0" err="1" smtClean="0">
                <a:ln>
                  <a:noFill/>
                </a:ln>
                <a:solidFill>
                  <a:prstClr val="black"/>
                </a:solidFill>
                <a:effectLst/>
                <a:uLnTx/>
                <a:uFillTx/>
                <a:latin typeface="Arial Narrow" pitchFamily="34" charset="0"/>
              </a:rPr>
              <a:t>evelop</a:t>
            </a:r>
            <a:r>
              <a:rPr kumimoji="0" lang="en-IN" sz="2400" b="1" i="0" u="none" strike="noStrike" kern="1200" cap="none" spc="0" normalizeH="0" baseline="0" noProof="0" dirty="0" smtClean="0">
                <a:ln>
                  <a:noFill/>
                </a:ln>
                <a:solidFill>
                  <a:prstClr val="black"/>
                </a:solidFill>
                <a:effectLst/>
                <a:uLnTx/>
                <a:uFillTx/>
                <a:latin typeface="Arial Narrow" pitchFamily="34" charset="0"/>
              </a:rPr>
              <a:t> </a:t>
            </a:r>
            <a:r>
              <a:rPr kumimoji="0" lang="en-IN" sz="2400" b="1" i="0" u="none" strike="noStrike" kern="1200" cap="none" spc="0" normalizeH="0" baseline="0" noProof="0" dirty="0">
                <a:ln>
                  <a:noFill/>
                </a:ln>
                <a:solidFill>
                  <a:prstClr val="black"/>
                </a:solidFill>
                <a:effectLst/>
                <a:uLnTx/>
                <a:uFillTx/>
                <a:latin typeface="Arial Narrow" pitchFamily="34" charset="0"/>
              </a:rPr>
              <a:t>NER as </a:t>
            </a:r>
            <a:r>
              <a:rPr kumimoji="0" lang="en-US" sz="2400" b="1" i="0" u="none" strike="noStrike" kern="1200" cap="none" spc="0" normalizeH="0" baseline="0" noProof="0" dirty="0" smtClean="0">
                <a:ln>
                  <a:noFill/>
                </a:ln>
                <a:solidFill>
                  <a:prstClr val="black"/>
                </a:solidFill>
                <a:effectLst/>
                <a:uLnTx/>
                <a:uFillTx/>
                <a:latin typeface="Arial Narrow" pitchFamily="34" charset="0"/>
              </a:rPr>
              <a:t>South </a:t>
            </a:r>
            <a:r>
              <a:rPr kumimoji="0" lang="en-US" sz="2400" b="1" i="0" u="none" strike="noStrike" kern="1200" cap="none" spc="0" normalizeH="0" baseline="0" noProof="0" dirty="0">
                <a:ln>
                  <a:noFill/>
                </a:ln>
                <a:solidFill>
                  <a:prstClr val="black"/>
                </a:solidFill>
                <a:effectLst/>
                <a:uLnTx/>
                <a:uFillTx/>
                <a:latin typeface="Arial Narrow" pitchFamily="34" charset="0"/>
              </a:rPr>
              <a:t>Asia Power </a:t>
            </a:r>
            <a:r>
              <a:rPr kumimoji="0" lang="en-US" sz="2400" b="1" i="0" u="none" strike="noStrike" kern="1200" cap="none" spc="0" normalizeH="0" baseline="0" noProof="0" dirty="0" smtClean="0">
                <a:ln>
                  <a:noFill/>
                </a:ln>
                <a:solidFill>
                  <a:prstClr val="black"/>
                </a:solidFill>
                <a:effectLst/>
                <a:uLnTx/>
                <a:uFillTx/>
                <a:latin typeface="Arial Narrow" pitchFamily="34" charset="0"/>
              </a:rPr>
              <a:t>Pool</a:t>
            </a:r>
            <a:r>
              <a:rPr kumimoji="0" lang="en-US" sz="2400" b="1" i="0" u="none" strike="noStrike" kern="1200" cap="none" spc="0" normalizeH="0" noProof="0" dirty="0" smtClean="0">
                <a:ln>
                  <a:noFill/>
                </a:ln>
                <a:solidFill>
                  <a:prstClr val="black"/>
                </a:solidFill>
                <a:effectLst/>
                <a:uLnTx/>
                <a:uFillTx/>
                <a:latin typeface="Arial Narrow" pitchFamily="34" charset="0"/>
              </a:rPr>
              <a:t> </a:t>
            </a:r>
            <a:r>
              <a:rPr kumimoji="0" lang="en-IN" sz="2400" b="1" i="0" u="none" strike="noStrike" kern="1200" cap="none" spc="0" normalizeH="0" baseline="0" noProof="0" dirty="0" smtClean="0">
                <a:ln>
                  <a:noFill/>
                </a:ln>
                <a:solidFill>
                  <a:prstClr val="black"/>
                </a:solidFill>
                <a:effectLst/>
                <a:uLnTx/>
                <a:uFillTx/>
                <a:latin typeface="Arial Narrow" pitchFamily="34" charset="0"/>
              </a:rPr>
              <a:t>for </a:t>
            </a:r>
            <a:r>
              <a:rPr kumimoji="0" lang="en-IN" sz="2400" b="1" i="0" u="none" strike="noStrike" kern="1200" cap="none" spc="0" normalizeH="0" baseline="0" noProof="0" dirty="0">
                <a:ln>
                  <a:noFill/>
                </a:ln>
                <a:solidFill>
                  <a:prstClr val="black"/>
                </a:solidFill>
                <a:effectLst/>
                <a:uLnTx/>
                <a:uFillTx/>
                <a:latin typeface="Arial Narrow" pitchFamily="34" charset="0"/>
              </a:rPr>
              <a:t>Power exchange between NER, rest of India and neighbouring countries.</a:t>
            </a:r>
            <a:endParaRPr kumimoji="0" lang="en-IN" sz="2400" b="1" i="0" u="none" strike="noStrike" kern="1200" cap="none" spc="0" normalizeH="0" baseline="0" noProof="0" dirty="0">
              <a:ln>
                <a:noFill/>
              </a:ln>
              <a:solidFill>
                <a:prstClr val="black"/>
              </a:solidFill>
              <a:effectLst/>
              <a:uLnTx/>
              <a:uFillTx/>
              <a:latin typeface="Arial Narrow" pitchFamily="34" charset="0"/>
            </a:endParaRPr>
          </a:p>
        </p:txBody>
      </p:sp>
      <p:sp>
        <p:nvSpPr>
          <p:cNvPr id="7" name="TextBox 6"/>
          <p:cNvSpPr txBox="1"/>
          <p:nvPr/>
        </p:nvSpPr>
        <p:spPr>
          <a:xfrm>
            <a:off x="577563" y="3167675"/>
            <a:ext cx="11368903" cy="2677656"/>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IN" sz="2800" b="1" dirty="0">
                <a:solidFill>
                  <a:prstClr val="black"/>
                </a:solidFill>
                <a:latin typeface="Arial Narrow" pitchFamily="34" charset="0"/>
              </a:rPr>
              <a:t>Installed capacity in NER- 7360 MW (2023) :    24 GW (2047) </a:t>
            </a:r>
            <a:endParaRPr lang="en-IN" sz="2800" b="1" dirty="0">
              <a:solidFill>
                <a:prstClr val="black"/>
              </a:solidFill>
              <a:latin typeface="Arial Narrow"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IN" sz="2800" b="1" dirty="0">
                <a:solidFill>
                  <a:prstClr val="black"/>
                </a:solidFill>
                <a:latin typeface="Arial Narrow" pitchFamily="34" charset="0"/>
              </a:rPr>
              <a:t>Per capita energy consumption of 600 kWh/annum (2023) to 2000 kWh/annum by 2047</a:t>
            </a:r>
            <a:endParaRPr lang="en-IN" sz="2800" b="1" dirty="0">
              <a:solidFill>
                <a:prstClr val="black"/>
              </a:solidFill>
              <a:latin typeface="Arial Narrow"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IN" sz="2800" b="1" dirty="0">
                <a:solidFill>
                  <a:prstClr val="black"/>
                </a:solidFill>
                <a:latin typeface="Arial Narrow" pitchFamily="34" charset="0"/>
              </a:rPr>
              <a:t>Hydro-power 63% of generation capacity in 2023</a:t>
            </a:r>
            <a:endParaRPr lang="en-IN" sz="2800" b="1" dirty="0">
              <a:solidFill>
                <a:prstClr val="black"/>
              </a:solidFill>
              <a:latin typeface="Arial Narrow"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IN" sz="2800" b="1" dirty="0">
                <a:solidFill>
                  <a:prstClr val="black"/>
                </a:solidFill>
                <a:latin typeface="Arial Narrow" pitchFamily="34" charset="0"/>
              </a:rPr>
              <a:t>HVDC 400 kV transmission lines within and neighbouring countries,</a:t>
            </a:r>
            <a:endParaRPr lang="en-IN" sz="2800" b="1" dirty="0">
              <a:solidFill>
                <a:prstClr val="black"/>
              </a:solidFill>
              <a:latin typeface="Arial Narrow"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IN" sz="2800" b="1" dirty="0">
                <a:solidFill>
                  <a:prstClr val="black"/>
                </a:solidFill>
                <a:latin typeface="Arial Narrow" pitchFamily="34" charset="0"/>
              </a:rPr>
              <a:t>Major contributor Net Zero Target by 2047</a:t>
            </a:r>
            <a:endParaRPr lang="en-IN" sz="2800" b="1" dirty="0">
              <a:solidFill>
                <a:prstClr val="black"/>
              </a:solidFill>
              <a:latin typeface="Arial Narrow"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53478" y="540794"/>
          <a:ext cx="11226629" cy="6291082"/>
        </p:xfrm>
        <a:graphic>
          <a:graphicData uri="http://schemas.openxmlformats.org/drawingml/2006/table">
            <a:tbl>
              <a:tblPr firstRow="1" firstCol="1" bandRow="1">
                <a:tableStyleId>{5C22544A-7EE6-4342-B048-85BDC9FD1C3A}</a:tableStyleId>
              </a:tblPr>
              <a:tblGrid>
                <a:gridCol w="1450481"/>
                <a:gridCol w="1291061"/>
                <a:gridCol w="904866"/>
                <a:gridCol w="1129397"/>
                <a:gridCol w="1326988"/>
                <a:gridCol w="1154097"/>
                <a:gridCol w="1192267"/>
                <a:gridCol w="954266"/>
                <a:gridCol w="1041832"/>
                <a:gridCol w="781374"/>
              </a:tblGrid>
              <a:tr h="1164438">
                <a:tc>
                  <a:txBody>
                    <a:bodyPr/>
                    <a:lstStyle/>
                    <a:p>
                      <a:pPr marL="0" marR="0" algn="ctr">
                        <a:lnSpc>
                          <a:spcPct val="107000"/>
                        </a:lnSpc>
                        <a:spcBef>
                          <a:spcPts val="0"/>
                        </a:spcBef>
                        <a:spcAft>
                          <a:spcPts val="0"/>
                        </a:spcAft>
                      </a:pPr>
                      <a:r>
                        <a:rPr lang="en-US" sz="2000" b="1" dirty="0">
                          <a:effectLst/>
                          <a:latin typeface="Arial Narrow" pitchFamily="34" charset="0"/>
                        </a:rPr>
                        <a:t>Source</a:t>
                      </a:r>
                      <a:endParaRPr lang="en-US" sz="2000" b="1" dirty="0">
                        <a:effectLst/>
                        <a:latin typeface="Arial Narrow" pitchFamily="34" charset="0"/>
                        <a:ea typeface="Calibri" panose="020F0502020204030204" pitchFamily="34"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2000" b="1" dirty="0">
                          <a:effectLst/>
                          <a:latin typeface="Arial Narrow" pitchFamily="34" charset="0"/>
                        </a:rPr>
                        <a:t>Arunachal Pradesh</a:t>
                      </a:r>
                      <a:endParaRPr lang="en-US" sz="2000" b="1" dirty="0">
                        <a:effectLst/>
                        <a:latin typeface="Arial Narrow" pitchFamily="34" charset="0"/>
                        <a:ea typeface="Calibri" panose="020F0502020204030204" pitchFamily="34"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2000" b="1" dirty="0">
                          <a:effectLst/>
                          <a:latin typeface="Arial Narrow" pitchFamily="34" charset="0"/>
                        </a:rPr>
                        <a:t>Assam</a:t>
                      </a:r>
                      <a:endParaRPr lang="en-US" sz="2000" b="1" dirty="0">
                        <a:effectLst/>
                        <a:latin typeface="Arial Narrow" pitchFamily="34" charset="0"/>
                        <a:ea typeface="Calibri" panose="020F0502020204030204" pitchFamily="34"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2000" b="1" dirty="0">
                          <a:effectLst/>
                          <a:latin typeface="Arial Narrow" pitchFamily="34" charset="0"/>
                        </a:rPr>
                        <a:t>Manipur</a:t>
                      </a:r>
                      <a:endParaRPr lang="en-US" sz="2000" b="1" dirty="0">
                        <a:effectLst/>
                        <a:latin typeface="Arial Narrow" pitchFamily="34" charset="0"/>
                        <a:ea typeface="Calibri" panose="020F0502020204030204" pitchFamily="34"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2000" b="1" dirty="0">
                          <a:effectLst/>
                          <a:latin typeface="Arial Narrow" pitchFamily="34" charset="0"/>
                        </a:rPr>
                        <a:t>Meghalaya</a:t>
                      </a:r>
                      <a:endParaRPr lang="en-US" sz="2000" b="1" dirty="0">
                        <a:effectLst/>
                        <a:latin typeface="Arial Narrow" pitchFamily="34" charset="0"/>
                        <a:ea typeface="Calibri" panose="020F0502020204030204" pitchFamily="34"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2000" b="1" dirty="0">
                          <a:effectLst/>
                          <a:latin typeface="Arial Narrow" pitchFamily="34" charset="0"/>
                        </a:rPr>
                        <a:t>Mizoram</a:t>
                      </a:r>
                      <a:endParaRPr lang="en-US" sz="2000" b="1" dirty="0">
                        <a:effectLst/>
                        <a:latin typeface="Arial Narrow" pitchFamily="34" charset="0"/>
                        <a:ea typeface="Calibri" panose="020F0502020204030204" pitchFamily="34"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2000" b="1" dirty="0">
                          <a:effectLst/>
                          <a:latin typeface="Arial Narrow" pitchFamily="34" charset="0"/>
                        </a:rPr>
                        <a:t>Nagaland</a:t>
                      </a:r>
                      <a:endParaRPr lang="en-US" sz="2000" b="1" dirty="0">
                        <a:effectLst/>
                        <a:latin typeface="Arial Narrow" pitchFamily="34" charset="0"/>
                        <a:ea typeface="Calibri" panose="020F0502020204030204" pitchFamily="34"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2000" b="1">
                          <a:effectLst/>
                          <a:latin typeface="Arial Narrow" pitchFamily="34" charset="0"/>
                        </a:rPr>
                        <a:t>Sikkim</a:t>
                      </a:r>
                      <a:endParaRPr lang="en-US" sz="2000" b="1">
                        <a:effectLst/>
                        <a:latin typeface="Arial Narrow" pitchFamily="34" charset="0"/>
                        <a:ea typeface="Calibri" panose="020F0502020204030204" pitchFamily="34"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2000" b="1">
                          <a:effectLst/>
                          <a:latin typeface="Arial Narrow" pitchFamily="34" charset="0"/>
                        </a:rPr>
                        <a:t>Tripura</a:t>
                      </a:r>
                      <a:endParaRPr lang="en-US" sz="2000" b="1">
                        <a:effectLst/>
                        <a:latin typeface="Arial Narrow" pitchFamily="34" charset="0"/>
                        <a:ea typeface="Calibri" panose="020F0502020204030204" pitchFamily="34"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2000" b="1">
                          <a:effectLst/>
                          <a:latin typeface="Arial Narrow" pitchFamily="34" charset="0"/>
                        </a:rPr>
                        <a:t>Total</a:t>
                      </a:r>
                      <a:endParaRPr lang="en-US" sz="2000" b="1">
                        <a:effectLst/>
                        <a:latin typeface="Arial Narrow" pitchFamily="34" charset="0"/>
                        <a:ea typeface="Calibri" panose="020F0502020204030204" pitchFamily="34" charset="0"/>
                        <a:cs typeface="Mangal" panose="02040503050203030202" pitchFamily="18" charset="0"/>
                      </a:endParaRPr>
                    </a:p>
                  </a:txBody>
                  <a:tcPr marL="68580" marR="68580" marT="0" marB="0" anchor="ctr"/>
                </a:tc>
              </a:tr>
              <a:tr h="551936">
                <a:tc>
                  <a:txBody>
                    <a:bodyPr/>
                    <a:lstStyle/>
                    <a:p>
                      <a:pPr marL="0" marR="0">
                        <a:lnSpc>
                          <a:spcPct val="107000"/>
                        </a:lnSpc>
                        <a:spcBef>
                          <a:spcPts val="0"/>
                        </a:spcBef>
                        <a:spcAft>
                          <a:spcPts val="0"/>
                        </a:spcAft>
                      </a:pPr>
                      <a:r>
                        <a:rPr lang="en-US" sz="2000" b="1" dirty="0">
                          <a:effectLst/>
                          <a:latin typeface="Arial Narrow" pitchFamily="34" charset="0"/>
                        </a:rPr>
                        <a:t>Coal</a:t>
                      </a:r>
                      <a:endParaRPr lang="en-US" sz="2000" b="1" dirty="0">
                        <a:effectLst/>
                        <a:latin typeface="Arial Narrow" pitchFamily="34" charset="0"/>
                        <a:ea typeface="Calibri" panose="020F0502020204030204" pitchFamily="34"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2000" b="1" dirty="0">
                          <a:effectLst/>
                          <a:latin typeface="Arial Narrow" pitchFamily="34" charset="0"/>
                        </a:rPr>
                        <a:t>-</a:t>
                      </a:r>
                      <a:endParaRPr lang="en-US" sz="2000" b="1" dirty="0">
                        <a:effectLst/>
                        <a:latin typeface="Arial Narrow" pitchFamily="34" charset="0"/>
                        <a:ea typeface="Calibri" panose="020F0502020204030204" pitchFamily="34"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2000" b="1">
                          <a:effectLst/>
                          <a:latin typeface="Arial Narrow" pitchFamily="34" charset="0"/>
                        </a:rPr>
                        <a:t>750</a:t>
                      </a:r>
                      <a:endParaRPr lang="en-US" sz="2000" b="1">
                        <a:effectLst/>
                        <a:latin typeface="Arial Narrow" pitchFamily="34" charset="0"/>
                        <a:ea typeface="Calibri" panose="020F0502020204030204" pitchFamily="34"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2000" b="1">
                          <a:effectLst/>
                          <a:latin typeface="Arial Narrow" pitchFamily="34" charset="0"/>
                        </a:rPr>
                        <a:t>-</a:t>
                      </a:r>
                      <a:endParaRPr lang="en-US" sz="2000" b="1">
                        <a:effectLst/>
                        <a:latin typeface="Arial Narrow" pitchFamily="34" charset="0"/>
                        <a:ea typeface="Calibri" panose="020F0502020204030204" pitchFamily="34"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2000" b="1" dirty="0">
                          <a:effectLst/>
                          <a:latin typeface="Arial Narrow" pitchFamily="34" charset="0"/>
                        </a:rPr>
                        <a:t>-</a:t>
                      </a:r>
                      <a:endParaRPr lang="en-US" sz="2000" b="1" dirty="0">
                        <a:effectLst/>
                        <a:latin typeface="Arial Narrow" pitchFamily="34" charset="0"/>
                        <a:ea typeface="Calibri" panose="020F0502020204030204" pitchFamily="34"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2000" b="1" dirty="0">
                          <a:effectLst/>
                          <a:latin typeface="Arial Narrow" pitchFamily="34" charset="0"/>
                        </a:rPr>
                        <a:t>-</a:t>
                      </a:r>
                      <a:endParaRPr lang="en-US" sz="2000" b="1" dirty="0">
                        <a:effectLst/>
                        <a:latin typeface="Arial Narrow" pitchFamily="34" charset="0"/>
                        <a:ea typeface="Calibri" panose="020F0502020204030204" pitchFamily="34"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2000" b="1" dirty="0">
                          <a:effectLst/>
                          <a:latin typeface="Arial Narrow" pitchFamily="34" charset="0"/>
                        </a:rPr>
                        <a:t>-</a:t>
                      </a:r>
                      <a:endParaRPr lang="en-US" sz="2000" b="1" dirty="0">
                        <a:effectLst/>
                        <a:latin typeface="Arial Narrow" pitchFamily="34" charset="0"/>
                        <a:ea typeface="Calibri" panose="020F0502020204030204" pitchFamily="34"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2000" b="1" dirty="0">
                          <a:effectLst/>
                          <a:latin typeface="Arial Narrow" pitchFamily="34" charset="0"/>
                        </a:rPr>
                        <a:t>-</a:t>
                      </a:r>
                      <a:endParaRPr lang="en-US" sz="2000" b="1" dirty="0">
                        <a:effectLst/>
                        <a:latin typeface="Arial Narrow" pitchFamily="34" charset="0"/>
                        <a:ea typeface="Calibri" panose="020F0502020204030204" pitchFamily="34"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2000" b="1">
                          <a:effectLst/>
                          <a:latin typeface="Arial Narrow" pitchFamily="34" charset="0"/>
                        </a:rPr>
                        <a:t>-</a:t>
                      </a:r>
                      <a:endParaRPr lang="en-US" sz="2000" b="1">
                        <a:effectLst/>
                        <a:latin typeface="Arial Narrow" pitchFamily="34" charset="0"/>
                        <a:ea typeface="Calibri" panose="020F0502020204030204" pitchFamily="34"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2000" b="1">
                          <a:effectLst/>
                          <a:latin typeface="Arial Narrow" pitchFamily="34" charset="0"/>
                        </a:rPr>
                        <a:t>750</a:t>
                      </a:r>
                      <a:endParaRPr lang="en-US" sz="2000" b="1">
                        <a:effectLst/>
                        <a:latin typeface="Arial Narrow" pitchFamily="34" charset="0"/>
                        <a:ea typeface="Calibri" panose="020F0502020204030204" pitchFamily="34" charset="0"/>
                        <a:cs typeface="Mangal" panose="02040503050203030202" pitchFamily="18" charset="0"/>
                      </a:endParaRPr>
                    </a:p>
                  </a:txBody>
                  <a:tcPr marL="68580" marR="68580" marT="0" marB="0" anchor="ctr"/>
                </a:tc>
              </a:tr>
              <a:tr h="527221">
                <a:tc>
                  <a:txBody>
                    <a:bodyPr/>
                    <a:lstStyle/>
                    <a:p>
                      <a:pPr marL="0" marR="0">
                        <a:lnSpc>
                          <a:spcPct val="107000"/>
                        </a:lnSpc>
                        <a:spcBef>
                          <a:spcPts val="0"/>
                        </a:spcBef>
                        <a:spcAft>
                          <a:spcPts val="0"/>
                        </a:spcAft>
                      </a:pPr>
                      <a:r>
                        <a:rPr lang="en-US" sz="2000" b="1">
                          <a:effectLst/>
                          <a:latin typeface="Arial Narrow" pitchFamily="34" charset="0"/>
                        </a:rPr>
                        <a:t>Gas</a:t>
                      </a:r>
                      <a:endParaRPr lang="en-US" sz="2000" b="1">
                        <a:effectLst/>
                        <a:latin typeface="Arial Narrow" pitchFamily="34" charset="0"/>
                        <a:ea typeface="Calibri" panose="020F0502020204030204" pitchFamily="34"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2000" b="1" dirty="0">
                          <a:effectLst/>
                          <a:latin typeface="Arial Narrow" pitchFamily="34" charset="0"/>
                        </a:rPr>
                        <a:t>-</a:t>
                      </a:r>
                      <a:endParaRPr lang="en-US" sz="2000" b="1" dirty="0">
                        <a:effectLst/>
                        <a:latin typeface="Arial Narrow" pitchFamily="34" charset="0"/>
                        <a:ea typeface="Calibri" panose="020F0502020204030204" pitchFamily="34"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2000" b="1" dirty="0">
                          <a:effectLst/>
                          <a:latin typeface="Arial Narrow" pitchFamily="34" charset="0"/>
                        </a:rPr>
                        <a:t>597</a:t>
                      </a:r>
                      <a:endParaRPr lang="en-US" sz="2000" b="1" dirty="0">
                        <a:effectLst/>
                        <a:latin typeface="Arial Narrow" pitchFamily="34" charset="0"/>
                        <a:ea typeface="Calibri" panose="020F0502020204030204" pitchFamily="34"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2000" b="1" dirty="0">
                          <a:effectLst/>
                          <a:latin typeface="Arial Narrow" pitchFamily="34" charset="0"/>
                        </a:rPr>
                        <a:t>-</a:t>
                      </a:r>
                      <a:endParaRPr lang="en-US" sz="2000" b="1" dirty="0">
                        <a:effectLst/>
                        <a:latin typeface="Arial Narrow" pitchFamily="34" charset="0"/>
                        <a:ea typeface="Calibri" panose="020F0502020204030204" pitchFamily="34"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2000" b="1">
                          <a:effectLst/>
                          <a:latin typeface="Arial Narrow" pitchFamily="34" charset="0"/>
                        </a:rPr>
                        <a:t>-</a:t>
                      </a:r>
                      <a:endParaRPr lang="en-US" sz="2000" b="1">
                        <a:effectLst/>
                        <a:latin typeface="Arial Narrow" pitchFamily="34" charset="0"/>
                        <a:ea typeface="Calibri" panose="020F0502020204030204" pitchFamily="34"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2000" b="1">
                          <a:effectLst/>
                          <a:latin typeface="Arial Narrow" pitchFamily="34" charset="0"/>
                        </a:rPr>
                        <a:t>-</a:t>
                      </a:r>
                      <a:endParaRPr lang="en-US" sz="2000" b="1">
                        <a:effectLst/>
                        <a:latin typeface="Arial Narrow" pitchFamily="34" charset="0"/>
                        <a:ea typeface="Calibri" panose="020F0502020204030204" pitchFamily="34"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2000" b="1" dirty="0">
                          <a:effectLst/>
                          <a:latin typeface="Arial Narrow" pitchFamily="34" charset="0"/>
                        </a:rPr>
                        <a:t>-</a:t>
                      </a:r>
                      <a:endParaRPr lang="en-US" sz="2000" b="1" dirty="0">
                        <a:effectLst/>
                        <a:latin typeface="Arial Narrow" pitchFamily="34" charset="0"/>
                        <a:ea typeface="Calibri" panose="020F0502020204030204" pitchFamily="34"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2000" b="1" dirty="0">
                          <a:effectLst/>
                          <a:latin typeface="Arial Narrow" pitchFamily="34" charset="0"/>
                        </a:rPr>
                        <a:t>-</a:t>
                      </a:r>
                      <a:endParaRPr lang="en-US" sz="2000" b="1" dirty="0">
                        <a:effectLst/>
                        <a:latin typeface="Arial Narrow" pitchFamily="34" charset="0"/>
                        <a:ea typeface="Calibri" panose="020F0502020204030204" pitchFamily="34"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2000" b="1" dirty="0">
                          <a:effectLst/>
                          <a:latin typeface="Arial Narrow" pitchFamily="34" charset="0"/>
                        </a:rPr>
                        <a:t>1068</a:t>
                      </a:r>
                      <a:endParaRPr lang="en-US" sz="2000" b="1" dirty="0">
                        <a:effectLst/>
                        <a:latin typeface="Arial Narrow" pitchFamily="34" charset="0"/>
                        <a:ea typeface="Calibri" panose="020F0502020204030204" pitchFamily="34"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2000" b="1">
                          <a:effectLst/>
                          <a:latin typeface="Arial Narrow" pitchFamily="34" charset="0"/>
                        </a:rPr>
                        <a:t>1665</a:t>
                      </a:r>
                      <a:endParaRPr lang="en-US" sz="2000" b="1">
                        <a:effectLst/>
                        <a:latin typeface="Arial Narrow" pitchFamily="34" charset="0"/>
                        <a:ea typeface="Calibri" panose="020F0502020204030204" pitchFamily="34" charset="0"/>
                        <a:cs typeface="Mangal" panose="02040503050203030202" pitchFamily="18" charset="0"/>
                      </a:endParaRPr>
                    </a:p>
                  </a:txBody>
                  <a:tcPr marL="68580" marR="68580" marT="0" marB="0" anchor="ctr"/>
                </a:tc>
              </a:tr>
              <a:tr h="370503">
                <a:tc>
                  <a:txBody>
                    <a:bodyPr/>
                    <a:lstStyle/>
                    <a:p>
                      <a:pPr marL="0" marR="0">
                        <a:lnSpc>
                          <a:spcPct val="107000"/>
                        </a:lnSpc>
                        <a:spcBef>
                          <a:spcPts val="0"/>
                        </a:spcBef>
                        <a:spcAft>
                          <a:spcPts val="0"/>
                        </a:spcAft>
                      </a:pPr>
                      <a:r>
                        <a:rPr lang="en-US" sz="2000" b="1">
                          <a:effectLst/>
                          <a:latin typeface="Arial Narrow" pitchFamily="34" charset="0"/>
                        </a:rPr>
                        <a:t>Diesel</a:t>
                      </a:r>
                      <a:endParaRPr lang="en-US" sz="2000" b="1">
                        <a:effectLst/>
                        <a:latin typeface="Arial Narrow" pitchFamily="34" charset="0"/>
                        <a:ea typeface="Calibri" panose="020F0502020204030204" pitchFamily="34"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2000" b="1">
                          <a:effectLst/>
                          <a:latin typeface="Arial Narrow" pitchFamily="34" charset="0"/>
                        </a:rPr>
                        <a:t>-</a:t>
                      </a:r>
                      <a:endParaRPr lang="en-US" sz="2000" b="1">
                        <a:effectLst/>
                        <a:latin typeface="Arial Narrow" pitchFamily="34" charset="0"/>
                        <a:ea typeface="Calibri" panose="020F0502020204030204" pitchFamily="34"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2000" b="1" dirty="0">
                          <a:effectLst/>
                          <a:latin typeface="Arial Narrow" pitchFamily="34" charset="0"/>
                        </a:rPr>
                        <a:t>-</a:t>
                      </a:r>
                      <a:endParaRPr lang="en-US" sz="2000" b="1" dirty="0">
                        <a:effectLst/>
                        <a:latin typeface="Arial Narrow" pitchFamily="34" charset="0"/>
                        <a:ea typeface="Calibri" panose="020F0502020204030204" pitchFamily="34"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2000" b="1" dirty="0">
                          <a:effectLst/>
                          <a:latin typeface="Arial Narrow" pitchFamily="34" charset="0"/>
                        </a:rPr>
                        <a:t>36</a:t>
                      </a:r>
                      <a:endParaRPr lang="en-US" sz="2000" b="1" dirty="0">
                        <a:effectLst/>
                        <a:latin typeface="Arial Narrow" pitchFamily="34" charset="0"/>
                        <a:ea typeface="Calibri" panose="020F0502020204030204" pitchFamily="34"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2000" b="1">
                          <a:effectLst/>
                          <a:latin typeface="Arial Narrow" pitchFamily="34" charset="0"/>
                        </a:rPr>
                        <a:t>-</a:t>
                      </a:r>
                      <a:endParaRPr lang="en-US" sz="2000" b="1">
                        <a:effectLst/>
                        <a:latin typeface="Arial Narrow" pitchFamily="34" charset="0"/>
                        <a:ea typeface="Calibri" panose="020F0502020204030204" pitchFamily="34"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2000" b="1">
                          <a:effectLst/>
                          <a:latin typeface="Arial Narrow" pitchFamily="34" charset="0"/>
                        </a:rPr>
                        <a:t>-</a:t>
                      </a:r>
                      <a:endParaRPr lang="en-US" sz="2000" b="1">
                        <a:effectLst/>
                        <a:latin typeface="Arial Narrow" pitchFamily="34" charset="0"/>
                        <a:ea typeface="Calibri" panose="020F0502020204030204" pitchFamily="34"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2000" b="1">
                          <a:effectLst/>
                          <a:latin typeface="Arial Narrow" pitchFamily="34" charset="0"/>
                        </a:rPr>
                        <a:t>-</a:t>
                      </a:r>
                      <a:endParaRPr lang="en-US" sz="2000" b="1">
                        <a:effectLst/>
                        <a:latin typeface="Arial Narrow" pitchFamily="34" charset="0"/>
                        <a:ea typeface="Calibri" panose="020F0502020204030204" pitchFamily="34"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2000" b="1" dirty="0">
                          <a:effectLst/>
                          <a:latin typeface="Arial Narrow" pitchFamily="34" charset="0"/>
                        </a:rPr>
                        <a:t>-</a:t>
                      </a:r>
                      <a:endParaRPr lang="en-US" sz="2000" b="1" dirty="0">
                        <a:effectLst/>
                        <a:latin typeface="Arial Narrow" pitchFamily="34" charset="0"/>
                        <a:ea typeface="Calibri" panose="020F0502020204030204" pitchFamily="34"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2000" b="1" dirty="0">
                          <a:effectLst/>
                          <a:latin typeface="Arial Narrow" pitchFamily="34" charset="0"/>
                        </a:rPr>
                        <a:t>-</a:t>
                      </a:r>
                      <a:endParaRPr lang="en-US" sz="2000" b="1" dirty="0">
                        <a:effectLst/>
                        <a:latin typeface="Arial Narrow" pitchFamily="34" charset="0"/>
                        <a:ea typeface="Calibri" panose="020F0502020204030204" pitchFamily="34"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2000" b="1">
                          <a:effectLst/>
                          <a:latin typeface="Arial Narrow" pitchFamily="34" charset="0"/>
                        </a:rPr>
                        <a:t>36</a:t>
                      </a:r>
                      <a:endParaRPr lang="en-US" sz="2000" b="1">
                        <a:effectLst/>
                        <a:latin typeface="Arial Narrow" pitchFamily="34" charset="0"/>
                        <a:ea typeface="Calibri" panose="020F0502020204030204" pitchFamily="34" charset="0"/>
                        <a:cs typeface="Mangal" panose="02040503050203030202" pitchFamily="18" charset="0"/>
                      </a:endParaRPr>
                    </a:p>
                  </a:txBody>
                  <a:tcPr marL="68580" marR="68580" marT="0" marB="0" anchor="ctr"/>
                </a:tc>
              </a:tr>
              <a:tr h="771592">
                <a:tc>
                  <a:txBody>
                    <a:bodyPr/>
                    <a:lstStyle/>
                    <a:p>
                      <a:pPr marL="0" marR="0">
                        <a:lnSpc>
                          <a:spcPct val="107000"/>
                        </a:lnSpc>
                        <a:spcBef>
                          <a:spcPts val="0"/>
                        </a:spcBef>
                        <a:spcAft>
                          <a:spcPts val="0"/>
                        </a:spcAft>
                      </a:pPr>
                      <a:r>
                        <a:rPr lang="en-US" sz="2000" b="1">
                          <a:effectLst/>
                          <a:latin typeface="Arial Narrow" pitchFamily="34" charset="0"/>
                        </a:rPr>
                        <a:t>Hydro</a:t>
                      </a:r>
                      <a:endParaRPr lang="en-US" sz="2000" b="1">
                        <a:effectLst/>
                        <a:latin typeface="Arial Narrow" pitchFamily="34" charset="0"/>
                        <a:ea typeface="Calibri" panose="020F0502020204030204" pitchFamily="34"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2000" b="1" dirty="0">
                          <a:effectLst/>
                          <a:latin typeface="Arial Narrow" pitchFamily="34" charset="0"/>
                        </a:rPr>
                        <a:t>1115</a:t>
                      </a:r>
                      <a:endParaRPr lang="en-US" sz="2000" b="1" dirty="0">
                        <a:effectLst/>
                        <a:latin typeface="Arial Narrow" pitchFamily="34" charset="0"/>
                        <a:ea typeface="Calibri" panose="020F0502020204030204" pitchFamily="34"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2000" b="1">
                          <a:effectLst/>
                          <a:latin typeface="Arial Narrow" pitchFamily="34" charset="0"/>
                        </a:rPr>
                        <a:t>350</a:t>
                      </a:r>
                      <a:endParaRPr lang="en-US" sz="2000" b="1">
                        <a:effectLst/>
                        <a:latin typeface="Arial Narrow" pitchFamily="34" charset="0"/>
                        <a:ea typeface="Calibri" panose="020F0502020204030204" pitchFamily="34"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2000" b="1" dirty="0">
                          <a:effectLst/>
                          <a:latin typeface="Arial Narrow" pitchFamily="34" charset="0"/>
                        </a:rPr>
                        <a:t>105</a:t>
                      </a:r>
                      <a:endParaRPr lang="en-US" sz="2000" b="1" dirty="0">
                        <a:effectLst/>
                        <a:latin typeface="Arial Narrow" pitchFamily="34" charset="0"/>
                        <a:ea typeface="Calibri" panose="020F0502020204030204" pitchFamily="34"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2000" b="1">
                          <a:effectLst/>
                          <a:latin typeface="Arial Narrow" pitchFamily="34" charset="0"/>
                        </a:rPr>
                        <a:t>322</a:t>
                      </a:r>
                      <a:endParaRPr lang="en-US" sz="2000" b="1">
                        <a:effectLst/>
                        <a:latin typeface="Arial Narrow" pitchFamily="34" charset="0"/>
                        <a:ea typeface="Calibri" panose="020F0502020204030204" pitchFamily="34"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2000" b="1">
                          <a:effectLst/>
                          <a:latin typeface="Arial Narrow" pitchFamily="34" charset="0"/>
                        </a:rPr>
                        <a:t>60</a:t>
                      </a:r>
                      <a:endParaRPr lang="en-US" sz="2000" b="1">
                        <a:effectLst/>
                        <a:latin typeface="Arial Narrow" pitchFamily="34" charset="0"/>
                        <a:ea typeface="Calibri" panose="020F0502020204030204" pitchFamily="34"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2000" b="1">
                          <a:effectLst/>
                          <a:latin typeface="Arial Narrow" pitchFamily="34" charset="0"/>
                        </a:rPr>
                        <a:t>75</a:t>
                      </a:r>
                      <a:endParaRPr lang="en-US" sz="2000" b="1">
                        <a:effectLst/>
                        <a:latin typeface="Arial Narrow" pitchFamily="34" charset="0"/>
                        <a:ea typeface="Calibri" panose="020F0502020204030204" pitchFamily="34"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2000" b="1" dirty="0">
                          <a:effectLst/>
                          <a:latin typeface="Arial Narrow" pitchFamily="34" charset="0"/>
                        </a:rPr>
                        <a:t>2282</a:t>
                      </a:r>
                      <a:endParaRPr lang="en-US" sz="2000" b="1" dirty="0">
                        <a:effectLst/>
                        <a:latin typeface="Arial Narrow" pitchFamily="34" charset="0"/>
                        <a:ea typeface="Calibri" panose="020F0502020204030204" pitchFamily="34"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2000" b="1" dirty="0">
                          <a:effectLst/>
                          <a:latin typeface="Arial Narrow" pitchFamily="34" charset="0"/>
                        </a:rPr>
                        <a:t>-</a:t>
                      </a:r>
                      <a:endParaRPr lang="en-US" sz="2000" b="1" dirty="0">
                        <a:effectLst/>
                        <a:latin typeface="Arial Narrow" pitchFamily="34" charset="0"/>
                        <a:ea typeface="Calibri" panose="020F0502020204030204" pitchFamily="34"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2000" b="1">
                          <a:effectLst/>
                          <a:latin typeface="Arial Narrow" pitchFamily="34" charset="0"/>
                        </a:rPr>
                        <a:t>4309</a:t>
                      </a:r>
                      <a:endParaRPr lang="en-US" sz="2000" b="1">
                        <a:effectLst/>
                        <a:latin typeface="Arial Narrow" pitchFamily="34" charset="0"/>
                        <a:ea typeface="Calibri" panose="020F0502020204030204" pitchFamily="34" charset="0"/>
                        <a:cs typeface="Mangal" panose="02040503050203030202" pitchFamily="18" charset="0"/>
                      </a:endParaRPr>
                    </a:p>
                  </a:txBody>
                  <a:tcPr marL="68580" marR="68580" marT="0" marB="0" anchor="ctr"/>
                </a:tc>
              </a:tr>
              <a:tr h="771592">
                <a:tc>
                  <a:txBody>
                    <a:bodyPr/>
                    <a:lstStyle/>
                    <a:p>
                      <a:pPr marL="0" marR="0">
                        <a:lnSpc>
                          <a:spcPct val="107000"/>
                        </a:lnSpc>
                        <a:spcBef>
                          <a:spcPts val="0"/>
                        </a:spcBef>
                        <a:spcAft>
                          <a:spcPts val="0"/>
                        </a:spcAft>
                      </a:pPr>
                      <a:r>
                        <a:rPr lang="en-US" sz="2000" b="1">
                          <a:effectLst/>
                          <a:latin typeface="Arial Narrow" pitchFamily="34" charset="0"/>
                        </a:rPr>
                        <a:t>Small Hydro</a:t>
                      </a:r>
                      <a:endParaRPr lang="en-US" sz="2000" b="1">
                        <a:effectLst/>
                        <a:latin typeface="Arial Narrow" pitchFamily="34" charset="0"/>
                        <a:ea typeface="Calibri" panose="020F0502020204030204" pitchFamily="34"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2000" b="1">
                          <a:effectLst/>
                          <a:latin typeface="Arial Narrow" pitchFamily="34" charset="0"/>
                        </a:rPr>
                        <a:t>133</a:t>
                      </a:r>
                      <a:endParaRPr lang="en-US" sz="2000" b="1">
                        <a:effectLst/>
                        <a:latin typeface="Arial Narrow" pitchFamily="34" charset="0"/>
                        <a:ea typeface="Calibri" panose="020F0502020204030204" pitchFamily="34"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2000" b="1">
                          <a:effectLst/>
                          <a:latin typeface="Arial Narrow" pitchFamily="34" charset="0"/>
                        </a:rPr>
                        <a:t>34</a:t>
                      </a:r>
                      <a:endParaRPr lang="en-US" sz="2000" b="1">
                        <a:effectLst/>
                        <a:latin typeface="Arial Narrow" pitchFamily="34" charset="0"/>
                        <a:ea typeface="Calibri" panose="020F0502020204030204" pitchFamily="34"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2000" b="1">
                          <a:effectLst/>
                          <a:latin typeface="Arial Narrow" pitchFamily="34" charset="0"/>
                        </a:rPr>
                        <a:t>5</a:t>
                      </a:r>
                      <a:endParaRPr lang="en-US" sz="2000" b="1">
                        <a:effectLst/>
                        <a:latin typeface="Arial Narrow" pitchFamily="34" charset="0"/>
                        <a:ea typeface="Calibri" panose="020F0502020204030204" pitchFamily="34"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2000" b="1" dirty="0">
                          <a:effectLst/>
                          <a:latin typeface="Arial Narrow" pitchFamily="34" charset="0"/>
                        </a:rPr>
                        <a:t>33</a:t>
                      </a:r>
                      <a:endParaRPr lang="en-US" sz="2000" b="1" dirty="0">
                        <a:effectLst/>
                        <a:latin typeface="Arial Narrow" pitchFamily="34" charset="0"/>
                        <a:ea typeface="Calibri" panose="020F0502020204030204" pitchFamily="34"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2000" b="1">
                          <a:effectLst/>
                          <a:latin typeface="Arial Narrow" pitchFamily="34" charset="0"/>
                        </a:rPr>
                        <a:t>45</a:t>
                      </a:r>
                      <a:endParaRPr lang="en-US" sz="2000" b="1">
                        <a:effectLst/>
                        <a:latin typeface="Arial Narrow" pitchFamily="34" charset="0"/>
                        <a:ea typeface="Calibri" panose="020F0502020204030204" pitchFamily="34"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2000" b="1">
                          <a:effectLst/>
                          <a:latin typeface="Arial Narrow" pitchFamily="34" charset="0"/>
                        </a:rPr>
                        <a:t>33</a:t>
                      </a:r>
                      <a:endParaRPr lang="en-US" sz="2000" b="1">
                        <a:effectLst/>
                        <a:latin typeface="Arial Narrow" pitchFamily="34" charset="0"/>
                        <a:ea typeface="Calibri" panose="020F0502020204030204" pitchFamily="34"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2000" b="1">
                          <a:effectLst/>
                          <a:latin typeface="Arial Narrow" pitchFamily="34" charset="0"/>
                        </a:rPr>
                        <a:t>55</a:t>
                      </a:r>
                      <a:endParaRPr lang="en-US" sz="2000" b="1">
                        <a:effectLst/>
                        <a:latin typeface="Arial Narrow" pitchFamily="34" charset="0"/>
                        <a:ea typeface="Calibri" panose="020F0502020204030204" pitchFamily="34"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2000" b="1" dirty="0">
                          <a:effectLst/>
                          <a:latin typeface="Arial Narrow" pitchFamily="34" charset="0"/>
                        </a:rPr>
                        <a:t>16</a:t>
                      </a:r>
                      <a:endParaRPr lang="en-US" sz="2000" b="1" dirty="0">
                        <a:effectLst/>
                        <a:latin typeface="Arial Narrow" pitchFamily="34" charset="0"/>
                        <a:ea typeface="Calibri" panose="020F0502020204030204" pitchFamily="34"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2000" b="1" dirty="0">
                          <a:effectLst/>
                          <a:latin typeface="Arial Narrow" pitchFamily="34" charset="0"/>
                        </a:rPr>
                        <a:t>354</a:t>
                      </a:r>
                      <a:endParaRPr lang="en-US" sz="2000" b="1" dirty="0">
                        <a:effectLst/>
                        <a:latin typeface="Arial Narrow" pitchFamily="34" charset="0"/>
                        <a:ea typeface="Calibri" panose="020F0502020204030204" pitchFamily="34" charset="0"/>
                        <a:cs typeface="Mangal" panose="02040503050203030202" pitchFamily="18" charset="0"/>
                      </a:endParaRPr>
                    </a:p>
                  </a:txBody>
                  <a:tcPr marL="68580" marR="68580" marT="0" marB="0" anchor="ctr"/>
                </a:tc>
              </a:tr>
              <a:tr h="590616">
                <a:tc>
                  <a:txBody>
                    <a:bodyPr/>
                    <a:lstStyle/>
                    <a:p>
                      <a:pPr marL="0" marR="0">
                        <a:lnSpc>
                          <a:spcPct val="107000"/>
                        </a:lnSpc>
                        <a:spcBef>
                          <a:spcPts val="0"/>
                        </a:spcBef>
                        <a:spcAft>
                          <a:spcPts val="0"/>
                        </a:spcAft>
                      </a:pPr>
                      <a:r>
                        <a:rPr lang="en-US" sz="2000" b="1">
                          <a:effectLst/>
                          <a:latin typeface="Arial Narrow" pitchFamily="34" charset="0"/>
                        </a:rPr>
                        <a:t>Biomass</a:t>
                      </a:r>
                      <a:endParaRPr lang="en-US" sz="2000" b="1">
                        <a:effectLst/>
                        <a:latin typeface="Arial Narrow" pitchFamily="34" charset="0"/>
                        <a:ea typeface="Calibri" panose="020F0502020204030204" pitchFamily="34"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2000" b="1">
                          <a:effectLst/>
                          <a:latin typeface="Arial Narrow" pitchFamily="34" charset="0"/>
                        </a:rPr>
                        <a:t>-</a:t>
                      </a:r>
                      <a:endParaRPr lang="en-US" sz="2000" b="1">
                        <a:effectLst/>
                        <a:latin typeface="Arial Narrow" pitchFamily="34" charset="0"/>
                        <a:ea typeface="Calibri" panose="020F0502020204030204" pitchFamily="34"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2000" b="1">
                          <a:effectLst/>
                          <a:latin typeface="Arial Narrow" pitchFamily="34" charset="0"/>
                        </a:rPr>
                        <a:t>2</a:t>
                      </a:r>
                      <a:endParaRPr lang="en-US" sz="2000" b="1">
                        <a:effectLst/>
                        <a:latin typeface="Arial Narrow" pitchFamily="34" charset="0"/>
                        <a:ea typeface="Calibri" panose="020F0502020204030204" pitchFamily="34"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2000" b="1">
                          <a:effectLst/>
                          <a:latin typeface="Arial Narrow" pitchFamily="34" charset="0"/>
                        </a:rPr>
                        <a:t>-</a:t>
                      </a:r>
                      <a:endParaRPr lang="en-US" sz="2000" b="1">
                        <a:effectLst/>
                        <a:latin typeface="Arial Narrow" pitchFamily="34" charset="0"/>
                        <a:ea typeface="Calibri" panose="020F0502020204030204" pitchFamily="34"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2000" b="1" dirty="0">
                          <a:effectLst/>
                          <a:latin typeface="Arial Narrow" pitchFamily="34" charset="0"/>
                        </a:rPr>
                        <a:t>14</a:t>
                      </a:r>
                      <a:endParaRPr lang="en-US" sz="2000" b="1" dirty="0">
                        <a:effectLst/>
                        <a:latin typeface="Arial Narrow" pitchFamily="34" charset="0"/>
                        <a:ea typeface="Calibri" panose="020F0502020204030204" pitchFamily="34"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2000" b="1" dirty="0">
                          <a:effectLst/>
                          <a:latin typeface="Arial Narrow" pitchFamily="34" charset="0"/>
                        </a:rPr>
                        <a:t>-</a:t>
                      </a:r>
                      <a:endParaRPr lang="en-US" sz="2000" b="1" dirty="0">
                        <a:effectLst/>
                        <a:latin typeface="Arial Narrow" pitchFamily="34" charset="0"/>
                        <a:ea typeface="Calibri" panose="020F0502020204030204" pitchFamily="34"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2000" b="1">
                          <a:effectLst/>
                          <a:latin typeface="Arial Narrow" pitchFamily="34" charset="0"/>
                        </a:rPr>
                        <a:t>-</a:t>
                      </a:r>
                      <a:endParaRPr lang="en-US" sz="2000" b="1">
                        <a:effectLst/>
                        <a:latin typeface="Arial Narrow" pitchFamily="34" charset="0"/>
                        <a:ea typeface="Calibri" panose="020F0502020204030204" pitchFamily="34"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2000" b="1">
                          <a:effectLst/>
                          <a:latin typeface="Arial Narrow" pitchFamily="34" charset="0"/>
                        </a:rPr>
                        <a:t>-</a:t>
                      </a:r>
                      <a:endParaRPr lang="en-US" sz="2000" b="1">
                        <a:effectLst/>
                        <a:latin typeface="Arial Narrow" pitchFamily="34" charset="0"/>
                        <a:ea typeface="Calibri" panose="020F0502020204030204" pitchFamily="34"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2000" b="1">
                          <a:effectLst/>
                          <a:latin typeface="Arial Narrow" pitchFamily="34" charset="0"/>
                        </a:rPr>
                        <a:t>-</a:t>
                      </a:r>
                      <a:endParaRPr lang="en-US" sz="2000" b="1">
                        <a:effectLst/>
                        <a:latin typeface="Arial Narrow" pitchFamily="34" charset="0"/>
                        <a:ea typeface="Calibri" panose="020F0502020204030204" pitchFamily="34"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2000" b="1" dirty="0">
                          <a:effectLst/>
                          <a:latin typeface="Arial Narrow" pitchFamily="34" charset="0"/>
                        </a:rPr>
                        <a:t>16</a:t>
                      </a:r>
                      <a:endParaRPr lang="en-US" sz="2000" b="1" dirty="0">
                        <a:effectLst/>
                        <a:latin typeface="Arial Narrow" pitchFamily="34" charset="0"/>
                        <a:ea typeface="Calibri" panose="020F0502020204030204" pitchFamily="34" charset="0"/>
                        <a:cs typeface="Mangal" panose="02040503050203030202" pitchFamily="18" charset="0"/>
                      </a:endParaRPr>
                    </a:p>
                  </a:txBody>
                  <a:tcPr marL="68580" marR="68580" marT="0" marB="0" anchor="ctr"/>
                </a:tc>
              </a:tr>
              <a:tr h="771592">
                <a:tc>
                  <a:txBody>
                    <a:bodyPr/>
                    <a:lstStyle/>
                    <a:p>
                      <a:pPr marL="0" marR="0">
                        <a:lnSpc>
                          <a:spcPct val="107000"/>
                        </a:lnSpc>
                        <a:spcBef>
                          <a:spcPts val="0"/>
                        </a:spcBef>
                        <a:spcAft>
                          <a:spcPts val="0"/>
                        </a:spcAft>
                      </a:pPr>
                      <a:r>
                        <a:rPr lang="en-US" sz="2000" b="1">
                          <a:effectLst/>
                          <a:latin typeface="Arial Narrow" pitchFamily="34" charset="0"/>
                        </a:rPr>
                        <a:t>Solar</a:t>
                      </a:r>
                      <a:endParaRPr lang="en-US" sz="2000" b="1">
                        <a:effectLst/>
                        <a:latin typeface="Arial Narrow" pitchFamily="34" charset="0"/>
                        <a:ea typeface="Calibri" panose="020F0502020204030204" pitchFamily="34"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2000" b="1">
                          <a:effectLst/>
                          <a:latin typeface="Arial Narrow" pitchFamily="34" charset="0"/>
                        </a:rPr>
                        <a:t>12</a:t>
                      </a:r>
                      <a:endParaRPr lang="en-US" sz="2000" b="1">
                        <a:effectLst/>
                        <a:latin typeface="Arial Narrow" pitchFamily="34" charset="0"/>
                        <a:ea typeface="Calibri" panose="020F0502020204030204" pitchFamily="34"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2000" b="1">
                          <a:effectLst/>
                          <a:latin typeface="Arial Narrow" pitchFamily="34" charset="0"/>
                        </a:rPr>
                        <a:t>148</a:t>
                      </a:r>
                      <a:endParaRPr lang="en-US" sz="2000" b="1">
                        <a:effectLst/>
                        <a:latin typeface="Arial Narrow" pitchFamily="34" charset="0"/>
                        <a:ea typeface="Calibri" panose="020F0502020204030204" pitchFamily="34"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2000" b="1">
                          <a:effectLst/>
                          <a:latin typeface="Arial Narrow" pitchFamily="34" charset="0"/>
                        </a:rPr>
                        <a:t>12</a:t>
                      </a:r>
                      <a:endParaRPr lang="en-US" sz="2000" b="1">
                        <a:effectLst/>
                        <a:latin typeface="Arial Narrow" pitchFamily="34" charset="0"/>
                        <a:ea typeface="Calibri" panose="020F0502020204030204" pitchFamily="34"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2000" b="1">
                          <a:effectLst/>
                          <a:latin typeface="Arial Narrow" pitchFamily="34" charset="0"/>
                        </a:rPr>
                        <a:t>4</a:t>
                      </a:r>
                      <a:endParaRPr lang="en-US" sz="2000" b="1">
                        <a:effectLst/>
                        <a:latin typeface="Arial Narrow" pitchFamily="34" charset="0"/>
                        <a:ea typeface="Calibri" panose="020F0502020204030204" pitchFamily="34"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2000" b="1" dirty="0">
                          <a:effectLst/>
                          <a:latin typeface="Arial Narrow" pitchFamily="34" charset="0"/>
                        </a:rPr>
                        <a:t>28</a:t>
                      </a:r>
                      <a:endParaRPr lang="en-US" sz="2000" b="1" dirty="0">
                        <a:effectLst/>
                        <a:latin typeface="Arial Narrow" pitchFamily="34" charset="0"/>
                        <a:ea typeface="Calibri" panose="020F0502020204030204" pitchFamily="34"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2000" b="1" dirty="0">
                          <a:effectLst/>
                          <a:latin typeface="Arial Narrow" pitchFamily="34" charset="0"/>
                        </a:rPr>
                        <a:t>3</a:t>
                      </a:r>
                      <a:endParaRPr lang="en-US" sz="2000" b="1" dirty="0">
                        <a:effectLst/>
                        <a:latin typeface="Arial Narrow" pitchFamily="34" charset="0"/>
                        <a:ea typeface="Calibri" panose="020F0502020204030204" pitchFamily="34"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2000" b="1" dirty="0">
                          <a:effectLst/>
                          <a:latin typeface="Arial Narrow" pitchFamily="34" charset="0"/>
                        </a:rPr>
                        <a:t>5</a:t>
                      </a:r>
                      <a:endParaRPr lang="en-US" sz="2000" b="1" dirty="0">
                        <a:effectLst/>
                        <a:latin typeface="Arial Narrow" pitchFamily="34" charset="0"/>
                        <a:ea typeface="Calibri" panose="020F0502020204030204" pitchFamily="34"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2000" b="1">
                          <a:effectLst/>
                          <a:latin typeface="Arial Narrow" pitchFamily="34" charset="0"/>
                        </a:rPr>
                        <a:t>18</a:t>
                      </a:r>
                      <a:endParaRPr lang="en-US" sz="2000" b="1">
                        <a:effectLst/>
                        <a:latin typeface="Arial Narrow" pitchFamily="34" charset="0"/>
                        <a:ea typeface="Calibri" panose="020F0502020204030204" pitchFamily="34"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2000" b="1" dirty="0">
                          <a:effectLst/>
                          <a:latin typeface="Arial Narrow" pitchFamily="34" charset="0"/>
                        </a:rPr>
                        <a:t>229</a:t>
                      </a:r>
                      <a:endParaRPr lang="en-US" sz="2000" b="1" dirty="0">
                        <a:effectLst/>
                        <a:latin typeface="Arial Narrow" pitchFamily="34" charset="0"/>
                        <a:ea typeface="Calibri" panose="020F0502020204030204" pitchFamily="34" charset="0"/>
                        <a:cs typeface="Mangal" panose="02040503050203030202" pitchFamily="18" charset="0"/>
                      </a:endParaRPr>
                    </a:p>
                  </a:txBody>
                  <a:tcPr marL="68580" marR="68580" marT="0" marB="0" anchor="ctr"/>
                </a:tc>
              </a:tr>
              <a:tr h="771592">
                <a:tc>
                  <a:txBody>
                    <a:bodyPr/>
                    <a:lstStyle/>
                    <a:p>
                      <a:pPr marL="0" marR="0">
                        <a:lnSpc>
                          <a:spcPct val="107000"/>
                        </a:lnSpc>
                        <a:spcBef>
                          <a:spcPts val="0"/>
                        </a:spcBef>
                        <a:spcAft>
                          <a:spcPts val="0"/>
                        </a:spcAft>
                      </a:pPr>
                      <a:r>
                        <a:rPr lang="en-US" sz="2000" b="1" dirty="0">
                          <a:effectLst/>
                          <a:latin typeface="Arial Narrow" pitchFamily="34" charset="0"/>
                        </a:rPr>
                        <a:t>Total </a:t>
                      </a:r>
                      <a:endParaRPr lang="en-US" sz="2000" b="1" dirty="0">
                        <a:effectLst/>
                        <a:latin typeface="Arial Narrow" pitchFamily="34" charset="0"/>
                        <a:ea typeface="Calibri" panose="020F0502020204030204" pitchFamily="34"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2000" b="1">
                          <a:effectLst/>
                          <a:latin typeface="Arial Narrow" pitchFamily="34" charset="0"/>
                        </a:rPr>
                        <a:t>1260</a:t>
                      </a:r>
                      <a:endParaRPr lang="en-US" sz="2000" b="1">
                        <a:effectLst/>
                        <a:latin typeface="Arial Narrow" pitchFamily="34" charset="0"/>
                        <a:ea typeface="Calibri" panose="020F0502020204030204" pitchFamily="34"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2000" b="1">
                          <a:effectLst/>
                          <a:latin typeface="Arial Narrow" pitchFamily="34" charset="0"/>
                        </a:rPr>
                        <a:t>1881</a:t>
                      </a:r>
                      <a:endParaRPr lang="en-US" sz="2000" b="1">
                        <a:effectLst/>
                        <a:latin typeface="Arial Narrow" pitchFamily="34" charset="0"/>
                        <a:ea typeface="Calibri" panose="020F0502020204030204" pitchFamily="34"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2000" b="1">
                          <a:effectLst/>
                          <a:latin typeface="Arial Narrow" pitchFamily="34" charset="0"/>
                        </a:rPr>
                        <a:t>159</a:t>
                      </a:r>
                      <a:endParaRPr lang="en-US" sz="2000" b="1">
                        <a:effectLst/>
                        <a:latin typeface="Arial Narrow" pitchFamily="34" charset="0"/>
                        <a:ea typeface="Calibri" panose="020F0502020204030204" pitchFamily="34"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2000" b="1">
                          <a:effectLst/>
                          <a:latin typeface="Arial Narrow" pitchFamily="34" charset="0"/>
                        </a:rPr>
                        <a:t>372</a:t>
                      </a:r>
                      <a:endParaRPr lang="en-US" sz="2000" b="1">
                        <a:effectLst/>
                        <a:latin typeface="Arial Narrow" pitchFamily="34" charset="0"/>
                        <a:ea typeface="Calibri" panose="020F0502020204030204" pitchFamily="34"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2000" b="1">
                          <a:effectLst/>
                          <a:latin typeface="Arial Narrow" pitchFamily="34" charset="0"/>
                        </a:rPr>
                        <a:t>133</a:t>
                      </a:r>
                      <a:endParaRPr lang="en-US" sz="2000" b="1">
                        <a:effectLst/>
                        <a:latin typeface="Arial Narrow" pitchFamily="34" charset="0"/>
                        <a:ea typeface="Calibri" panose="020F0502020204030204" pitchFamily="34"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2000" b="1">
                          <a:effectLst/>
                          <a:latin typeface="Arial Narrow" pitchFamily="34" charset="0"/>
                        </a:rPr>
                        <a:t>111</a:t>
                      </a:r>
                      <a:endParaRPr lang="en-US" sz="2000" b="1">
                        <a:effectLst/>
                        <a:latin typeface="Arial Narrow" pitchFamily="34" charset="0"/>
                        <a:ea typeface="Calibri" panose="020F0502020204030204" pitchFamily="34"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2000" b="1" dirty="0">
                          <a:effectLst/>
                          <a:latin typeface="Arial Narrow" pitchFamily="34" charset="0"/>
                        </a:rPr>
                        <a:t>2342</a:t>
                      </a:r>
                      <a:endParaRPr lang="en-US" sz="2000" b="1" dirty="0">
                        <a:effectLst/>
                        <a:latin typeface="Arial Narrow" pitchFamily="34" charset="0"/>
                        <a:ea typeface="Calibri" panose="020F0502020204030204" pitchFamily="34"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2000" b="1" dirty="0">
                          <a:effectLst/>
                          <a:latin typeface="Arial Narrow" pitchFamily="34" charset="0"/>
                        </a:rPr>
                        <a:t>1102</a:t>
                      </a:r>
                      <a:endParaRPr lang="en-US" sz="2000" b="1" dirty="0">
                        <a:effectLst/>
                        <a:latin typeface="Arial Narrow" pitchFamily="34" charset="0"/>
                        <a:ea typeface="Calibri" panose="020F0502020204030204" pitchFamily="34"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2000" b="1" dirty="0">
                          <a:effectLst/>
                          <a:latin typeface="Arial Narrow" pitchFamily="34" charset="0"/>
                        </a:rPr>
                        <a:t>7360</a:t>
                      </a:r>
                      <a:endParaRPr lang="en-US" sz="2000" b="1" dirty="0">
                        <a:effectLst/>
                        <a:latin typeface="Arial Narrow" pitchFamily="34" charset="0"/>
                        <a:ea typeface="Calibri" panose="020F0502020204030204" pitchFamily="34" charset="0"/>
                        <a:cs typeface="Mangal" panose="02040503050203030202" pitchFamily="18" charset="0"/>
                      </a:endParaRPr>
                    </a:p>
                  </a:txBody>
                  <a:tcPr marL="68580" marR="68580" marT="0" marB="0" anchor="ctr"/>
                </a:tc>
              </a:tr>
            </a:tbl>
          </a:graphicData>
        </a:graphic>
      </p:graphicFrame>
      <p:sp>
        <p:nvSpPr>
          <p:cNvPr id="7282" name="Rectangle 1"/>
          <p:cNvSpPr>
            <a:spLocks noChangeArrowheads="1"/>
          </p:cNvSpPr>
          <p:nvPr/>
        </p:nvSpPr>
        <p:spPr bwMode="auto">
          <a:xfrm>
            <a:off x="1352549" y="140684"/>
            <a:ext cx="8342348" cy="400110"/>
          </a:xfrm>
          <a:prstGeom prst="rect">
            <a:avLst/>
          </a:prstGeom>
          <a:noFill/>
          <a:ln w="9525">
            <a:noFill/>
            <a:miter lim="800000"/>
          </a:ln>
          <a:effectLst/>
        </p:spPr>
        <p:txBody>
          <a:bodyPr wrap="none" anchor="ctr">
            <a:spAutoFit/>
          </a:bodyPr>
          <a:lstStyle/>
          <a:p>
            <a:pPr algn="ctr"/>
            <a:r>
              <a:rPr lang="en-US" altLang="en-US" sz="2000" b="1" dirty="0">
                <a:latin typeface="Arial Narrow" pitchFamily="34" charset="0"/>
                <a:ea typeface="Calibri" panose="020F0502020204030204" pitchFamily="34" charset="0"/>
                <a:cs typeface="Times New Roman" panose="02020603050405020304" pitchFamily="18" charset="0"/>
              </a:rPr>
              <a:t>NER domestic installed capacity of Electricity Generation (MW as of 31-03-2023)</a:t>
            </a:r>
            <a:endParaRPr lang="en-US" altLang="en-US" sz="2000" b="1" dirty="0">
              <a:ea typeface="Calibri" panose="020F0502020204030204" pitchFamily="34"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noChangeArrowheads="1"/>
          </p:cNvSpPr>
          <p:nvPr>
            <p:ph type="title" idx="4294967295"/>
          </p:nvPr>
        </p:nvSpPr>
        <p:spPr>
          <a:xfrm>
            <a:off x="1686091" y="385763"/>
            <a:ext cx="8912225" cy="1325562"/>
          </a:xfrm>
        </p:spPr>
        <p:txBody>
          <a:bodyPr/>
          <a:lstStyle/>
          <a:p>
            <a:pPr algn="ctr"/>
            <a:r>
              <a:rPr lang="en-US" b="1" dirty="0"/>
              <a:t>Financial </a:t>
            </a:r>
            <a:r>
              <a:rPr lang="en-US" b="1" dirty="0" smtClean="0"/>
              <a:t>Resource </a:t>
            </a:r>
            <a:r>
              <a:rPr lang="en-US" b="1" dirty="0"/>
              <a:t>M</a:t>
            </a:r>
            <a:r>
              <a:rPr lang="en-US" b="1" dirty="0" smtClean="0"/>
              <a:t>obilization</a:t>
            </a:r>
            <a:endParaRPr lang="en-US" b="1" dirty="0"/>
          </a:p>
        </p:txBody>
      </p:sp>
      <p:graphicFrame>
        <p:nvGraphicFramePr>
          <p:cNvPr id="4" name="Content Placeholder 3"/>
          <p:cNvGraphicFramePr>
            <a:graphicFrameLocks noGrp="1"/>
          </p:cNvGraphicFramePr>
          <p:nvPr>
            <p:ph idx="4294967295"/>
          </p:nvPr>
        </p:nvGraphicFramePr>
        <p:xfrm>
          <a:off x="605368" y="2041525"/>
          <a:ext cx="11073672" cy="4076695"/>
        </p:xfrm>
        <a:graphic>
          <a:graphicData uri="http://schemas.openxmlformats.org/drawingml/2006/table">
            <a:tbl>
              <a:tblPr firstRow="1" firstCol="1" bandRow="1">
                <a:tableStyleId>{5C22544A-7EE6-4342-B048-85BDC9FD1C3A}</a:tableStyleId>
              </a:tblPr>
              <a:tblGrid>
                <a:gridCol w="3554250"/>
                <a:gridCol w="1253237"/>
                <a:gridCol w="1253237"/>
                <a:gridCol w="1253237"/>
                <a:gridCol w="1253237"/>
                <a:gridCol w="1253237"/>
                <a:gridCol w="1253237"/>
              </a:tblGrid>
              <a:tr h="339655">
                <a:tc rowSpan="2">
                  <a:txBody>
                    <a:bodyPr/>
                    <a:lstStyle/>
                    <a:p>
                      <a:pPr marL="0" marR="0">
                        <a:lnSpc>
                          <a:spcPct val="107000"/>
                        </a:lnSpc>
                        <a:spcBef>
                          <a:spcPts val="0"/>
                        </a:spcBef>
                        <a:spcAft>
                          <a:spcPts val="0"/>
                        </a:spcAft>
                      </a:pPr>
                      <a:r>
                        <a:rPr lang="en-US" sz="2000" dirty="0">
                          <a:effectLst/>
                          <a:latin typeface="Arial Narrow" pitchFamily="34" charset="0"/>
                        </a:rPr>
                        <a:t>Power plant type</a:t>
                      </a:r>
                      <a:endParaRPr lang="en-US" sz="2000" dirty="0">
                        <a:effectLst/>
                        <a:latin typeface="Arial Narrow" pitchFamily="34" charset="0"/>
                        <a:ea typeface="Calibri" panose="020F0502020204030204" pitchFamily="34" charset="0"/>
                        <a:cs typeface="Mangal" panose="02040503050203030202" pitchFamily="18" charset="0"/>
                      </a:endParaRPr>
                    </a:p>
                  </a:txBody>
                  <a:tcPr marL="68580" marR="68580" marT="0" marB="0" anchor="ctr"/>
                </a:tc>
                <a:tc gridSpan="6">
                  <a:txBody>
                    <a:bodyPr/>
                    <a:lstStyle/>
                    <a:p>
                      <a:pPr marL="0" marR="0" algn="ctr">
                        <a:lnSpc>
                          <a:spcPct val="107000"/>
                        </a:lnSpc>
                        <a:spcBef>
                          <a:spcPts val="0"/>
                        </a:spcBef>
                        <a:spcAft>
                          <a:spcPts val="0"/>
                        </a:spcAft>
                      </a:pPr>
                      <a:r>
                        <a:rPr lang="en-US" sz="2000" dirty="0">
                          <a:effectLst/>
                          <a:latin typeface="Arial Narrow" pitchFamily="34" charset="0"/>
                        </a:rPr>
                        <a:t>Estimated funds requirements, in INR, Crore</a:t>
                      </a:r>
                      <a:endParaRPr lang="en-US" sz="2000" dirty="0">
                        <a:effectLst/>
                        <a:latin typeface="Arial Narrow" pitchFamily="34" charset="0"/>
                        <a:ea typeface="Calibri" panose="020F0502020204030204" pitchFamily="34" charset="0"/>
                        <a:cs typeface="Mangal" panose="02040503050203030202" pitchFamily="18" charset="0"/>
                      </a:endParaRPr>
                    </a:p>
                  </a:txBody>
                  <a:tcPr marL="68580" marR="68580" marT="0" marB="0" anchor="ctr"/>
                </a:tc>
                <a:tc hMerge="1">
                  <a:tcPr/>
                </a:tc>
                <a:tc hMerge="1">
                  <a:tcPr/>
                </a:tc>
                <a:tc hMerge="1">
                  <a:tcPr/>
                </a:tc>
                <a:tc hMerge="1">
                  <a:tcPr/>
                </a:tc>
                <a:tc hMerge="1">
                  <a:tcPr/>
                </a:tc>
              </a:tr>
              <a:tr h="373704">
                <a:tc vMerge="1">
                  <a:tcPr/>
                </a:tc>
                <a:tc>
                  <a:txBody>
                    <a:bodyPr/>
                    <a:lstStyle/>
                    <a:p>
                      <a:pPr marL="0" marR="0" algn="ctr">
                        <a:lnSpc>
                          <a:spcPct val="107000"/>
                        </a:lnSpc>
                        <a:spcBef>
                          <a:spcPts val="0"/>
                        </a:spcBef>
                        <a:spcAft>
                          <a:spcPts val="0"/>
                        </a:spcAft>
                      </a:pPr>
                      <a:r>
                        <a:rPr lang="en-US" sz="1600" b="1" dirty="0">
                          <a:effectLst/>
                          <a:latin typeface="Arial Narrow" pitchFamily="34" charset="0"/>
                        </a:rPr>
                        <a:t>2025</a:t>
                      </a:r>
                      <a:endParaRPr lang="en-US" sz="1600" b="1" dirty="0">
                        <a:effectLst/>
                        <a:latin typeface="Arial Narrow" pitchFamily="34" charset="0"/>
                        <a:ea typeface="Calibri" panose="020F0502020204030204" pitchFamily="34"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1600" b="1" dirty="0">
                          <a:effectLst/>
                          <a:latin typeface="Arial Narrow" pitchFamily="34" charset="0"/>
                        </a:rPr>
                        <a:t>2030</a:t>
                      </a:r>
                      <a:endParaRPr lang="en-US" sz="1600" b="1" dirty="0">
                        <a:effectLst/>
                        <a:latin typeface="Arial Narrow" pitchFamily="34" charset="0"/>
                        <a:ea typeface="Calibri" panose="020F0502020204030204" pitchFamily="34"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1600" b="1" dirty="0">
                          <a:effectLst/>
                          <a:latin typeface="Arial Narrow" pitchFamily="34" charset="0"/>
                        </a:rPr>
                        <a:t>2035</a:t>
                      </a:r>
                      <a:endParaRPr lang="en-US" sz="1600" b="1" dirty="0">
                        <a:effectLst/>
                        <a:latin typeface="Arial Narrow" pitchFamily="34" charset="0"/>
                        <a:ea typeface="Calibri" panose="020F0502020204030204" pitchFamily="34"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1600" b="1" dirty="0">
                          <a:effectLst/>
                          <a:latin typeface="Arial Narrow" pitchFamily="34" charset="0"/>
                        </a:rPr>
                        <a:t>2040</a:t>
                      </a:r>
                      <a:endParaRPr lang="en-US" sz="1600" b="1" dirty="0">
                        <a:effectLst/>
                        <a:latin typeface="Arial Narrow" pitchFamily="34" charset="0"/>
                        <a:ea typeface="Calibri" panose="020F0502020204030204" pitchFamily="34"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1600" b="1" dirty="0">
                          <a:effectLst/>
                          <a:latin typeface="Arial Narrow" pitchFamily="34" charset="0"/>
                        </a:rPr>
                        <a:t>2045</a:t>
                      </a:r>
                      <a:endParaRPr lang="en-US" sz="1600" b="1" dirty="0">
                        <a:effectLst/>
                        <a:latin typeface="Arial Narrow" pitchFamily="34" charset="0"/>
                        <a:ea typeface="Calibri" panose="020F0502020204030204" pitchFamily="34"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1600" b="1">
                          <a:effectLst/>
                          <a:latin typeface="Arial Narrow" pitchFamily="34" charset="0"/>
                        </a:rPr>
                        <a:t>2047</a:t>
                      </a:r>
                      <a:endParaRPr lang="en-US" sz="1600" b="1">
                        <a:effectLst/>
                        <a:latin typeface="Arial Narrow" pitchFamily="34" charset="0"/>
                        <a:ea typeface="Calibri" panose="020F0502020204030204" pitchFamily="34" charset="0"/>
                        <a:cs typeface="Mangal" panose="02040503050203030202" pitchFamily="18" charset="0"/>
                      </a:endParaRPr>
                    </a:p>
                  </a:txBody>
                  <a:tcPr marL="68580" marR="68580" marT="0" marB="0" anchor="ctr"/>
                </a:tc>
              </a:tr>
              <a:tr h="373704">
                <a:tc>
                  <a:txBody>
                    <a:bodyPr/>
                    <a:lstStyle/>
                    <a:p>
                      <a:pPr marL="0" marR="0">
                        <a:lnSpc>
                          <a:spcPct val="107000"/>
                        </a:lnSpc>
                        <a:spcBef>
                          <a:spcPts val="0"/>
                        </a:spcBef>
                        <a:spcAft>
                          <a:spcPts val="0"/>
                        </a:spcAft>
                      </a:pPr>
                      <a:r>
                        <a:rPr lang="en-US" sz="2000" dirty="0">
                          <a:effectLst/>
                          <a:latin typeface="Arial Narrow" pitchFamily="34" charset="0"/>
                        </a:rPr>
                        <a:t>Biomass power</a:t>
                      </a:r>
                      <a:endParaRPr lang="en-US" sz="2000" dirty="0">
                        <a:effectLst/>
                        <a:latin typeface="Arial Narrow" pitchFamily="34" charset="0"/>
                        <a:ea typeface="Calibri" panose="020F0502020204030204" pitchFamily="34"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1600" b="1" dirty="0">
                          <a:effectLst/>
                          <a:latin typeface="Arial Narrow" pitchFamily="34" charset="0"/>
                        </a:rPr>
                        <a:t>107</a:t>
                      </a:r>
                      <a:endParaRPr lang="en-US" sz="1600" b="1" dirty="0">
                        <a:effectLst/>
                        <a:latin typeface="Arial Narrow" pitchFamily="34" charset="0"/>
                        <a:ea typeface="Calibri" panose="020F0502020204030204" pitchFamily="34"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1600" b="1">
                          <a:effectLst/>
                          <a:latin typeface="Arial Narrow" pitchFamily="34" charset="0"/>
                        </a:rPr>
                        <a:t>297</a:t>
                      </a:r>
                      <a:endParaRPr lang="en-US" sz="1600" b="1">
                        <a:effectLst/>
                        <a:latin typeface="Arial Narrow" pitchFamily="34" charset="0"/>
                        <a:ea typeface="Calibri" panose="020F0502020204030204" pitchFamily="34"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1600" b="1">
                          <a:effectLst/>
                          <a:latin typeface="Arial Narrow" pitchFamily="34" charset="0"/>
                        </a:rPr>
                        <a:t>327</a:t>
                      </a:r>
                      <a:endParaRPr lang="en-US" sz="1600" b="1">
                        <a:effectLst/>
                        <a:latin typeface="Arial Narrow" pitchFamily="34" charset="0"/>
                        <a:ea typeface="Calibri" panose="020F0502020204030204" pitchFamily="34"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1600" b="1">
                          <a:effectLst/>
                          <a:latin typeface="Arial Narrow" pitchFamily="34" charset="0"/>
                        </a:rPr>
                        <a:t>362</a:t>
                      </a:r>
                      <a:endParaRPr lang="en-US" sz="1600" b="1">
                        <a:effectLst/>
                        <a:latin typeface="Arial Narrow" pitchFamily="34" charset="0"/>
                        <a:ea typeface="Calibri" panose="020F0502020204030204" pitchFamily="34"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1600" b="1">
                          <a:effectLst/>
                          <a:latin typeface="Arial Narrow" pitchFamily="34" charset="0"/>
                        </a:rPr>
                        <a:t>399</a:t>
                      </a:r>
                      <a:endParaRPr lang="en-US" sz="1600" b="1">
                        <a:effectLst/>
                        <a:latin typeface="Arial Narrow" pitchFamily="34" charset="0"/>
                        <a:ea typeface="Calibri" panose="020F0502020204030204" pitchFamily="34"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1600" b="1" dirty="0">
                          <a:effectLst/>
                          <a:latin typeface="Arial Narrow" pitchFamily="34" charset="0"/>
                        </a:rPr>
                        <a:t>249</a:t>
                      </a:r>
                      <a:endParaRPr lang="en-US" sz="1600" b="1" dirty="0">
                        <a:effectLst/>
                        <a:latin typeface="Arial Narrow" pitchFamily="34" charset="0"/>
                        <a:ea typeface="Calibri" panose="020F0502020204030204" pitchFamily="34" charset="0"/>
                        <a:cs typeface="Mangal" panose="02040503050203030202" pitchFamily="18" charset="0"/>
                      </a:endParaRPr>
                    </a:p>
                  </a:txBody>
                  <a:tcPr marL="68580" marR="68580" marT="0" marB="0" anchor="ctr"/>
                </a:tc>
              </a:tr>
              <a:tr h="373704">
                <a:tc>
                  <a:txBody>
                    <a:bodyPr/>
                    <a:lstStyle/>
                    <a:p>
                      <a:pPr marL="0" marR="0">
                        <a:lnSpc>
                          <a:spcPct val="107000"/>
                        </a:lnSpc>
                        <a:spcBef>
                          <a:spcPts val="0"/>
                        </a:spcBef>
                        <a:spcAft>
                          <a:spcPts val="0"/>
                        </a:spcAft>
                      </a:pPr>
                      <a:r>
                        <a:rPr lang="en-US" sz="2000" dirty="0">
                          <a:effectLst/>
                          <a:latin typeface="Arial Narrow" pitchFamily="34" charset="0"/>
                        </a:rPr>
                        <a:t>Coal</a:t>
                      </a:r>
                      <a:endParaRPr lang="en-US" sz="2000" dirty="0">
                        <a:effectLst/>
                        <a:latin typeface="Arial Narrow" pitchFamily="34" charset="0"/>
                        <a:ea typeface="Calibri" panose="020F0502020204030204" pitchFamily="34"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1600" b="1" dirty="0">
                          <a:effectLst/>
                          <a:latin typeface="Arial Narrow" pitchFamily="34" charset="0"/>
                        </a:rPr>
                        <a:t>2076</a:t>
                      </a:r>
                      <a:endParaRPr lang="en-US" sz="1600" b="1" dirty="0">
                        <a:effectLst/>
                        <a:latin typeface="Arial Narrow" pitchFamily="34" charset="0"/>
                        <a:ea typeface="Calibri" panose="020F0502020204030204" pitchFamily="34"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1600" b="1">
                          <a:effectLst/>
                          <a:latin typeface="Arial Narrow" pitchFamily="34" charset="0"/>
                        </a:rPr>
                        <a:t>5731</a:t>
                      </a:r>
                      <a:endParaRPr lang="en-US" sz="1600" b="1">
                        <a:effectLst/>
                        <a:latin typeface="Arial Narrow" pitchFamily="34" charset="0"/>
                        <a:ea typeface="Calibri" panose="020F0502020204030204" pitchFamily="34"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1600" b="1">
                          <a:effectLst/>
                          <a:latin typeface="Arial Narrow" pitchFamily="34" charset="0"/>
                        </a:rPr>
                        <a:t>6328</a:t>
                      </a:r>
                      <a:endParaRPr lang="en-US" sz="1600" b="1">
                        <a:effectLst/>
                        <a:latin typeface="Arial Narrow" pitchFamily="34" charset="0"/>
                        <a:ea typeface="Calibri" panose="020F0502020204030204" pitchFamily="34"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1600" b="1">
                          <a:effectLst/>
                          <a:latin typeface="Arial Narrow" pitchFamily="34" charset="0"/>
                        </a:rPr>
                        <a:t>6986</a:t>
                      </a:r>
                      <a:endParaRPr lang="en-US" sz="1600" b="1">
                        <a:effectLst/>
                        <a:latin typeface="Arial Narrow" pitchFamily="34" charset="0"/>
                        <a:ea typeface="Calibri" panose="020F0502020204030204" pitchFamily="34"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1600" b="1" dirty="0">
                          <a:effectLst/>
                          <a:latin typeface="Arial Narrow" pitchFamily="34" charset="0"/>
                        </a:rPr>
                        <a:t>7713</a:t>
                      </a:r>
                      <a:endParaRPr lang="en-US" sz="1600" b="1" dirty="0">
                        <a:effectLst/>
                        <a:latin typeface="Arial Narrow" pitchFamily="34" charset="0"/>
                        <a:ea typeface="Calibri" panose="020F0502020204030204" pitchFamily="34"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1600" b="1" dirty="0">
                          <a:effectLst/>
                          <a:latin typeface="Arial Narrow" pitchFamily="34" charset="0"/>
                        </a:rPr>
                        <a:t>4815</a:t>
                      </a:r>
                      <a:endParaRPr lang="en-US" sz="1600" b="1" dirty="0">
                        <a:effectLst/>
                        <a:latin typeface="Arial Narrow" pitchFamily="34" charset="0"/>
                        <a:ea typeface="Calibri" panose="020F0502020204030204" pitchFamily="34" charset="0"/>
                        <a:cs typeface="Mangal" panose="02040503050203030202" pitchFamily="18" charset="0"/>
                      </a:endParaRPr>
                    </a:p>
                  </a:txBody>
                  <a:tcPr marL="68580" marR="68580" marT="0" marB="0" anchor="ctr"/>
                </a:tc>
              </a:tr>
              <a:tr h="373704">
                <a:tc>
                  <a:txBody>
                    <a:bodyPr/>
                    <a:lstStyle/>
                    <a:p>
                      <a:pPr marL="0" marR="0">
                        <a:lnSpc>
                          <a:spcPct val="107000"/>
                        </a:lnSpc>
                        <a:spcBef>
                          <a:spcPts val="0"/>
                        </a:spcBef>
                        <a:spcAft>
                          <a:spcPts val="0"/>
                        </a:spcAft>
                      </a:pPr>
                      <a:r>
                        <a:rPr lang="en-US" sz="2000">
                          <a:effectLst/>
                          <a:latin typeface="Arial Narrow" pitchFamily="34" charset="0"/>
                        </a:rPr>
                        <a:t>Gas</a:t>
                      </a:r>
                      <a:endParaRPr lang="en-US" sz="2000">
                        <a:effectLst/>
                        <a:latin typeface="Arial Narrow" pitchFamily="34" charset="0"/>
                        <a:ea typeface="Calibri" panose="020F0502020204030204" pitchFamily="34"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1600" b="1" dirty="0">
                          <a:effectLst/>
                          <a:latin typeface="Arial Narrow" pitchFamily="34" charset="0"/>
                        </a:rPr>
                        <a:t>774</a:t>
                      </a:r>
                      <a:endParaRPr lang="en-US" sz="1600" b="1" dirty="0">
                        <a:effectLst/>
                        <a:latin typeface="Arial Narrow" pitchFamily="34" charset="0"/>
                        <a:ea typeface="Calibri" panose="020F0502020204030204" pitchFamily="34"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1600" b="1" dirty="0">
                          <a:effectLst/>
                          <a:latin typeface="Arial Narrow" pitchFamily="34" charset="0"/>
                        </a:rPr>
                        <a:t>2136</a:t>
                      </a:r>
                      <a:endParaRPr lang="en-US" sz="1600" b="1" dirty="0">
                        <a:effectLst/>
                        <a:latin typeface="Arial Narrow" pitchFamily="34" charset="0"/>
                        <a:ea typeface="Calibri" panose="020F0502020204030204" pitchFamily="34"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1600" b="1">
                          <a:effectLst/>
                          <a:latin typeface="Arial Narrow" pitchFamily="34" charset="0"/>
                        </a:rPr>
                        <a:t>944</a:t>
                      </a:r>
                      <a:endParaRPr lang="en-US" sz="1600" b="1">
                        <a:effectLst/>
                        <a:latin typeface="Arial Narrow" pitchFamily="34" charset="0"/>
                        <a:ea typeface="Calibri" panose="020F0502020204030204" pitchFamily="34"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1600" b="1">
                          <a:effectLst/>
                          <a:latin typeface="Arial Narrow" pitchFamily="34" charset="0"/>
                        </a:rPr>
                        <a:t>2604</a:t>
                      </a:r>
                      <a:endParaRPr lang="en-US" sz="1600" b="1">
                        <a:effectLst/>
                        <a:latin typeface="Arial Narrow" pitchFamily="34" charset="0"/>
                        <a:ea typeface="Calibri" panose="020F0502020204030204" pitchFamily="34"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1600" b="1">
                          <a:effectLst/>
                          <a:latin typeface="Arial Narrow" pitchFamily="34" charset="0"/>
                        </a:rPr>
                        <a:t>1150</a:t>
                      </a:r>
                      <a:endParaRPr lang="en-US" sz="1600" b="1">
                        <a:effectLst/>
                        <a:latin typeface="Arial Narrow" pitchFamily="34" charset="0"/>
                        <a:ea typeface="Calibri" panose="020F0502020204030204" pitchFamily="34"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1600" b="1" dirty="0">
                          <a:effectLst/>
                          <a:latin typeface="Arial Narrow" pitchFamily="34" charset="0"/>
                        </a:rPr>
                        <a:t>5385</a:t>
                      </a:r>
                      <a:endParaRPr lang="en-US" sz="1600" b="1" dirty="0">
                        <a:effectLst/>
                        <a:latin typeface="Arial Narrow" pitchFamily="34" charset="0"/>
                        <a:ea typeface="Calibri" panose="020F0502020204030204" pitchFamily="34" charset="0"/>
                        <a:cs typeface="Mangal" panose="02040503050203030202" pitchFamily="18" charset="0"/>
                      </a:endParaRPr>
                    </a:p>
                  </a:txBody>
                  <a:tcPr marL="68580" marR="68580" marT="0" marB="0" anchor="ctr"/>
                </a:tc>
              </a:tr>
              <a:tr h="373704">
                <a:tc>
                  <a:txBody>
                    <a:bodyPr/>
                    <a:lstStyle/>
                    <a:p>
                      <a:pPr marL="0" marR="0">
                        <a:lnSpc>
                          <a:spcPct val="107000"/>
                        </a:lnSpc>
                        <a:spcBef>
                          <a:spcPts val="0"/>
                        </a:spcBef>
                        <a:spcAft>
                          <a:spcPts val="0"/>
                        </a:spcAft>
                      </a:pPr>
                      <a:r>
                        <a:rPr lang="en-US" sz="2000">
                          <a:effectLst/>
                          <a:latin typeface="Arial Narrow" pitchFamily="34" charset="0"/>
                        </a:rPr>
                        <a:t>Hydro</a:t>
                      </a:r>
                      <a:endParaRPr lang="en-US" sz="2000">
                        <a:effectLst/>
                        <a:latin typeface="Arial Narrow" pitchFamily="34" charset="0"/>
                        <a:ea typeface="Calibri" panose="020F0502020204030204" pitchFamily="34"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1600" b="1" dirty="0">
                          <a:effectLst/>
                          <a:latin typeface="Arial Narrow" pitchFamily="34" charset="0"/>
                        </a:rPr>
                        <a:t>1402</a:t>
                      </a:r>
                      <a:endParaRPr lang="en-US" sz="1600" b="1" dirty="0">
                        <a:effectLst/>
                        <a:latin typeface="Arial Narrow" pitchFamily="34" charset="0"/>
                        <a:ea typeface="Calibri" panose="020F0502020204030204" pitchFamily="34"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1600" b="1" dirty="0">
                          <a:effectLst/>
                          <a:latin typeface="Arial Narrow" pitchFamily="34" charset="0"/>
                        </a:rPr>
                        <a:t>3870</a:t>
                      </a:r>
                      <a:endParaRPr lang="en-US" sz="1600" b="1" dirty="0">
                        <a:effectLst/>
                        <a:latin typeface="Arial Narrow" pitchFamily="34" charset="0"/>
                        <a:ea typeface="Calibri" panose="020F0502020204030204" pitchFamily="34"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1600" b="1" dirty="0">
                          <a:effectLst/>
                          <a:latin typeface="Arial Narrow" pitchFamily="34" charset="0"/>
                        </a:rPr>
                        <a:t>4273</a:t>
                      </a:r>
                      <a:endParaRPr lang="en-US" sz="1600" b="1" dirty="0">
                        <a:effectLst/>
                        <a:latin typeface="Arial Narrow" pitchFamily="34" charset="0"/>
                        <a:ea typeface="Calibri" panose="020F0502020204030204" pitchFamily="34"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1600" b="1">
                          <a:effectLst/>
                          <a:latin typeface="Arial Narrow" pitchFamily="34" charset="0"/>
                        </a:rPr>
                        <a:t>4718</a:t>
                      </a:r>
                      <a:endParaRPr lang="en-US" sz="1600" b="1">
                        <a:effectLst/>
                        <a:latin typeface="Arial Narrow" pitchFamily="34" charset="0"/>
                        <a:ea typeface="Calibri" panose="020F0502020204030204" pitchFamily="34"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1600" b="1">
                          <a:effectLst/>
                          <a:latin typeface="Arial Narrow" pitchFamily="34" charset="0"/>
                        </a:rPr>
                        <a:t>5209</a:t>
                      </a:r>
                      <a:endParaRPr lang="en-US" sz="1600" b="1">
                        <a:effectLst/>
                        <a:latin typeface="Arial Narrow" pitchFamily="34" charset="0"/>
                        <a:ea typeface="Calibri" panose="020F0502020204030204" pitchFamily="34"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1600" b="1" dirty="0">
                          <a:effectLst/>
                          <a:latin typeface="Arial Narrow" pitchFamily="34" charset="0"/>
                        </a:rPr>
                        <a:t>3252</a:t>
                      </a:r>
                      <a:endParaRPr lang="en-US" sz="1600" b="1" dirty="0">
                        <a:effectLst/>
                        <a:latin typeface="Arial Narrow" pitchFamily="34" charset="0"/>
                        <a:ea typeface="Calibri" panose="020F0502020204030204" pitchFamily="34" charset="0"/>
                        <a:cs typeface="Mangal" panose="02040503050203030202" pitchFamily="18" charset="0"/>
                      </a:endParaRPr>
                    </a:p>
                  </a:txBody>
                  <a:tcPr marL="68580" marR="68580" marT="0" marB="0" anchor="ctr"/>
                </a:tc>
              </a:tr>
              <a:tr h="373704">
                <a:tc>
                  <a:txBody>
                    <a:bodyPr/>
                    <a:lstStyle/>
                    <a:p>
                      <a:pPr marL="0" marR="0">
                        <a:lnSpc>
                          <a:spcPct val="107000"/>
                        </a:lnSpc>
                        <a:spcBef>
                          <a:spcPts val="0"/>
                        </a:spcBef>
                        <a:spcAft>
                          <a:spcPts val="0"/>
                        </a:spcAft>
                      </a:pPr>
                      <a:r>
                        <a:rPr lang="en-US" sz="2000">
                          <a:effectLst/>
                          <a:latin typeface="Arial Narrow" pitchFamily="34" charset="0"/>
                        </a:rPr>
                        <a:t>Small Hydro Power</a:t>
                      </a:r>
                      <a:endParaRPr lang="en-US" sz="2000">
                        <a:effectLst/>
                        <a:latin typeface="Arial Narrow" pitchFamily="34" charset="0"/>
                        <a:ea typeface="Calibri" panose="020F0502020204030204" pitchFamily="34"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1600" b="1">
                          <a:effectLst/>
                          <a:latin typeface="Arial Narrow" pitchFamily="34" charset="0"/>
                        </a:rPr>
                        <a:t>1396</a:t>
                      </a:r>
                      <a:endParaRPr lang="en-US" sz="1600" b="1">
                        <a:effectLst/>
                        <a:latin typeface="Arial Narrow" pitchFamily="34" charset="0"/>
                        <a:ea typeface="Calibri" panose="020F0502020204030204" pitchFamily="34"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1600" b="1" dirty="0">
                          <a:effectLst/>
                          <a:latin typeface="Arial Narrow" pitchFamily="34" charset="0"/>
                        </a:rPr>
                        <a:t>3852</a:t>
                      </a:r>
                      <a:endParaRPr lang="en-US" sz="1600" b="1" dirty="0">
                        <a:effectLst/>
                        <a:latin typeface="Arial Narrow" pitchFamily="34" charset="0"/>
                        <a:ea typeface="Calibri" panose="020F0502020204030204" pitchFamily="34"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1600" b="1" dirty="0">
                          <a:effectLst/>
                          <a:latin typeface="Arial Narrow" pitchFamily="34" charset="0"/>
                        </a:rPr>
                        <a:t>4253</a:t>
                      </a:r>
                      <a:endParaRPr lang="en-US" sz="1600" b="1" dirty="0">
                        <a:effectLst/>
                        <a:latin typeface="Arial Narrow" pitchFamily="34" charset="0"/>
                        <a:ea typeface="Calibri" panose="020F0502020204030204" pitchFamily="34"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1600" b="1">
                          <a:effectLst/>
                          <a:latin typeface="Arial Narrow" pitchFamily="34" charset="0"/>
                        </a:rPr>
                        <a:t>4696</a:t>
                      </a:r>
                      <a:endParaRPr lang="en-US" sz="1600" b="1">
                        <a:effectLst/>
                        <a:latin typeface="Arial Narrow" pitchFamily="34" charset="0"/>
                        <a:ea typeface="Calibri" panose="020F0502020204030204" pitchFamily="34"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1600" b="1">
                          <a:effectLst/>
                          <a:latin typeface="Arial Narrow" pitchFamily="34" charset="0"/>
                        </a:rPr>
                        <a:t>5185</a:t>
                      </a:r>
                      <a:endParaRPr lang="en-US" sz="1600" b="1">
                        <a:effectLst/>
                        <a:latin typeface="Arial Narrow" pitchFamily="34" charset="0"/>
                        <a:ea typeface="Calibri" panose="020F0502020204030204" pitchFamily="34"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1600" b="1" dirty="0">
                          <a:effectLst/>
                          <a:latin typeface="Arial Narrow" pitchFamily="34" charset="0"/>
                        </a:rPr>
                        <a:t>3236</a:t>
                      </a:r>
                      <a:endParaRPr lang="en-US" sz="1600" b="1" dirty="0">
                        <a:effectLst/>
                        <a:latin typeface="Arial Narrow" pitchFamily="34" charset="0"/>
                        <a:ea typeface="Calibri" panose="020F0502020204030204" pitchFamily="34" charset="0"/>
                        <a:cs typeface="Mangal" panose="02040503050203030202" pitchFamily="18" charset="0"/>
                      </a:endParaRPr>
                    </a:p>
                  </a:txBody>
                  <a:tcPr marL="68580" marR="68580" marT="0" marB="0" anchor="ctr"/>
                </a:tc>
              </a:tr>
              <a:tr h="373704">
                <a:tc>
                  <a:txBody>
                    <a:bodyPr/>
                    <a:lstStyle/>
                    <a:p>
                      <a:pPr marL="0" marR="0">
                        <a:lnSpc>
                          <a:spcPct val="107000"/>
                        </a:lnSpc>
                        <a:spcBef>
                          <a:spcPts val="0"/>
                        </a:spcBef>
                        <a:spcAft>
                          <a:spcPts val="0"/>
                        </a:spcAft>
                      </a:pPr>
                      <a:r>
                        <a:rPr lang="en-US" sz="2000">
                          <a:effectLst/>
                          <a:latin typeface="Arial Narrow" pitchFamily="34" charset="0"/>
                        </a:rPr>
                        <a:t>Waste to Energy</a:t>
                      </a:r>
                      <a:endParaRPr lang="en-US" sz="2000">
                        <a:effectLst/>
                        <a:latin typeface="Arial Narrow" pitchFamily="34" charset="0"/>
                        <a:ea typeface="Calibri" panose="020F0502020204030204" pitchFamily="34"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1600" b="1">
                          <a:effectLst/>
                          <a:latin typeface="Arial Narrow" pitchFamily="34" charset="0"/>
                        </a:rPr>
                        <a:t>18</a:t>
                      </a:r>
                      <a:endParaRPr lang="en-US" sz="1600" b="1">
                        <a:effectLst/>
                        <a:latin typeface="Arial Narrow" pitchFamily="34" charset="0"/>
                        <a:ea typeface="Calibri" panose="020F0502020204030204" pitchFamily="34"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1600" b="1">
                          <a:effectLst/>
                          <a:latin typeface="Arial Narrow" pitchFamily="34" charset="0"/>
                        </a:rPr>
                        <a:t>49</a:t>
                      </a:r>
                      <a:endParaRPr lang="en-US" sz="1600" b="1">
                        <a:effectLst/>
                        <a:latin typeface="Arial Narrow" pitchFamily="34" charset="0"/>
                        <a:ea typeface="Calibri" panose="020F0502020204030204" pitchFamily="34"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1600" b="1" dirty="0">
                          <a:effectLst/>
                          <a:latin typeface="Arial Narrow" pitchFamily="34" charset="0"/>
                        </a:rPr>
                        <a:t>54</a:t>
                      </a:r>
                      <a:endParaRPr lang="en-US" sz="1600" b="1" dirty="0">
                        <a:effectLst/>
                        <a:latin typeface="Arial Narrow" pitchFamily="34" charset="0"/>
                        <a:ea typeface="Calibri" panose="020F0502020204030204" pitchFamily="34"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1600" b="1" dirty="0">
                          <a:effectLst/>
                          <a:latin typeface="Arial Narrow" pitchFamily="34" charset="0"/>
                        </a:rPr>
                        <a:t>59</a:t>
                      </a:r>
                      <a:endParaRPr lang="en-US" sz="1600" b="1" dirty="0">
                        <a:effectLst/>
                        <a:latin typeface="Arial Narrow" pitchFamily="34" charset="0"/>
                        <a:ea typeface="Calibri" panose="020F0502020204030204" pitchFamily="34"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1600" b="1">
                          <a:effectLst/>
                          <a:latin typeface="Arial Narrow" pitchFamily="34" charset="0"/>
                        </a:rPr>
                        <a:t>65</a:t>
                      </a:r>
                      <a:endParaRPr lang="en-US" sz="1600" b="1">
                        <a:effectLst/>
                        <a:latin typeface="Arial Narrow" pitchFamily="34" charset="0"/>
                        <a:ea typeface="Calibri" panose="020F0502020204030204" pitchFamily="34"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1600" b="1" dirty="0">
                          <a:effectLst/>
                          <a:latin typeface="Arial Narrow" pitchFamily="34" charset="0"/>
                        </a:rPr>
                        <a:t>41</a:t>
                      </a:r>
                      <a:endParaRPr lang="en-US" sz="1600" b="1" dirty="0">
                        <a:effectLst/>
                        <a:latin typeface="Arial Narrow" pitchFamily="34" charset="0"/>
                        <a:ea typeface="Calibri" panose="020F0502020204030204" pitchFamily="34" charset="0"/>
                        <a:cs typeface="Mangal" panose="02040503050203030202" pitchFamily="18" charset="0"/>
                      </a:endParaRPr>
                    </a:p>
                  </a:txBody>
                  <a:tcPr marL="68580" marR="68580" marT="0" marB="0" anchor="ctr"/>
                </a:tc>
              </a:tr>
              <a:tr h="373704">
                <a:tc>
                  <a:txBody>
                    <a:bodyPr/>
                    <a:lstStyle/>
                    <a:p>
                      <a:pPr marL="0" marR="0">
                        <a:lnSpc>
                          <a:spcPct val="107000"/>
                        </a:lnSpc>
                        <a:spcBef>
                          <a:spcPts val="0"/>
                        </a:spcBef>
                        <a:spcAft>
                          <a:spcPts val="0"/>
                        </a:spcAft>
                      </a:pPr>
                      <a:r>
                        <a:rPr lang="en-US" sz="2000">
                          <a:effectLst/>
                          <a:latin typeface="Arial Narrow" pitchFamily="34" charset="0"/>
                        </a:rPr>
                        <a:t>Wind</a:t>
                      </a:r>
                      <a:endParaRPr lang="en-US" sz="2000">
                        <a:effectLst/>
                        <a:latin typeface="Arial Narrow" pitchFamily="34" charset="0"/>
                        <a:ea typeface="Calibri" panose="020F0502020204030204" pitchFamily="34"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1600" b="1">
                          <a:effectLst/>
                          <a:latin typeface="Arial Narrow" pitchFamily="34" charset="0"/>
                        </a:rPr>
                        <a:t>132</a:t>
                      </a:r>
                      <a:endParaRPr lang="en-US" sz="1600" b="1">
                        <a:effectLst/>
                        <a:latin typeface="Arial Narrow" pitchFamily="34" charset="0"/>
                        <a:ea typeface="Calibri" panose="020F0502020204030204" pitchFamily="34"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1600" b="1">
                          <a:effectLst/>
                          <a:latin typeface="Arial Narrow" pitchFamily="34" charset="0"/>
                        </a:rPr>
                        <a:t>364</a:t>
                      </a:r>
                      <a:endParaRPr lang="en-US" sz="1600" b="1">
                        <a:effectLst/>
                        <a:latin typeface="Arial Narrow" pitchFamily="34" charset="0"/>
                        <a:ea typeface="Calibri" panose="020F0502020204030204" pitchFamily="34"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1600" b="1" dirty="0">
                          <a:effectLst/>
                          <a:latin typeface="Arial Narrow" pitchFamily="34" charset="0"/>
                        </a:rPr>
                        <a:t>402</a:t>
                      </a:r>
                      <a:endParaRPr lang="en-US" sz="1600" b="1" dirty="0">
                        <a:effectLst/>
                        <a:latin typeface="Arial Narrow" pitchFamily="34" charset="0"/>
                        <a:ea typeface="Calibri" panose="020F0502020204030204" pitchFamily="34"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1600" b="1" dirty="0">
                          <a:effectLst/>
                          <a:latin typeface="Arial Narrow" pitchFamily="34" charset="0"/>
                        </a:rPr>
                        <a:t>444</a:t>
                      </a:r>
                      <a:endParaRPr lang="en-US" sz="1600" b="1" dirty="0">
                        <a:effectLst/>
                        <a:latin typeface="Arial Narrow" pitchFamily="34" charset="0"/>
                        <a:ea typeface="Calibri" panose="020F0502020204030204" pitchFamily="34"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1600" b="1" dirty="0">
                          <a:effectLst/>
                          <a:latin typeface="Arial Narrow" pitchFamily="34" charset="0"/>
                        </a:rPr>
                        <a:t>490</a:t>
                      </a:r>
                      <a:endParaRPr lang="en-US" sz="1600" b="1" dirty="0">
                        <a:effectLst/>
                        <a:latin typeface="Arial Narrow" pitchFamily="34" charset="0"/>
                        <a:ea typeface="Calibri" panose="020F0502020204030204" pitchFamily="34"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1600" b="1" dirty="0">
                          <a:effectLst/>
                          <a:latin typeface="Arial Narrow" pitchFamily="34" charset="0"/>
                        </a:rPr>
                        <a:t>306</a:t>
                      </a:r>
                      <a:endParaRPr lang="en-US" sz="1600" b="1" dirty="0">
                        <a:effectLst/>
                        <a:latin typeface="Arial Narrow" pitchFamily="34" charset="0"/>
                        <a:ea typeface="Calibri" panose="020F0502020204030204" pitchFamily="34" charset="0"/>
                        <a:cs typeface="Mangal" panose="02040503050203030202" pitchFamily="18" charset="0"/>
                      </a:endParaRPr>
                    </a:p>
                  </a:txBody>
                  <a:tcPr marL="68580" marR="68580" marT="0" marB="0" anchor="ctr"/>
                </a:tc>
              </a:tr>
              <a:tr h="373704">
                <a:tc>
                  <a:txBody>
                    <a:bodyPr/>
                    <a:lstStyle/>
                    <a:p>
                      <a:pPr marL="0" marR="0">
                        <a:lnSpc>
                          <a:spcPct val="107000"/>
                        </a:lnSpc>
                        <a:spcBef>
                          <a:spcPts val="0"/>
                        </a:spcBef>
                        <a:spcAft>
                          <a:spcPts val="0"/>
                        </a:spcAft>
                      </a:pPr>
                      <a:r>
                        <a:rPr lang="en-US" sz="2000">
                          <a:solidFill>
                            <a:schemeClr val="tx1"/>
                          </a:solidFill>
                          <a:effectLst/>
                          <a:latin typeface="Arial Narrow" pitchFamily="34" charset="0"/>
                        </a:rPr>
                        <a:t>Solar</a:t>
                      </a:r>
                      <a:endParaRPr lang="en-US" sz="2000">
                        <a:solidFill>
                          <a:schemeClr val="tx1"/>
                        </a:solidFill>
                        <a:effectLst/>
                        <a:latin typeface="Arial Narrow" pitchFamily="34" charset="0"/>
                        <a:ea typeface="Calibri" panose="020F0502020204030204" pitchFamily="34"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1600" b="1">
                          <a:effectLst/>
                          <a:latin typeface="Arial Narrow" pitchFamily="34" charset="0"/>
                        </a:rPr>
                        <a:t>2160</a:t>
                      </a:r>
                      <a:endParaRPr lang="en-US" sz="1600" b="1">
                        <a:effectLst/>
                        <a:latin typeface="Arial Narrow" pitchFamily="34" charset="0"/>
                        <a:ea typeface="Calibri" panose="020F0502020204030204" pitchFamily="34"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1600" b="1">
                          <a:effectLst/>
                          <a:latin typeface="Arial Narrow" pitchFamily="34" charset="0"/>
                        </a:rPr>
                        <a:t>5963</a:t>
                      </a:r>
                      <a:endParaRPr lang="en-US" sz="1600" b="1">
                        <a:effectLst/>
                        <a:latin typeface="Arial Narrow" pitchFamily="34" charset="0"/>
                        <a:ea typeface="Calibri" panose="020F0502020204030204" pitchFamily="34"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1600" b="1">
                          <a:effectLst/>
                          <a:latin typeface="Arial Narrow" pitchFamily="34" charset="0"/>
                        </a:rPr>
                        <a:t>6583</a:t>
                      </a:r>
                      <a:endParaRPr lang="en-US" sz="1600" b="1">
                        <a:effectLst/>
                        <a:latin typeface="Arial Narrow" pitchFamily="34" charset="0"/>
                        <a:ea typeface="Calibri" panose="020F0502020204030204" pitchFamily="34"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1600" b="1" dirty="0">
                          <a:effectLst/>
                          <a:latin typeface="Arial Narrow" pitchFamily="34" charset="0"/>
                        </a:rPr>
                        <a:t>7268</a:t>
                      </a:r>
                      <a:endParaRPr lang="en-US" sz="1600" b="1" dirty="0">
                        <a:effectLst/>
                        <a:latin typeface="Arial Narrow" pitchFamily="34" charset="0"/>
                        <a:ea typeface="Calibri" panose="020F0502020204030204" pitchFamily="34"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1600" b="1" dirty="0">
                          <a:effectLst/>
                          <a:latin typeface="Arial Narrow" pitchFamily="34" charset="0"/>
                        </a:rPr>
                        <a:t>8025</a:t>
                      </a:r>
                      <a:endParaRPr lang="en-US" sz="1600" b="1" dirty="0">
                        <a:effectLst/>
                        <a:latin typeface="Arial Narrow" pitchFamily="34" charset="0"/>
                        <a:ea typeface="Calibri" panose="020F0502020204030204" pitchFamily="34"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1600" b="1" dirty="0">
                          <a:effectLst/>
                          <a:latin typeface="Arial Narrow" pitchFamily="34" charset="0"/>
                        </a:rPr>
                        <a:t>5010</a:t>
                      </a:r>
                      <a:endParaRPr lang="en-US" sz="1600" b="1" dirty="0">
                        <a:effectLst/>
                        <a:latin typeface="Arial Narrow" pitchFamily="34" charset="0"/>
                        <a:ea typeface="Calibri" panose="020F0502020204030204" pitchFamily="34" charset="0"/>
                        <a:cs typeface="Mangal" panose="02040503050203030202" pitchFamily="18" charset="0"/>
                      </a:endParaRPr>
                    </a:p>
                  </a:txBody>
                  <a:tcPr marL="68580" marR="68580" marT="0" marB="0" anchor="ctr"/>
                </a:tc>
              </a:tr>
              <a:tr h="373704">
                <a:tc>
                  <a:txBody>
                    <a:bodyPr/>
                    <a:lstStyle/>
                    <a:p>
                      <a:pPr marL="0" marR="0">
                        <a:lnSpc>
                          <a:spcPct val="107000"/>
                        </a:lnSpc>
                        <a:spcBef>
                          <a:spcPts val="0"/>
                        </a:spcBef>
                        <a:spcAft>
                          <a:spcPts val="0"/>
                        </a:spcAft>
                      </a:pPr>
                      <a:r>
                        <a:rPr lang="en-US" sz="2000" dirty="0">
                          <a:solidFill>
                            <a:schemeClr val="tx1"/>
                          </a:solidFill>
                          <a:effectLst/>
                          <a:highlight>
                            <a:srgbClr val="FFFF00"/>
                          </a:highlight>
                          <a:latin typeface="Arial Narrow" pitchFamily="34" charset="0"/>
                        </a:rPr>
                        <a:t>Total, INR ‘000 Crore</a:t>
                      </a:r>
                      <a:endParaRPr lang="en-US" sz="2000" dirty="0">
                        <a:solidFill>
                          <a:schemeClr val="tx1"/>
                        </a:solidFill>
                        <a:effectLst/>
                        <a:highlight>
                          <a:srgbClr val="FFFF00"/>
                        </a:highlight>
                        <a:latin typeface="Arial Narrow" pitchFamily="34" charset="0"/>
                        <a:ea typeface="Calibri" panose="020F0502020204030204" pitchFamily="34"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1600" b="1" dirty="0">
                          <a:effectLst/>
                          <a:highlight>
                            <a:srgbClr val="FFFF00"/>
                          </a:highlight>
                          <a:latin typeface="Arial Narrow" pitchFamily="34" charset="0"/>
                        </a:rPr>
                        <a:t>8.065</a:t>
                      </a:r>
                      <a:endParaRPr lang="en-US" sz="1600" b="1" dirty="0">
                        <a:effectLst/>
                        <a:highlight>
                          <a:srgbClr val="FFFF00"/>
                        </a:highlight>
                        <a:latin typeface="Arial Narrow"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07000"/>
                        </a:lnSpc>
                        <a:spcBef>
                          <a:spcPts val="0"/>
                        </a:spcBef>
                        <a:spcAft>
                          <a:spcPts val="0"/>
                        </a:spcAft>
                      </a:pPr>
                      <a:r>
                        <a:rPr lang="en-US" sz="1600" b="1" dirty="0">
                          <a:effectLst/>
                          <a:highlight>
                            <a:srgbClr val="FFFF00"/>
                          </a:highlight>
                          <a:latin typeface="Arial Narrow" pitchFamily="34" charset="0"/>
                        </a:rPr>
                        <a:t>22.262</a:t>
                      </a:r>
                      <a:endParaRPr lang="en-US" sz="1600" b="1" dirty="0">
                        <a:effectLst/>
                        <a:highlight>
                          <a:srgbClr val="FFFF00"/>
                        </a:highlight>
                        <a:latin typeface="Arial Narrow"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07000"/>
                        </a:lnSpc>
                        <a:spcBef>
                          <a:spcPts val="0"/>
                        </a:spcBef>
                        <a:spcAft>
                          <a:spcPts val="0"/>
                        </a:spcAft>
                      </a:pPr>
                      <a:r>
                        <a:rPr lang="en-US" sz="1600" b="1" dirty="0">
                          <a:effectLst/>
                          <a:highlight>
                            <a:srgbClr val="FFFF00"/>
                          </a:highlight>
                          <a:latin typeface="Arial Narrow" pitchFamily="34" charset="0"/>
                        </a:rPr>
                        <a:t>23.164</a:t>
                      </a:r>
                      <a:endParaRPr lang="en-US" sz="1600" b="1" dirty="0">
                        <a:effectLst/>
                        <a:highlight>
                          <a:srgbClr val="FFFF00"/>
                        </a:highlight>
                        <a:latin typeface="Arial Narrow"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07000"/>
                        </a:lnSpc>
                        <a:spcBef>
                          <a:spcPts val="0"/>
                        </a:spcBef>
                        <a:spcAft>
                          <a:spcPts val="0"/>
                        </a:spcAft>
                      </a:pPr>
                      <a:r>
                        <a:rPr lang="en-US" sz="1600" b="1" dirty="0">
                          <a:effectLst/>
                          <a:highlight>
                            <a:srgbClr val="FFFF00"/>
                          </a:highlight>
                          <a:latin typeface="Arial Narrow" pitchFamily="34" charset="0"/>
                        </a:rPr>
                        <a:t>27.137</a:t>
                      </a:r>
                      <a:endParaRPr lang="en-US" sz="1600" b="1" dirty="0">
                        <a:effectLst/>
                        <a:highlight>
                          <a:srgbClr val="FFFF00"/>
                        </a:highlight>
                        <a:latin typeface="Arial Narrow"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07000"/>
                        </a:lnSpc>
                        <a:spcBef>
                          <a:spcPts val="0"/>
                        </a:spcBef>
                        <a:spcAft>
                          <a:spcPts val="0"/>
                        </a:spcAft>
                      </a:pPr>
                      <a:r>
                        <a:rPr lang="en-US" sz="1600" b="1" dirty="0">
                          <a:effectLst/>
                          <a:highlight>
                            <a:srgbClr val="FFFF00"/>
                          </a:highlight>
                          <a:latin typeface="Arial Narrow" pitchFamily="34" charset="0"/>
                        </a:rPr>
                        <a:t>28.236</a:t>
                      </a:r>
                      <a:endParaRPr lang="en-US" sz="1600" b="1" dirty="0">
                        <a:effectLst/>
                        <a:highlight>
                          <a:srgbClr val="FFFF00"/>
                        </a:highlight>
                        <a:latin typeface="Arial Narrow"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07000"/>
                        </a:lnSpc>
                        <a:spcBef>
                          <a:spcPts val="0"/>
                        </a:spcBef>
                        <a:spcAft>
                          <a:spcPts val="0"/>
                        </a:spcAft>
                      </a:pPr>
                      <a:r>
                        <a:rPr lang="en-US" sz="1600" b="1" dirty="0">
                          <a:effectLst/>
                          <a:highlight>
                            <a:srgbClr val="FFFF00"/>
                          </a:highlight>
                          <a:latin typeface="Arial Narrow" pitchFamily="34" charset="0"/>
                        </a:rPr>
                        <a:t>22.294</a:t>
                      </a:r>
                      <a:endParaRPr lang="en-US" sz="1600" b="1" dirty="0">
                        <a:effectLst/>
                        <a:highlight>
                          <a:srgbClr val="FFFF00"/>
                        </a:highlight>
                        <a:latin typeface="Arial Narrow" pitchFamily="34" charset="0"/>
                        <a:ea typeface="Calibri" panose="020F0502020204030204" pitchFamily="34" charset="0"/>
                        <a:cs typeface="Mangal" panose="02040503050203030202" pitchFamily="18" charset="0"/>
                      </a:endParaRPr>
                    </a:p>
                  </a:txBody>
                  <a:tcPr marL="68580" marR="68580" marT="0" marB="0"/>
                </a:tc>
              </a:tr>
            </a:tbl>
          </a:graphicData>
        </a:graphic>
      </p:graphicFrame>
      <p:sp>
        <p:nvSpPr>
          <p:cNvPr id="12386" name="TextBox 5"/>
          <p:cNvSpPr txBox="1">
            <a:spLocks noChangeArrowheads="1"/>
          </p:cNvSpPr>
          <p:nvPr/>
        </p:nvSpPr>
        <p:spPr bwMode="auto">
          <a:xfrm>
            <a:off x="921808" y="1627187"/>
            <a:ext cx="10515600" cy="338138"/>
          </a:xfrm>
          <a:prstGeom prst="rect">
            <a:avLst/>
          </a:prstGeom>
          <a:noFill/>
          <a:ln w="9525">
            <a:noFill/>
            <a:miter lim="800000"/>
          </a:ln>
        </p:spPr>
        <p:txBody>
          <a:bodyPr>
            <a:spAutoFit/>
          </a:bodyPr>
          <a:lstStyle/>
          <a:p>
            <a:pPr algn="ctr" eaLnBrk="1" hangingPunct="1"/>
            <a:r>
              <a:rPr lang="en-US" sz="1600" dirty="0">
                <a:latin typeface="Arial Narrow" pitchFamily="34" charset="0"/>
                <a:cs typeface="Calibri" panose="020F0502020204030204" pitchFamily="34" charset="0"/>
              </a:rPr>
              <a:t>Estimated funds requirements for additional power plant  installations as envisioned to 24 GW</a:t>
            </a:r>
            <a:endParaRPr lang="en-US" sz="1600" dirty="0">
              <a:latin typeface="Arial Narrow"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195191" y="268429"/>
            <a:ext cx="10516511" cy="1072989"/>
          </a:xfrm>
          <a:prstGeom prst="rect">
            <a:avLst/>
          </a:prstGeom>
        </p:spPr>
      </p:pic>
      <p:sp>
        <p:nvSpPr>
          <p:cNvPr id="4" name="TextBox 3"/>
          <p:cNvSpPr txBox="1"/>
          <p:nvPr/>
        </p:nvSpPr>
        <p:spPr>
          <a:xfrm>
            <a:off x="196215" y="972185"/>
            <a:ext cx="11762105" cy="2011680"/>
          </a:xfrm>
          <a:prstGeom prst="rect">
            <a:avLst/>
          </a:prstGeom>
          <a:noFill/>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2000" b="1" dirty="0">
                <a:solidFill>
                  <a:prstClr val="black"/>
                </a:solidFill>
                <a:latin typeface="Arial Narrow" pitchFamily="34" charset="0"/>
              </a:rPr>
              <a:t>Larger Dynamics</a:t>
            </a:r>
            <a:endParaRPr lang="en-US" sz="2000" b="1" dirty="0">
              <a:solidFill>
                <a:prstClr val="black"/>
              </a:solidFill>
              <a:latin typeface="Arial Narrow"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000" b="1" i="0" u="none" strike="noStrike" kern="1200" cap="none" spc="0" normalizeH="0" baseline="0" noProof="0" dirty="0">
              <a:ln>
                <a:noFill/>
              </a:ln>
              <a:solidFill>
                <a:prstClr val="black"/>
              </a:solidFill>
              <a:effectLst/>
              <a:uLnTx/>
              <a:uFillTx/>
              <a:latin typeface="Arial Narrow"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a:ln>
                  <a:noFill/>
                </a:ln>
                <a:solidFill>
                  <a:prstClr val="black"/>
                </a:solidFill>
                <a:effectLst/>
                <a:uLnTx/>
                <a:uFillTx/>
                <a:latin typeface="Arial Narrow" pitchFamily="34" charset="0"/>
                <a:ea typeface="+mn-ea"/>
                <a:cs typeface="+mn-cs"/>
              </a:rPr>
              <a:t>To transform NER by leveraging its borderlands as opportunities </a:t>
            </a:r>
            <a:endParaRPr kumimoji="0" lang="en-US" sz="2000" b="1" i="0" u="none" strike="noStrike" kern="1200" cap="none" spc="0" normalizeH="0" baseline="0" noProof="0" dirty="0">
              <a:ln>
                <a:noFill/>
              </a:ln>
              <a:solidFill>
                <a:prstClr val="black"/>
              </a:solidFill>
              <a:effectLst/>
              <a:uLnTx/>
              <a:uFillTx/>
              <a:latin typeface="Arial Narrow"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000" b="1" i="0" u="none" strike="noStrike" kern="1200" cap="none" spc="0" normalizeH="0" baseline="0" noProof="0" dirty="0">
              <a:ln>
                <a:noFill/>
              </a:ln>
              <a:solidFill>
                <a:prstClr val="black"/>
              </a:solidFill>
              <a:effectLst/>
              <a:uLnTx/>
              <a:uFillTx/>
              <a:latin typeface="Arial Narrow"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a:ln>
                  <a:noFill/>
                </a:ln>
                <a:solidFill>
                  <a:prstClr val="black"/>
                </a:solidFill>
                <a:effectLst/>
                <a:uLnTx/>
                <a:uFillTx/>
                <a:latin typeface="Arial Narrow" pitchFamily="34" charset="0"/>
                <a:ea typeface="+mn-ea"/>
                <a:cs typeface="+mn-cs"/>
              </a:rPr>
              <a:t>Foster : socio-economic development through cross-border trade, cultural exchange, and strategic infrastructure investments, tourism, energy, other services.</a:t>
            </a:r>
            <a:endParaRPr kumimoji="0" lang="en-US" sz="2000" b="1" i="0" u="none" strike="noStrike" kern="1200" cap="none" spc="0" normalizeH="0" baseline="0" noProof="0" dirty="0">
              <a:ln>
                <a:noFill/>
              </a:ln>
              <a:solidFill>
                <a:prstClr val="black"/>
              </a:solidFill>
              <a:effectLst/>
              <a:uLnTx/>
              <a:uFillTx/>
              <a:latin typeface="Arial Narrow"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a:ln>
                  <a:noFill/>
                </a:ln>
                <a:solidFill>
                  <a:prstClr val="black"/>
                </a:solidFill>
                <a:effectLst/>
                <a:uLnTx/>
                <a:uFillTx/>
                <a:latin typeface="Arial Narrow" pitchFamily="34" charset="0"/>
                <a:ea typeface="+mn-ea"/>
                <a:cs typeface="+mn-cs"/>
              </a:rPr>
              <a:t>Repositioning the NER : Reviving the borderland ideas : Softer borders : Vibrant Activities</a:t>
            </a:r>
            <a:endParaRPr kumimoji="0" lang="en-US" sz="2000" b="1" i="0" u="none" strike="noStrike" kern="1200" cap="none" spc="0" normalizeH="0" baseline="0" noProof="0" dirty="0">
              <a:ln>
                <a:noFill/>
              </a:ln>
              <a:solidFill>
                <a:prstClr val="black"/>
              </a:solidFill>
              <a:effectLst/>
              <a:uLnTx/>
              <a:uFillTx/>
              <a:latin typeface="Arial Narrow" pitchFamily="34" charset="0"/>
              <a:ea typeface="+mn-ea"/>
              <a:cs typeface="+mn-cs"/>
            </a:endParaRPr>
          </a:p>
        </p:txBody>
      </p:sp>
      <p:sp>
        <p:nvSpPr>
          <p:cNvPr id="6" name="TextBox 5"/>
          <p:cNvSpPr txBox="1"/>
          <p:nvPr/>
        </p:nvSpPr>
        <p:spPr>
          <a:xfrm>
            <a:off x="195580" y="3224530"/>
            <a:ext cx="11484610" cy="3495040"/>
          </a:xfrm>
          <a:prstGeom prst="rect">
            <a:avLst/>
          </a:prstGeom>
          <a:noFill/>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IN" sz="2000" b="1" dirty="0">
                <a:solidFill>
                  <a:prstClr val="black"/>
                </a:solidFill>
                <a:latin typeface="Arial Narrow" pitchFamily="34" charset="0"/>
              </a:rPr>
              <a:t>At present -</a:t>
            </a:r>
            <a:endParaRPr lang="en-IN" sz="2000" b="1" dirty="0">
              <a:solidFill>
                <a:prstClr val="black"/>
              </a:solidFill>
              <a:latin typeface="Arial Narrow"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n-US" sz="2000" b="1" i="0" u="none" strike="noStrike" kern="1200" cap="none" spc="0" normalizeH="0" baseline="0" noProof="0" dirty="0">
                <a:ln>
                  <a:noFill/>
                </a:ln>
                <a:solidFill>
                  <a:prstClr val="black"/>
                </a:solidFill>
                <a:effectLst/>
                <a:uLnTx/>
                <a:uFillTx/>
                <a:latin typeface="Arial Narrow" pitchFamily="34" charset="0"/>
                <a:ea typeface="+mn-ea"/>
                <a:cs typeface="+mn-cs"/>
              </a:rPr>
              <a:t>Borders currently have become a bastion of military thinking</a:t>
            </a:r>
            <a:endParaRPr kumimoji="0" lang="en-US" sz="2000" b="1" i="0" u="none" strike="noStrike" kern="1200" cap="none" spc="0" normalizeH="0" baseline="0" noProof="0" dirty="0">
              <a:ln>
                <a:noFill/>
              </a:ln>
              <a:solidFill>
                <a:prstClr val="black"/>
              </a:solidFill>
              <a:effectLst/>
              <a:uLnTx/>
              <a:uFillTx/>
              <a:latin typeface="Arial Narrow"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n-US" sz="2000" b="1" i="0" u="none" strike="noStrike" kern="1200" cap="none" spc="0" normalizeH="0" baseline="0" noProof="0" dirty="0">
                <a:ln>
                  <a:noFill/>
                </a:ln>
                <a:solidFill>
                  <a:prstClr val="black"/>
                </a:solidFill>
                <a:effectLst/>
                <a:uLnTx/>
                <a:uFillTx/>
                <a:latin typeface="Arial Narrow" pitchFamily="34" charset="0"/>
                <a:ea typeface="+mn-ea"/>
                <a:cs typeface="+mn-cs"/>
              </a:rPr>
              <a:t>Human security and Development per se concerns have received little attention</a:t>
            </a:r>
            <a:endParaRPr kumimoji="0" lang="en-US" sz="2000" b="1" i="0" u="none" strike="noStrike" kern="1200" cap="none" spc="0" normalizeH="0" baseline="0" noProof="0" dirty="0">
              <a:ln>
                <a:noFill/>
              </a:ln>
              <a:solidFill>
                <a:prstClr val="black"/>
              </a:solidFill>
              <a:effectLst/>
              <a:uLnTx/>
              <a:uFillTx/>
              <a:latin typeface="Arial Narrow"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IN" sz="2000" b="1" i="0" u="none" strike="noStrike" kern="1200" cap="none" spc="0" normalizeH="0" baseline="0" noProof="0" dirty="0">
              <a:ln>
                <a:noFill/>
              </a:ln>
              <a:solidFill>
                <a:prstClr val="black"/>
              </a:solidFill>
              <a:effectLst/>
              <a:uLnTx/>
              <a:uFillTx/>
              <a:latin typeface="Arial Narrow" pitchFamily="34" charset="0"/>
              <a:ea typeface="+mn-ea"/>
              <a:cs typeface="+mn-cs"/>
            </a:endParaRPr>
          </a:p>
          <a:p>
            <a:pPr eaLnBrk="1" fontAlgn="auto" hangingPunct="1">
              <a:spcBef>
                <a:spcPts val="0"/>
              </a:spcBef>
              <a:spcAft>
                <a:spcPts val="0"/>
              </a:spcAft>
              <a:defRPr/>
            </a:pPr>
            <a:r>
              <a:rPr lang="en-IN" sz="2000" b="1" dirty="0">
                <a:solidFill>
                  <a:prstClr val="black"/>
                </a:solidFill>
                <a:latin typeface="Arial Narrow" pitchFamily="34" charset="0"/>
              </a:rPr>
              <a:t>By 2047.</a:t>
            </a:r>
            <a:endParaRPr lang="en-IN" sz="2000" b="1" dirty="0">
              <a:solidFill>
                <a:prstClr val="black"/>
              </a:solidFill>
              <a:latin typeface="Arial Narrow"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n-IN" sz="2000" b="1" i="0" u="none" strike="noStrike" kern="1200" cap="none" spc="0" normalizeH="0" baseline="0" noProof="0" dirty="0">
                <a:ln>
                  <a:noFill/>
                </a:ln>
                <a:solidFill>
                  <a:prstClr val="black"/>
                </a:solidFill>
                <a:effectLst/>
                <a:uLnTx/>
                <a:uFillTx/>
                <a:latin typeface="Arial Narrow" pitchFamily="34" charset="0"/>
                <a:ea typeface="+mn-ea"/>
                <a:cs typeface="+mn-cs"/>
              </a:rPr>
              <a:t>A sub-regional connectivity pivot</a:t>
            </a:r>
            <a:r>
              <a:rPr kumimoji="0" lang="en-US" sz="2000" b="1" i="0" u="none" strike="noStrike" kern="1200" cap="none" spc="0" normalizeH="0" baseline="0" noProof="0" dirty="0">
                <a:ln>
                  <a:noFill/>
                </a:ln>
                <a:solidFill>
                  <a:prstClr val="black"/>
                </a:solidFill>
                <a:effectLst/>
                <a:uLnTx/>
                <a:uFillTx/>
                <a:latin typeface="Arial Narrow" pitchFamily="34" charset="0"/>
                <a:ea typeface="+mn-ea"/>
                <a:cs typeface="+mn-cs"/>
              </a:rPr>
              <a:t> - ‘connectivity black hole’ syndrome </a:t>
            </a:r>
            <a:r>
              <a:rPr lang="en-US" sz="2000" b="1" dirty="0">
                <a:solidFill>
                  <a:prstClr val="black"/>
                </a:solidFill>
                <a:latin typeface="Arial Narrow" pitchFamily="34" charset="0"/>
              </a:rPr>
              <a:t>: State-of-the-Art Integrated Check Posts, Land Customs Stations and Multimodal Economic Corridors</a:t>
            </a:r>
            <a:endParaRPr lang="en-US" sz="2000" b="1" dirty="0">
              <a:solidFill>
                <a:prstClr val="black"/>
              </a:solidFill>
              <a:latin typeface="Arial Narrow"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n-US" sz="2000" b="1" i="0" u="none" strike="noStrike" kern="1200" cap="none" spc="0" normalizeH="0" baseline="0" noProof="0" dirty="0">
                <a:ln>
                  <a:noFill/>
                </a:ln>
                <a:solidFill>
                  <a:prstClr val="black"/>
                </a:solidFill>
                <a:effectLst/>
                <a:uLnTx/>
                <a:uFillTx/>
                <a:latin typeface="Arial Narrow" pitchFamily="34" charset="0"/>
                <a:ea typeface="+mn-ea"/>
                <a:cs typeface="+mn-cs"/>
              </a:rPr>
              <a:t>Access to ASEAN </a:t>
            </a:r>
            <a:r>
              <a:rPr lang="en-US" sz="2000" b="1" dirty="0">
                <a:solidFill>
                  <a:prstClr val="black"/>
                </a:solidFill>
                <a:latin typeface="Arial Narrow" pitchFamily="34" charset="0"/>
              </a:rPr>
              <a:t>Markets for </a:t>
            </a:r>
            <a:r>
              <a:rPr kumimoji="0" lang="en-US" sz="2000" b="1" i="0" u="none" strike="noStrike" kern="1200" cap="none" spc="0" normalizeH="0" baseline="0" noProof="0" dirty="0">
                <a:ln>
                  <a:noFill/>
                </a:ln>
                <a:solidFill>
                  <a:prstClr val="black"/>
                </a:solidFill>
                <a:effectLst/>
                <a:uLnTx/>
                <a:uFillTx/>
                <a:latin typeface="Arial Narrow" pitchFamily="34" charset="0"/>
                <a:ea typeface="+mn-ea"/>
                <a:cs typeface="+mn-cs"/>
              </a:rPr>
              <a:t>Bhutan, Nepal and Bangladesh </a:t>
            </a:r>
            <a:endParaRPr kumimoji="0" lang="en-IN" sz="2000" b="1" i="0" u="none" strike="noStrike" kern="1200" cap="none" spc="0" normalizeH="0" baseline="0" noProof="0" dirty="0">
              <a:ln>
                <a:noFill/>
              </a:ln>
              <a:solidFill>
                <a:prstClr val="black"/>
              </a:solidFill>
              <a:effectLst/>
              <a:uLnTx/>
              <a:uFillTx/>
              <a:latin typeface="Arial Narrow"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n-IN" sz="2000" b="1" i="0" u="none" strike="noStrike" kern="1200" cap="none" spc="0" normalizeH="0" baseline="0" noProof="0" dirty="0">
                <a:ln>
                  <a:noFill/>
                </a:ln>
                <a:solidFill>
                  <a:prstClr val="black"/>
                </a:solidFill>
                <a:effectLst/>
                <a:uLnTx/>
                <a:uFillTx/>
                <a:latin typeface="Arial Narrow" pitchFamily="34" charset="0"/>
                <a:ea typeface="+mn-ea"/>
                <a:cs typeface="+mn-cs"/>
              </a:rPr>
              <a:t>International Internet Gateway : Bay of Bengal-Indian Oceanway Under Sea Cables</a:t>
            </a:r>
            <a:endParaRPr kumimoji="0" lang="en-IN" sz="2000" b="1" i="0" u="none" strike="noStrike" kern="1200" cap="none" spc="0" normalizeH="0" baseline="0" noProof="0" dirty="0">
              <a:ln>
                <a:noFill/>
              </a:ln>
              <a:solidFill>
                <a:prstClr val="black"/>
              </a:solidFill>
              <a:effectLst/>
              <a:uLnTx/>
              <a:uFillTx/>
              <a:latin typeface="Arial Narrow"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n-US" sz="2000" b="1" i="0" u="none" strike="noStrike" kern="1200" cap="none" spc="0" normalizeH="0" baseline="0" noProof="0" dirty="0">
                <a:ln>
                  <a:noFill/>
                </a:ln>
                <a:solidFill>
                  <a:prstClr val="black"/>
                </a:solidFill>
                <a:effectLst/>
                <a:uLnTx/>
                <a:uFillTx/>
                <a:latin typeface="Arial Narrow" pitchFamily="34" charset="0"/>
                <a:ea typeface="+mn-ea"/>
                <a:cs typeface="+mn-cs"/>
              </a:rPr>
              <a:t>Frontier Economic Zones (FEZs) : Borderland trade , cross border ventures,  value and supply chains and Services Exchanges. </a:t>
            </a:r>
            <a:endParaRPr kumimoji="0" lang="en-IN" sz="2000" b="1" i="0" u="none" strike="noStrike" kern="1200" cap="none" spc="0" normalizeH="0" baseline="0" noProof="0" dirty="0">
              <a:ln>
                <a:noFill/>
              </a:ln>
              <a:solidFill>
                <a:prstClr val="black"/>
              </a:solidFill>
              <a:effectLst/>
              <a:uLnTx/>
              <a:uFillTx/>
              <a:latin typeface="Arial Narrow" pitchFamily="34" charset="0"/>
              <a:ea typeface="+mn-ea"/>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65903" y="868680"/>
          <a:ext cx="11046940" cy="5730240"/>
        </p:xfrm>
        <a:graphic>
          <a:graphicData uri="http://schemas.openxmlformats.org/drawingml/2006/table">
            <a:tbl>
              <a:tblPr>
                <a:tableStyleId>{5C22544A-7EE6-4342-B048-85BDC9FD1C3A}</a:tableStyleId>
              </a:tblPr>
              <a:tblGrid>
                <a:gridCol w="1128726"/>
                <a:gridCol w="2543710"/>
                <a:gridCol w="3820430"/>
                <a:gridCol w="3554074"/>
              </a:tblGrid>
              <a:tr h="161161">
                <a:tc gridSpan="4">
                  <a:txBody>
                    <a:bodyPr/>
                    <a:lstStyle/>
                    <a:p>
                      <a:endParaRPr lang="en-IN" sz="16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5929" marR="65929" marT="0" marB="0"/>
                </a:tc>
                <a:tc hMerge="1">
                  <a:tcPr/>
                </a:tc>
                <a:tc hMerge="1">
                  <a:tcPr/>
                </a:tc>
                <a:tc hMerge="1">
                  <a:tcPr marL="65929" marR="65929" marT="0" marB="0"/>
                </a:tc>
              </a:tr>
              <a:tr h="0">
                <a:tc>
                  <a:txBody>
                    <a:bodyPr/>
                    <a:lstStyle/>
                    <a:p>
                      <a:endParaRPr lang="en-IN" sz="18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5929" marR="65929" marT="0" marB="0"/>
                </a:tc>
                <a:tc gridSpan="2">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IN" sz="1800" b="1" kern="100" dirty="0">
                          <a:effectLst/>
                        </a:rPr>
                        <a:t>              Physical                                                      Institutional </a:t>
                      </a:r>
                      <a:endParaRPr lang="en-IN" sz="1800" b="1" kern="100" dirty="0">
                        <a:effectLst/>
                      </a:endParaRPr>
                    </a:p>
                  </a:txBody>
                  <a:tcPr marL="65929" marR="65929" marT="0" marB="0"/>
                </a:tc>
                <a:tc hMerge="1">
                  <a:tcPr/>
                </a:tc>
                <a:tc>
                  <a:txBody>
                    <a:bodyPr/>
                    <a:lstStyle/>
                    <a:p>
                      <a:r>
                        <a:rPr lang="en-IN" sz="1800" b="1" kern="100" dirty="0">
                          <a:effectLst/>
                        </a:rPr>
                        <a:t>People-to- People </a:t>
                      </a:r>
                      <a:endParaRPr lang="en-IN" sz="1800" b="1" kern="100" dirty="0">
                        <a:effectLst/>
                      </a:endParaRPr>
                    </a:p>
                  </a:txBody>
                  <a:tcPr marL="65929" marR="65929" marT="0" marB="0"/>
                </a:tc>
              </a:tr>
              <a:tr h="3062052">
                <a:tc>
                  <a:txBody>
                    <a:bodyPr/>
                    <a:lstStyle/>
                    <a:p>
                      <a:r>
                        <a:rPr lang="en-IN" sz="1800" b="1" kern="100">
                          <a:effectLst/>
                        </a:rPr>
                        <a:t>Facets </a:t>
                      </a:r>
                      <a:endParaRPr lang="en-IN" sz="1800" b="1" kern="100">
                        <a:effectLst/>
                        <a:latin typeface="Calibri" panose="020F0502020204030204" pitchFamily="34" charset="0"/>
                        <a:ea typeface="Calibri" panose="020F0502020204030204" pitchFamily="34" charset="0"/>
                        <a:cs typeface="Times New Roman" panose="02020603050405020304" pitchFamily="18" charset="0"/>
                      </a:endParaRPr>
                    </a:p>
                  </a:txBody>
                  <a:tcPr marL="65929" marR="65929" marT="0" marB="0"/>
                </a:tc>
                <a:tc>
                  <a:txBody>
                    <a:bodyPr/>
                    <a:lstStyle/>
                    <a:p>
                      <a:r>
                        <a:rPr lang="en-IN" sz="1800" b="1" kern="100" dirty="0">
                          <a:effectLst/>
                        </a:rPr>
                        <a:t> </a:t>
                      </a:r>
                      <a:endParaRPr lang="en-IN" sz="1800" b="1" kern="100" dirty="0">
                        <a:effectLst/>
                      </a:endParaRPr>
                    </a:p>
                    <a:p>
                      <a:pPr marL="342900" lvl="0" indent="-342900">
                        <a:buFont typeface="Arial" panose="020B0604020202020204" pitchFamily="34" charset="0"/>
                        <a:buChar char="•"/>
                      </a:pPr>
                      <a:r>
                        <a:rPr lang="en-IN" sz="1800" b="1" kern="100" dirty="0">
                          <a:effectLst/>
                        </a:rPr>
                        <a:t>Transport Links (Roads, Railways, Waterways &amp; Ports, Airways, Multi-modal) </a:t>
                      </a:r>
                      <a:endParaRPr lang="en-IN" sz="1800" b="1" kern="100" dirty="0">
                        <a:effectLst/>
                      </a:endParaRPr>
                    </a:p>
                    <a:p>
                      <a:pPr marL="342900" lvl="0" indent="-342900">
                        <a:buFont typeface="Arial" panose="020B0604020202020204" pitchFamily="34" charset="0"/>
                        <a:buChar char="•"/>
                      </a:pPr>
                      <a:r>
                        <a:rPr lang="en-IN" sz="1800" b="1" kern="100" dirty="0">
                          <a:effectLst/>
                        </a:rPr>
                        <a:t>Energy Lines (oil, gas, electricity) </a:t>
                      </a:r>
                      <a:endParaRPr lang="en-IN" sz="1800" b="1" kern="100" dirty="0">
                        <a:effectLst/>
                      </a:endParaRPr>
                    </a:p>
                    <a:p>
                      <a:pPr marL="342900" lvl="0" indent="-342900">
                        <a:buFont typeface="Arial" panose="020B0604020202020204" pitchFamily="34" charset="0"/>
                        <a:buChar char="•"/>
                      </a:pPr>
                      <a:r>
                        <a:rPr lang="en-IN" sz="1800" b="1" kern="100" dirty="0">
                          <a:effectLst/>
                        </a:rPr>
                        <a:t>Digital connectivity </a:t>
                      </a:r>
                      <a:endParaRPr lang="en-IN" sz="1800" b="1" kern="100" dirty="0">
                        <a:effectLst/>
                      </a:endParaRPr>
                    </a:p>
                    <a:p>
                      <a:r>
                        <a:rPr lang="en-IN" sz="1800" b="1" kern="100" dirty="0">
                          <a:effectLst/>
                        </a:rPr>
                        <a:t> </a:t>
                      </a:r>
                      <a:endParaRPr lang="en-IN" sz="18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5929" marR="65929" marT="0" marB="0"/>
                </a:tc>
                <a:tc>
                  <a:txBody>
                    <a:bodyPr/>
                    <a:lstStyle/>
                    <a:p>
                      <a:r>
                        <a:rPr lang="en-IN" sz="1800" b="1" kern="100" dirty="0">
                          <a:effectLst/>
                        </a:rPr>
                        <a:t>Framework of Institutions, Mechanisms &amp; Processes for: </a:t>
                      </a:r>
                      <a:endParaRPr lang="en-IN" sz="1800" b="1" kern="100" dirty="0">
                        <a:effectLst/>
                      </a:endParaRPr>
                    </a:p>
                    <a:p>
                      <a:pPr marL="342900" lvl="0" indent="-342900">
                        <a:buFont typeface="Arial" panose="020B0604020202020204" pitchFamily="34" charset="0"/>
                        <a:buChar char="•"/>
                      </a:pPr>
                      <a:r>
                        <a:rPr lang="en-IN" sz="1800" b="1" kern="100" dirty="0">
                          <a:effectLst/>
                        </a:rPr>
                        <a:t>• Market Access &amp; Trade Facilitation </a:t>
                      </a:r>
                      <a:endParaRPr lang="en-IN" sz="1800" b="1" kern="100" dirty="0">
                        <a:effectLst/>
                      </a:endParaRPr>
                    </a:p>
                    <a:p>
                      <a:pPr marL="342900" lvl="0" indent="-342900">
                        <a:buFont typeface="Arial" panose="020B0604020202020204" pitchFamily="34" charset="0"/>
                        <a:buChar char="•"/>
                      </a:pPr>
                      <a:r>
                        <a:rPr lang="en-IN" sz="1800" b="1" kern="100" dirty="0">
                          <a:effectLst/>
                        </a:rPr>
                        <a:t>• Simplified Cross Border Procedures (Logistics Facilitation) </a:t>
                      </a:r>
                      <a:endParaRPr lang="en-IN" sz="1800" b="1" kern="100" dirty="0">
                        <a:effectLst/>
                      </a:endParaRPr>
                    </a:p>
                    <a:p>
                      <a:pPr marL="342900" lvl="0" indent="-342900">
                        <a:buFont typeface="Arial" panose="020B0604020202020204" pitchFamily="34" charset="0"/>
                        <a:buChar char="•"/>
                      </a:pPr>
                      <a:r>
                        <a:rPr lang="en-IN" sz="1800" b="1" kern="100" dirty="0">
                          <a:effectLst/>
                        </a:rPr>
                        <a:t>• Transport Agreements for Motor Vehicles, IWT vessels etc. </a:t>
                      </a:r>
                      <a:endParaRPr lang="en-IN" sz="1800" b="1" kern="100" dirty="0">
                        <a:effectLst/>
                      </a:endParaRPr>
                    </a:p>
                    <a:p>
                      <a:pPr marL="342900" lvl="0" indent="-342900">
                        <a:buFont typeface="Arial" panose="020B0604020202020204" pitchFamily="34" charset="0"/>
                        <a:buChar char="•"/>
                      </a:pPr>
                      <a:r>
                        <a:rPr lang="en-IN" sz="1800" b="1" kern="100" dirty="0">
                          <a:effectLst/>
                        </a:rPr>
                        <a:t>• Transit Facilitation </a:t>
                      </a:r>
                      <a:endParaRPr lang="en-IN" sz="1800" b="1" kern="100" dirty="0">
                        <a:effectLst/>
                      </a:endParaRPr>
                    </a:p>
                    <a:p>
                      <a:pPr marL="342900" lvl="0" indent="-342900">
                        <a:buFont typeface="Arial" panose="020B0604020202020204" pitchFamily="34" charset="0"/>
                        <a:buChar char="•"/>
                      </a:pPr>
                      <a:r>
                        <a:rPr lang="en-IN" sz="1800" b="1" kern="100" dirty="0">
                          <a:effectLst/>
                        </a:rPr>
                        <a:t>• Investment Services &amp; Facilitation </a:t>
                      </a:r>
                      <a:endParaRPr lang="en-IN" sz="1800" b="1" kern="100" dirty="0">
                        <a:effectLst/>
                      </a:endParaRPr>
                    </a:p>
                    <a:p>
                      <a:pPr marL="342900" lvl="0" indent="-342900">
                        <a:buFont typeface="Arial" panose="020B0604020202020204" pitchFamily="34" charset="0"/>
                        <a:buChar char="•"/>
                      </a:pPr>
                      <a:r>
                        <a:rPr lang="en-IN" sz="1800" b="1" kern="100" dirty="0">
                          <a:effectLst/>
                        </a:rPr>
                        <a:t>• Harmonized Standards </a:t>
                      </a:r>
                      <a:endParaRPr lang="en-IN" sz="1800" b="1" kern="100" dirty="0">
                        <a:effectLst/>
                      </a:endParaRPr>
                    </a:p>
                    <a:p>
                      <a:r>
                        <a:rPr lang="en-IN" sz="1800" b="1" kern="100" dirty="0">
                          <a:effectLst/>
                        </a:rPr>
                        <a:t> </a:t>
                      </a:r>
                      <a:endParaRPr lang="en-IN" sz="18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5929" marR="65929" marT="0" marB="0"/>
                </a:tc>
                <a:tc>
                  <a:txBody>
                    <a:bodyPr/>
                    <a:lstStyle/>
                    <a:p>
                      <a:r>
                        <a:rPr lang="en-IN" sz="1800" b="1" kern="100">
                          <a:effectLst/>
                        </a:rPr>
                        <a:t> </a:t>
                      </a:r>
                      <a:endParaRPr lang="en-IN" sz="1800" b="1" kern="100">
                        <a:effectLst/>
                      </a:endParaRPr>
                    </a:p>
                    <a:p>
                      <a:pPr marL="342900" lvl="0" indent="-342900">
                        <a:buFont typeface="Arial" panose="020B0604020202020204" pitchFamily="34" charset="0"/>
                        <a:buChar char="•"/>
                      </a:pPr>
                      <a:r>
                        <a:rPr lang="en-IN" sz="1800" b="1" kern="100">
                          <a:effectLst/>
                        </a:rPr>
                        <a:t>Tourism </a:t>
                      </a:r>
                      <a:endParaRPr lang="en-IN" sz="1800" b="1" kern="100">
                        <a:effectLst/>
                      </a:endParaRPr>
                    </a:p>
                    <a:p>
                      <a:pPr marL="342900" lvl="0" indent="-342900">
                        <a:buFont typeface="Arial" panose="020B0604020202020204" pitchFamily="34" charset="0"/>
                        <a:buChar char="•"/>
                      </a:pPr>
                      <a:r>
                        <a:rPr lang="en-IN" sz="1800" b="1" kern="100">
                          <a:effectLst/>
                        </a:rPr>
                        <a:t>Cultural exchanges </a:t>
                      </a:r>
                      <a:endParaRPr lang="en-IN" sz="1800" b="1" kern="100">
                        <a:effectLst/>
                      </a:endParaRPr>
                    </a:p>
                    <a:p>
                      <a:pPr marL="342900" lvl="0" indent="-342900">
                        <a:buFont typeface="Arial" panose="020B0604020202020204" pitchFamily="34" charset="0"/>
                        <a:buChar char="•"/>
                      </a:pPr>
                      <a:r>
                        <a:rPr lang="en-IN" sz="1800" b="1" kern="100">
                          <a:effectLst/>
                        </a:rPr>
                        <a:t>Capacity Building &amp; Skills Development </a:t>
                      </a:r>
                      <a:endParaRPr lang="en-IN" sz="1800" b="1" kern="100">
                        <a:effectLst/>
                      </a:endParaRPr>
                    </a:p>
                    <a:p>
                      <a:pPr marL="342900" lvl="0" indent="-342900">
                        <a:buFont typeface="Arial" panose="020B0604020202020204" pitchFamily="34" charset="0"/>
                        <a:buChar char="•"/>
                      </a:pPr>
                      <a:r>
                        <a:rPr lang="en-IN" sz="1800" b="1" kern="100">
                          <a:effectLst/>
                        </a:rPr>
                        <a:t>Education &amp; Health </a:t>
                      </a:r>
                      <a:endParaRPr lang="en-IN" sz="1800" b="1" kern="100">
                        <a:effectLst/>
                      </a:endParaRPr>
                    </a:p>
                    <a:p>
                      <a:pPr marL="342900" lvl="0" indent="-342900">
                        <a:buFont typeface="Arial" panose="020B0604020202020204" pitchFamily="34" charset="0"/>
                        <a:buChar char="•"/>
                      </a:pPr>
                      <a:r>
                        <a:rPr lang="en-IN" sz="1800" b="1" kern="100">
                          <a:effectLst/>
                        </a:rPr>
                        <a:t>Employment </a:t>
                      </a:r>
                      <a:endParaRPr lang="en-IN" sz="1800" b="1" kern="100">
                        <a:effectLst/>
                      </a:endParaRPr>
                    </a:p>
                    <a:p>
                      <a:pPr marL="342900" lvl="0" indent="-342900">
                        <a:buFont typeface="Arial" panose="020B0604020202020204" pitchFamily="34" charset="0"/>
                        <a:buChar char="•"/>
                      </a:pPr>
                      <a:r>
                        <a:rPr lang="en-IN" sz="1800" b="1" kern="100">
                          <a:effectLst/>
                        </a:rPr>
                        <a:t>Relaxation of Visa requirements </a:t>
                      </a:r>
                      <a:endParaRPr lang="en-IN" sz="1800" b="1" kern="100">
                        <a:effectLst/>
                      </a:endParaRPr>
                    </a:p>
                    <a:p>
                      <a:r>
                        <a:rPr lang="en-IN" sz="1800" b="1" kern="100">
                          <a:effectLst/>
                        </a:rPr>
                        <a:t> </a:t>
                      </a:r>
                      <a:endParaRPr lang="en-IN" sz="1800" b="1" kern="100">
                        <a:effectLst/>
                        <a:latin typeface="Calibri" panose="020F0502020204030204" pitchFamily="34" charset="0"/>
                        <a:ea typeface="Calibri" panose="020F0502020204030204" pitchFamily="34" charset="0"/>
                        <a:cs typeface="Times New Roman" panose="02020603050405020304" pitchFamily="18" charset="0"/>
                      </a:endParaRPr>
                    </a:p>
                  </a:txBody>
                  <a:tcPr marL="65929" marR="65929" marT="0" marB="0"/>
                </a:tc>
              </a:tr>
              <a:tr h="966964">
                <a:tc>
                  <a:txBody>
                    <a:bodyPr/>
                    <a:lstStyle/>
                    <a:p>
                      <a:r>
                        <a:rPr lang="en-IN" sz="1800" b="1" kern="100" dirty="0">
                          <a:effectLst/>
                        </a:rPr>
                        <a:t>Intended Outcomes </a:t>
                      </a:r>
                      <a:endParaRPr lang="en-IN" sz="18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5929" marR="65929" marT="0" marB="0"/>
                </a:tc>
                <a:tc>
                  <a:txBody>
                    <a:bodyPr/>
                    <a:lstStyle/>
                    <a:p>
                      <a:r>
                        <a:rPr lang="en-IN" sz="1800" b="1" kern="100" dirty="0">
                          <a:effectLst/>
                        </a:rPr>
                        <a:t>Integration of infrastructure (transport &amp; logistics, energy, telecom etc.) for improved supply chain performance </a:t>
                      </a:r>
                      <a:endParaRPr lang="en-IN" sz="18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5929" marR="65929" marT="0" marB="0"/>
                </a:tc>
                <a:tc>
                  <a:txBody>
                    <a:bodyPr/>
                    <a:lstStyle/>
                    <a:p>
                      <a:r>
                        <a:rPr lang="en-IN" sz="1800" b="1" kern="100" dirty="0">
                          <a:effectLst/>
                        </a:rPr>
                        <a:t>Coherence and cooperation of regulations and procedures to facilitate smooth flows of goods, services, investments and skilled labour </a:t>
                      </a:r>
                      <a:endParaRPr lang="en-IN" sz="18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5929" marR="65929" marT="0" marB="0"/>
                </a:tc>
                <a:tc>
                  <a:txBody>
                    <a:bodyPr/>
                    <a:lstStyle/>
                    <a:p>
                      <a:r>
                        <a:rPr lang="en-IN" sz="1800" b="1" kern="100" dirty="0">
                          <a:effectLst/>
                        </a:rPr>
                        <a:t>Enhanced interactions and mobility for greater social and cultural understanding for sustaining the connectivity initiatives </a:t>
                      </a:r>
                      <a:endParaRPr lang="en-IN" sz="18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5929" marR="65929" marT="0" marB="0"/>
                </a:tc>
              </a:tr>
            </a:tbl>
          </a:graphicData>
        </a:graphic>
      </p:graphicFrame>
      <p:sp>
        <p:nvSpPr>
          <p:cNvPr id="4" name="TextBox 3"/>
          <p:cNvSpPr txBox="1"/>
          <p:nvPr/>
        </p:nvSpPr>
        <p:spPr>
          <a:xfrm>
            <a:off x="1864081" y="279685"/>
            <a:ext cx="8103703"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IN" sz="2000" b="1" i="0" u="none" strike="noStrike" kern="100" cap="none" spc="0" normalizeH="0" baseline="0" noProof="0" dirty="0">
                <a:ln>
                  <a:noFill/>
                </a:ln>
                <a:solidFill>
                  <a:srgbClr val="FF0000"/>
                </a:solidFill>
                <a:effectLst/>
                <a:uLnTx/>
                <a:uFillTx/>
                <a:latin typeface="Calibri" panose="020F0502020204030204"/>
                <a:ea typeface="+mn-ea"/>
                <a:cs typeface="+mn-cs"/>
              </a:rPr>
              <a:t>North East region :  Three Dimensions of Connectivity as a Win-Win Project</a:t>
            </a:r>
            <a:endParaRPr kumimoji="0" lang="en-IN" sz="2000" b="1" i="0" u="none" strike="noStrike" kern="1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86" y="-156519"/>
            <a:ext cx="11804650" cy="765175"/>
          </a:xfrm>
        </p:spPr>
        <p:txBody>
          <a:bodyPr rtlCol="0">
            <a:normAutofit/>
          </a:bodyPr>
          <a:lstStyle/>
          <a:p>
            <a:pPr algn="ctr" fontAlgn="auto">
              <a:spcAft>
                <a:spcPts val="0"/>
              </a:spcAft>
              <a:defRPr/>
            </a:pPr>
            <a:r>
              <a:rPr lang="en-US" b="1" dirty="0"/>
              <a:t>Connectivity Projects                     </a:t>
            </a:r>
            <a:endParaRPr lang="en-IN" dirty="0"/>
          </a:p>
        </p:txBody>
      </p:sp>
      <p:pic>
        <p:nvPicPr>
          <p:cNvPr id="15364" name="Content Placeholder 6"/>
          <p:cNvPicPr>
            <a:picLocks noGrp="1" noChangeAspect="1" noChangeArrowheads="1"/>
          </p:cNvPicPr>
          <p:nvPr>
            <p:ph sz="half" idx="1"/>
          </p:nvPr>
        </p:nvPicPr>
        <p:blipFill>
          <a:blip r:embed="rId1"/>
          <a:srcRect/>
          <a:stretch>
            <a:fillRect/>
          </a:stretch>
        </p:blipFill>
        <p:spPr>
          <a:xfrm>
            <a:off x="855663" y="512763"/>
            <a:ext cx="5319712" cy="2916237"/>
          </a:xfrm>
        </p:spPr>
      </p:pic>
      <p:sp>
        <p:nvSpPr>
          <p:cNvPr id="8" name="Rectangle 7"/>
          <p:cNvSpPr/>
          <p:nvPr/>
        </p:nvSpPr>
        <p:spPr>
          <a:xfrm>
            <a:off x="123568" y="3429000"/>
            <a:ext cx="6499654" cy="3477875"/>
          </a:xfrm>
          <a:prstGeom prst="rect">
            <a:avLst/>
          </a:prstGeom>
          <a:ln>
            <a:solidFill>
              <a:schemeClr val="accent1">
                <a:lumMod val="50000"/>
              </a:schemeClr>
            </a:solidFill>
          </a:ln>
        </p:spPr>
        <p:txBody>
          <a:bodyPr wrap="square">
            <a:spAutoFit/>
          </a:bodyPr>
          <a:lstStyle/>
          <a:p>
            <a:pPr algn="just" eaLnBrk="1" fontAlgn="auto" hangingPunct="1">
              <a:spcBef>
                <a:spcPts val="0"/>
              </a:spcBef>
              <a:spcAft>
                <a:spcPts val="0"/>
              </a:spcAft>
              <a:defRPr/>
            </a:pPr>
            <a:r>
              <a:rPr lang="en-IN" sz="2000" b="1" dirty="0" err="1">
                <a:latin typeface="+mn-lt"/>
              </a:rPr>
              <a:t>Kaladan</a:t>
            </a:r>
            <a:r>
              <a:rPr lang="en-IN" sz="2000" dirty="0">
                <a:latin typeface="+mn-lt"/>
              </a:rPr>
              <a:t> Multi Modal Transit Transport Project</a:t>
            </a:r>
            <a:endParaRPr lang="en-IN" sz="2000" dirty="0">
              <a:latin typeface="+mn-lt"/>
            </a:endParaRPr>
          </a:p>
          <a:p>
            <a:pPr algn="just" eaLnBrk="1" fontAlgn="auto" hangingPunct="1">
              <a:spcBef>
                <a:spcPts val="0"/>
              </a:spcBef>
              <a:spcAft>
                <a:spcPts val="0"/>
              </a:spcAft>
              <a:defRPr/>
            </a:pPr>
            <a:r>
              <a:rPr lang="en-IN" sz="2000" b="1" dirty="0">
                <a:latin typeface="+mn-lt"/>
              </a:rPr>
              <a:t>India-Myanmar-Thailand</a:t>
            </a:r>
            <a:r>
              <a:rPr lang="en-IN" sz="2000" dirty="0">
                <a:latin typeface="+mn-lt"/>
              </a:rPr>
              <a:t> Trilateral Highway</a:t>
            </a:r>
            <a:endParaRPr lang="en-IN" sz="2000" dirty="0">
              <a:latin typeface="+mn-lt"/>
            </a:endParaRPr>
          </a:p>
          <a:p>
            <a:pPr algn="just" eaLnBrk="1" fontAlgn="auto" hangingPunct="1">
              <a:spcBef>
                <a:spcPts val="0"/>
              </a:spcBef>
              <a:spcAft>
                <a:spcPts val="0"/>
              </a:spcAft>
              <a:defRPr/>
            </a:pPr>
            <a:r>
              <a:rPr lang="en-IN" sz="2000" b="1" dirty="0">
                <a:latin typeface="+mn-lt"/>
              </a:rPr>
              <a:t>India-Bangladesh</a:t>
            </a:r>
            <a:r>
              <a:rPr lang="en-IN" sz="2000" dirty="0">
                <a:latin typeface="+mn-lt"/>
              </a:rPr>
              <a:t> Protocol on Inland Water Transit &amp; Trade</a:t>
            </a:r>
            <a:endParaRPr lang="en-IN" sz="2000" dirty="0">
              <a:latin typeface="+mn-lt"/>
            </a:endParaRPr>
          </a:p>
          <a:p>
            <a:pPr algn="just" eaLnBrk="1" fontAlgn="auto" hangingPunct="1">
              <a:spcBef>
                <a:spcPts val="0"/>
              </a:spcBef>
              <a:spcAft>
                <a:spcPts val="0"/>
              </a:spcAft>
              <a:defRPr/>
            </a:pPr>
            <a:r>
              <a:rPr lang="en-IN" sz="2000" dirty="0">
                <a:latin typeface="+mn-lt"/>
              </a:rPr>
              <a:t>Agreement : </a:t>
            </a:r>
            <a:r>
              <a:rPr lang="en-IN" sz="2000" b="1" dirty="0">
                <a:latin typeface="+mn-lt"/>
              </a:rPr>
              <a:t>Chattogram &amp; Mongla </a:t>
            </a:r>
            <a:r>
              <a:rPr lang="en-IN" sz="2000" dirty="0">
                <a:latin typeface="+mn-lt"/>
              </a:rPr>
              <a:t>Ports , &amp; </a:t>
            </a:r>
            <a:r>
              <a:rPr lang="en-IN" sz="2000" b="1" dirty="0">
                <a:latin typeface="+mn-lt"/>
              </a:rPr>
              <a:t>Matarbari (!)</a:t>
            </a:r>
            <a:endParaRPr lang="en-IN" sz="2000" b="1" dirty="0">
              <a:latin typeface="+mn-lt"/>
            </a:endParaRPr>
          </a:p>
          <a:p>
            <a:pPr algn="just" eaLnBrk="1" fontAlgn="auto" hangingPunct="1">
              <a:spcBef>
                <a:spcPts val="0"/>
              </a:spcBef>
              <a:spcAft>
                <a:spcPts val="0"/>
              </a:spcAft>
              <a:defRPr/>
            </a:pPr>
            <a:r>
              <a:rPr lang="en-IN" sz="2000" b="1" dirty="0">
                <a:latin typeface="+mn-lt"/>
              </a:rPr>
              <a:t>BBIN Motor Vehicles </a:t>
            </a:r>
            <a:r>
              <a:rPr lang="en-IN" sz="2000" dirty="0">
                <a:latin typeface="+mn-lt"/>
              </a:rPr>
              <a:t>Agreement </a:t>
            </a:r>
            <a:endParaRPr lang="en-IN" sz="2000" dirty="0">
              <a:latin typeface="+mn-lt"/>
            </a:endParaRPr>
          </a:p>
          <a:p>
            <a:pPr algn="just" eaLnBrk="1" fontAlgn="auto" hangingPunct="1">
              <a:spcBef>
                <a:spcPts val="0"/>
              </a:spcBef>
              <a:spcAft>
                <a:spcPts val="0"/>
              </a:spcAft>
              <a:defRPr/>
            </a:pPr>
            <a:r>
              <a:rPr lang="en-IN" sz="2000" dirty="0">
                <a:latin typeface="+mn-lt"/>
              </a:rPr>
              <a:t>Restoration of Pre-1965 Railway Links with Bangladesh</a:t>
            </a:r>
            <a:endParaRPr lang="en-IN" sz="2000" dirty="0">
              <a:latin typeface="+mn-lt"/>
            </a:endParaRPr>
          </a:p>
          <a:p>
            <a:pPr algn="just" eaLnBrk="1" fontAlgn="auto" hangingPunct="1">
              <a:spcBef>
                <a:spcPts val="0"/>
              </a:spcBef>
              <a:spcAft>
                <a:spcPts val="0"/>
              </a:spcAft>
              <a:defRPr/>
            </a:pPr>
            <a:r>
              <a:rPr lang="en-IN" sz="2000" b="1" dirty="0" err="1">
                <a:latin typeface="+mn-lt"/>
              </a:rPr>
              <a:t>Akhaura</a:t>
            </a:r>
            <a:r>
              <a:rPr lang="en-IN" sz="2000" b="1" dirty="0">
                <a:latin typeface="+mn-lt"/>
              </a:rPr>
              <a:t> – Agartala</a:t>
            </a:r>
            <a:r>
              <a:rPr lang="en-IN" sz="2000" dirty="0">
                <a:latin typeface="+mn-lt"/>
              </a:rPr>
              <a:t> Cross-Border Railway Link</a:t>
            </a:r>
            <a:endParaRPr lang="en-IN" sz="2000" dirty="0">
              <a:latin typeface="+mn-lt"/>
            </a:endParaRPr>
          </a:p>
          <a:p>
            <a:pPr algn="just" eaLnBrk="1" fontAlgn="auto" hangingPunct="1">
              <a:spcBef>
                <a:spcPts val="0"/>
              </a:spcBef>
              <a:spcAft>
                <a:spcPts val="0"/>
              </a:spcAft>
              <a:defRPr/>
            </a:pPr>
            <a:r>
              <a:rPr lang="en-IN" sz="2000" dirty="0">
                <a:latin typeface="+mn-lt"/>
              </a:rPr>
              <a:t>Upgradation of the </a:t>
            </a:r>
            <a:r>
              <a:rPr lang="en-IN" sz="2000" b="1" dirty="0" err="1">
                <a:latin typeface="+mn-lt"/>
              </a:rPr>
              <a:t>Rih</a:t>
            </a:r>
            <a:r>
              <a:rPr lang="en-IN" sz="2000" b="1" dirty="0">
                <a:latin typeface="+mn-lt"/>
              </a:rPr>
              <a:t> -</a:t>
            </a:r>
            <a:r>
              <a:rPr lang="en-IN" sz="2000" b="1" dirty="0" err="1">
                <a:latin typeface="+mn-lt"/>
              </a:rPr>
              <a:t>Tedim</a:t>
            </a:r>
            <a:r>
              <a:rPr lang="en-IN" sz="2000" b="1" dirty="0">
                <a:latin typeface="+mn-lt"/>
              </a:rPr>
              <a:t> </a:t>
            </a:r>
            <a:r>
              <a:rPr lang="en-IN" sz="2000" dirty="0">
                <a:latin typeface="+mn-lt"/>
              </a:rPr>
              <a:t>Road in Myanmar </a:t>
            </a:r>
            <a:endParaRPr lang="en-IN" sz="2000" dirty="0">
              <a:latin typeface="+mn-lt"/>
            </a:endParaRPr>
          </a:p>
          <a:p>
            <a:pPr algn="just" eaLnBrk="1" hangingPunct="1">
              <a:spcBef>
                <a:spcPts val="0"/>
              </a:spcBef>
              <a:spcAft>
                <a:spcPts val="0"/>
              </a:spcAft>
              <a:defRPr/>
            </a:pPr>
            <a:r>
              <a:rPr lang="en-IN" sz="2000" b="1" dirty="0">
                <a:latin typeface="+mn-lt"/>
              </a:rPr>
              <a:t>Transit Agreements</a:t>
            </a:r>
            <a:r>
              <a:rPr lang="en-IN" sz="2000" dirty="0">
                <a:latin typeface="+mn-lt"/>
              </a:rPr>
              <a:t> with </a:t>
            </a:r>
            <a:r>
              <a:rPr lang="en-IN" sz="2000" b="1" dirty="0">
                <a:latin typeface="+mn-lt"/>
              </a:rPr>
              <a:t>Bhutan &amp; Nepal </a:t>
            </a:r>
            <a:r>
              <a:rPr lang="en-IN" sz="2000" dirty="0">
                <a:latin typeface="+mn-lt"/>
              </a:rPr>
              <a:t>for the use of Indian Territory including Fulbari Corridor and </a:t>
            </a:r>
            <a:r>
              <a:rPr lang="en-IN" sz="2000" b="1" dirty="0">
                <a:latin typeface="+mn-lt"/>
              </a:rPr>
              <a:t>Gelephu-Kokrajhar </a:t>
            </a:r>
            <a:r>
              <a:rPr lang="en-IN" sz="2000" dirty="0">
                <a:latin typeface="+mn-lt"/>
              </a:rPr>
              <a:t>Railway line</a:t>
            </a:r>
            <a:endParaRPr lang="en-IN" sz="2000" dirty="0">
              <a:latin typeface="+mn-lt"/>
            </a:endParaRPr>
          </a:p>
        </p:txBody>
      </p:sp>
      <p:pic>
        <p:nvPicPr>
          <p:cNvPr id="5" name="Picture 4"/>
          <p:cNvPicPr>
            <a:picLocks noChangeAspect="1"/>
          </p:cNvPicPr>
          <p:nvPr/>
        </p:nvPicPr>
        <p:blipFill>
          <a:blip r:embed="rId2"/>
          <a:stretch>
            <a:fillRect/>
          </a:stretch>
        </p:blipFill>
        <p:spPr>
          <a:xfrm>
            <a:off x="6175375" y="744538"/>
            <a:ext cx="5407621" cy="3121423"/>
          </a:xfrm>
          <a:prstGeom prst="rect">
            <a:avLst/>
          </a:prstGeom>
        </p:spPr>
      </p:pic>
      <p:pic>
        <p:nvPicPr>
          <p:cNvPr id="6" name="Picture 5"/>
          <p:cNvPicPr>
            <a:picLocks noChangeAspect="1"/>
          </p:cNvPicPr>
          <p:nvPr/>
        </p:nvPicPr>
        <p:blipFill>
          <a:blip r:embed="rId3"/>
          <a:stretch>
            <a:fillRect/>
          </a:stretch>
        </p:blipFill>
        <p:spPr>
          <a:xfrm>
            <a:off x="6425514" y="3736577"/>
            <a:ext cx="5157482" cy="3121423"/>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3687216" y="191608"/>
            <a:ext cx="5860438" cy="6474783"/>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a:spLocks noChangeArrowheads="1"/>
          </p:cNvSpPr>
          <p:nvPr/>
        </p:nvSpPr>
        <p:spPr bwMode="auto">
          <a:xfrm>
            <a:off x="104684" y="1423465"/>
            <a:ext cx="6790386" cy="4011070"/>
          </a:xfrm>
          <a:prstGeom prst="rect">
            <a:avLst/>
          </a:prstGeom>
          <a:noFill/>
          <a:ln>
            <a:noFill/>
          </a:ln>
        </p:spPr>
        <p:txBody>
          <a:bodyPr lIns="33867" tIns="33867" rIns="33867" bIns="33867"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fontAlgn="auto" hangingPunct="1">
              <a:spcBef>
                <a:spcPct val="0"/>
              </a:spcBef>
              <a:spcAft>
                <a:spcPts val="0"/>
              </a:spcAft>
              <a:buFontTx/>
              <a:buNone/>
              <a:defRPr/>
            </a:pPr>
            <a:r>
              <a:rPr lang="en-IN" altLang="en-US" sz="2400" b="1" dirty="0">
                <a:latin typeface="Arial Narrow" pitchFamily="34" charset="0"/>
              </a:rPr>
              <a:t>Emerging Alternatives to Chicken Neck</a:t>
            </a:r>
            <a:endParaRPr lang="en-IN" altLang="en-US" sz="2400" b="1" dirty="0">
              <a:latin typeface="Arial Narrow" pitchFamily="34" charset="0"/>
            </a:endParaRPr>
          </a:p>
          <a:p>
            <a:pPr eaLnBrk="1" fontAlgn="auto" hangingPunct="1">
              <a:spcBef>
                <a:spcPct val="0"/>
              </a:spcBef>
              <a:spcAft>
                <a:spcPts val="0"/>
              </a:spcAft>
              <a:buFontTx/>
              <a:buNone/>
              <a:defRPr/>
            </a:pPr>
            <a:endParaRPr lang="en-IN" altLang="en-US" sz="1865" dirty="0">
              <a:solidFill>
                <a:srgbClr val="000000"/>
              </a:solidFill>
              <a:latin typeface="Poppins Bold" panose="00000800000000000000" pitchFamily="2" charset="0"/>
            </a:endParaRPr>
          </a:p>
          <a:p>
            <a:pPr marL="514350" indent="-514350" algn="just" eaLnBrk="1" fontAlgn="auto" hangingPunct="1">
              <a:spcBef>
                <a:spcPct val="0"/>
              </a:spcBef>
              <a:spcAft>
                <a:spcPts val="0"/>
              </a:spcAft>
              <a:buFontTx/>
              <a:buAutoNum type="romanLcParenR"/>
              <a:defRPr/>
            </a:pPr>
            <a:r>
              <a:rPr lang="en-IN" altLang="en-US" sz="1800" b="1" dirty="0">
                <a:latin typeface="Arial Narrow" pitchFamily="34" charset="0"/>
              </a:rPr>
              <a:t>Sittwe Port: Kaladan River</a:t>
            </a:r>
            <a:endParaRPr lang="en-IN" altLang="en-US" sz="1800" b="1" dirty="0">
              <a:latin typeface="Arial Narrow" pitchFamily="34" charset="0"/>
            </a:endParaRPr>
          </a:p>
          <a:p>
            <a:pPr algn="just" eaLnBrk="1" fontAlgn="auto" hangingPunct="1">
              <a:spcBef>
                <a:spcPct val="0"/>
              </a:spcBef>
              <a:spcAft>
                <a:spcPts val="0"/>
              </a:spcAft>
              <a:buNone/>
              <a:defRPr/>
            </a:pPr>
            <a:endParaRPr lang="en-IN" altLang="en-US" sz="1800" b="1" dirty="0">
              <a:latin typeface="Arial Narrow" pitchFamily="34" charset="0"/>
            </a:endParaRPr>
          </a:p>
          <a:p>
            <a:pPr algn="just" eaLnBrk="1" fontAlgn="auto" hangingPunct="1">
              <a:spcBef>
                <a:spcPct val="0"/>
              </a:spcBef>
              <a:spcAft>
                <a:spcPts val="0"/>
              </a:spcAft>
              <a:buFontTx/>
              <a:buNone/>
              <a:defRPr/>
            </a:pPr>
            <a:r>
              <a:rPr lang="en-IN" altLang="en-US" sz="1800" b="1" dirty="0">
                <a:latin typeface="Arial Narrow" pitchFamily="34" charset="0"/>
              </a:rPr>
              <a:t>ii)  Fulbari Corridor (Bangladesh/Bhutan/India/Nepal junction)</a:t>
            </a:r>
            <a:endParaRPr lang="en-IN" altLang="en-US" sz="1800" b="1" dirty="0">
              <a:latin typeface="Arial Narrow" pitchFamily="34" charset="0"/>
            </a:endParaRPr>
          </a:p>
          <a:p>
            <a:pPr algn="just" eaLnBrk="1" fontAlgn="auto" hangingPunct="1">
              <a:spcBef>
                <a:spcPct val="0"/>
              </a:spcBef>
              <a:spcAft>
                <a:spcPts val="0"/>
              </a:spcAft>
              <a:buFontTx/>
              <a:buNone/>
              <a:defRPr/>
            </a:pPr>
            <a:r>
              <a:rPr lang="en-IN" altLang="en-US" sz="1800" b="1" dirty="0">
                <a:latin typeface="Arial Narrow" pitchFamily="34" charset="0"/>
              </a:rPr>
              <a:t>Make use of Chittagong, Mongla and Matarbari deep sea port by Bhutan and Nepal. Access to North East Region through Bangladesh,</a:t>
            </a:r>
            <a:endParaRPr lang="en-IN" altLang="en-US" sz="1800" b="1" dirty="0">
              <a:latin typeface="Arial Narrow" pitchFamily="34" charset="0"/>
            </a:endParaRPr>
          </a:p>
          <a:p>
            <a:pPr algn="just" eaLnBrk="1" fontAlgn="auto" hangingPunct="1">
              <a:spcBef>
                <a:spcPct val="0"/>
              </a:spcBef>
              <a:spcAft>
                <a:spcPts val="0"/>
              </a:spcAft>
              <a:buFontTx/>
              <a:buNone/>
              <a:defRPr/>
            </a:pPr>
            <a:endParaRPr lang="en-IN" altLang="en-US" sz="1800" b="1" dirty="0">
              <a:latin typeface="Arial Narrow" pitchFamily="34" charset="0"/>
            </a:endParaRPr>
          </a:p>
          <a:p>
            <a:pPr algn="just" eaLnBrk="1" fontAlgn="auto" hangingPunct="1">
              <a:spcBef>
                <a:spcPct val="0"/>
              </a:spcBef>
              <a:spcAft>
                <a:spcPts val="0"/>
              </a:spcAft>
              <a:buFontTx/>
              <a:buNone/>
              <a:defRPr/>
            </a:pPr>
            <a:r>
              <a:rPr lang="en-IN" altLang="en-US" sz="1800" b="1" dirty="0">
                <a:latin typeface="Arial Narrow" pitchFamily="34" charset="0"/>
              </a:rPr>
              <a:t>iii) Gelephu- </a:t>
            </a:r>
            <a:r>
              <a:rPr lang="en-IN" altLang="en-US" sz="1800" b="1" dirty="0" err="1">
                <a:latin typeface="Arial Narrow" pitchFamily="34" charset="0"/>
              </a:rPr>
              <a:t>Kokrajar</a:t>
            </a:r>
            <a:r>
              <a:rPr lang="en-IN" altLang="en-US" sz="1800" b="1" dirty="0">
                <a:latin typeface="Arial Narrow" pitchFamily="34" charset="0"/>
              </a:rPr>
              <a:t> Railway line and connecting to Land and Waterways</a:t>
            </a:r>
            <a:endParaRPr lang="en-IN" altLang="en-US" sz="1800" b="1" dirty="0">
              <a:latin typeface="Arial Narrow" pitchFamily="34" charset="0"/>
            </a:endParaRPr>
          </a:p>
          <a:p>
            <a:pPr algn="just" eaLnBrk="1" fontAlgn="auto" hangingPunct="1">
              <a:spcBef>
                <a:spcPct val="0"/>
              </a:spcBef>
              <a:spcAft>
                <a:spcPts val="0"/>
              </a:spcAft>
              <a:buFontTx/>
              <a:buNone/>
              <a:defRPr/>
            </a:pPr>
            <a:endParaRPr lang="en-IN" altLang="en-US" sz="1800" b="1" dirty="0">
              <a:latin typeface="Arial Narrow" pitchFamily="34" charset="0"/>
            </a:endParaRPr>
          </a:p>
          <a:p>
            <a:pPr algn="just" eaLnBrk="1" fontAlgn="auto" hangingPunct="1">
              <a:spcBef>
                <a:spcPct val="0"/>
              </a:spcBef>
              <a:spcAft>
                <a:spcPts val="0"/>
              </a:spcAft>
              <a:buFontTx/>
              <a:buNone/>
              <a:defRPr/>
            </a:pPr>
            <a:r>
              <a:rPr lang="en-IN" altLang="en-US" sz="1800" b="1" dirty="0">
                <a:latin typeface="Arial Narrow" pitchFamily="34" charset="0"/>
              </a:rPr>
              <a:t>iv)   Newer Corridor Pangsau Pass (Arunachal Pradesh-Myanmar); Bletting-</a:t>
            </a:r>
            <a:r>
              <a:rPr lang="en-IN" altLang="en-US" sz="1800" b="1" dirty="0" err="1">
                <a:latin typeface="Arial Narrow" pitchFamily="34" charset="0"/>
              </a:rPr>
              <a:t>Trashiyangshe</a:t>
            </a:r>
            <a:r>
              <a:rPr lang="en-IN" altLang="en-US" sz="1800" b="1" dirty="0">
                <a:latin typeface="Arial Narrow" pitchFamily="34" charset="0"/>
              </a:rPr>
              <a:t> (Arunachal-Bhutan); Chewabhanjyang (West Sikkim-Eastern Nepal)</a:t>
            </a:r>
            <a:endParaRPr lang="en-IN" altLang="en-US" sz="1800" b="1" dirty="0">
              <a:latin typeface="Arial Narrow" pitchFamily="34" charset="0"/>
            </a:endParaRPr>
          </a:p>
          <a:p>
            <a:pPr algn="just" eaLnBrk="1" fontAlgn="auto" hangingPunct="1">
              <a:spcBef>
                <a:spcPct val="0"/>
              </a:spcBef>
              <a:spcAft>
                <a:spcPts val="0"/>
              </a:spcAft>
              <a:buFontTx/>
              <a:buNone/>
              <a:defRPr/>
            </a:pPr>
            <a:endParaRPr lang="en-IN" altLang="en-US" sz="1800" b="1" dirty="0">
              <a:latin typeface="Arial Narrow" pitchFamily="34" charset="0"/>
            </a:endParaRPr>
          </a:p>
          <a:p>
            <a:pPr algn="just" eaLnBrk="1" fontAlgn="auto" hangingPunct="1">
              <a:spcBef>
                <a:spcPct val="0"/>
              </a:spcBef>
              <a:spcAft>
                <a:spcPts val="0"/>
              </a:spcAft>
              <a:buFontTx/>
              <a:buNone/>
              <a:defRPr/>
            </a:pPr>
            <a:r>
              <a:rPr lang="en-IN" altLang="en-US" sz="1800" b="1" dirty="0">
                <a:latin typeface="Arial Narrow" pitchFamily="34" charset="0"/>
              </a:rPr>
              <a:t>v) Connectivity to operationalise India's Act East Policy</a:t>
            </a:r>
            <a:endParaRPr lang="en-IN" altLang="en-US" sz="1800" b="1" dirty="0">
              <a:latin typeface="Arial Narrow" pitchFamily="34" charset="0"/>
            </a:endParaRPr>
          </a:p>
          <a:p>
            <a:pPr algn="just" eaLnBrk="1" fontAlgn="auto" hangingPunct="1">
              <a:spcBef>
                <a:spcPct val="0"/>
              </a:spcBef>
              <a:spcAft>
                <a:spcPts val="0"/>
              </a:spcAft>
              <a:buFontTx/>
              <a:buNone/>
              <a:defRPr/>
            </a:pPr>
            <a:endParaRPr lang="en-IN" altLang="en-US" sz="1800" b="1" dirty="0">
              <a:latin typeface="Arial Narrow" pitchFamily="34" charset="0"/>
            </a:endParaRPr>
          </a:p>
          <a:p>
            <a:pPr algn="just" eaLnBrk="1" fontAlgn="auto" hangingPunct="1">
              <a:spcBef>
                <a:spcPct val="0"/>
              </a:spcBef>
              <a:spcAft>
                <a:spcPts val="0"/>
              </a:spcAft>
              <a:buFontTx/>
              <a:buNone/>
              <a:defRPr/>
            </a:pPr>
            <a:r>
              <a:rPr lang="en-IN" altLang="en-US" sz="1800" b="1" dirty="0">
                <a:latin typeface="Arial Narrow" pitchFamily="34" charset="0"/>
              </a:rPr>
              <a:t>All these complement and consolidate five operational priorities under the SASEC operational plan 2016-2025 of the ADB that focus on this sub-region including Asian Highways and Asian Railways</a:t>
            </a:r>
            <a:endParaRPr lang="en-IN" altLang="en-US" sz="1800" b="1" dirty="0">
              <a:latin typeface="Arial Narrow" pitchFamily="34" charset="0"/>
            </a:endParaRPr>
          </a:p>
        </p:txBody>
      </p:sp>
      <p:pic>
        <p:nvPicPr>
          <p:cNvPr id="18435" name="Picture 1"/>
          <p:cNvPicPr>
            <a:picLocks noChangeArrowheads="1"/>
          </p:cNvPicPr>
          <p:nvPr/>
        </p:nvPicPr>
        <p:blipFill>
          <a:blip r:embed="rId1"/>
          <a:srcRect/>
          <a:stretch>
            <a:fillRect/>
          </a:stretch>
        </p:blipFill>
        <p:spPr bwMode="auto">
          <a:xfrm>
            <a:off x="7133967" y="1729946"/>
            <a:ext cx="4846257" cy="4630898"/>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80440" y="533400"/>
            <a:ext cx="10237470" cy="6017260"/>
          </a:xfrm>
          <a:prstGeom prst="rect">
            <a:avLst/>
          </a:prstGeom>
          <a:noFill/>
        </p:spPr>
        <p:txBody>
          <a:bodyPr wrap="square">
            <a:spAutoFit/>
          </a:bodyPr>
          <a:lstStyle/>
          <a:p>
            <a:pPr marR="0" algn="ctr" defTabSz="914400">
              <a:lnSpc>
                <a:spcPct val="107000"/>
              </a:lnSpc>
              <a:spcAft>
                <a:spcPts val="800"/>
              </a:spcAft>
              <a:buClrTx/>
              <a:buSzTx/>
              <a:buFontTx/>
              <a:buNone/>
              <a:defRPr/>
            </a:pPr>
            <a:r>
              <a:rPr kumimoji="0" lang="en-US" sz="4400" b="1" cap="none" spc="0" normalizeH="0" baseline="0" dirty="0">
                <a:solidFill>
                  <a:srgbClr val="00AA59"/>
                </a:solidFill>
                <a:latin typeface="Times New Roman" panose="02020603050405020304" pitchFamily="18" charset="0"/>
                <a:ea typeface="Roboto Condensed Bold"/>
                <a:cs typeface="Times New Roman" panose="02020603050405020304" pitchFamily="18" charset="0"/>
              </a:rPr>
              <a:t>Framework of sectoral visions: Quadrilateral Approaches</a:t>
            </a:r>
            <a:r>
              <a:rPr kumimoji="0" lang="en-US" sz="3200" b="1" kern="100" cap="none" spc="0" normalizeH="0" baseline="0" noProof="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endParaRPr kumimoji="0" lang="en-IN" sz="3200" b="1" kern="100" cap="none" spc="0" normalizeH="0" baseline="0" noProof="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R="0" defTabSz="914400">
              <a:lnSpc>
                <a:spcPct val="107000"/>
              </a:lnSpc>
              <a:spcAft>
                <a:spcPts val="800"/>
              </a:spcAft>
              <a:buClrTx/>
              <a:buSzTx/>
              <a:buFontTx/>
              <a:buNone/>
              <a:defRPr/>
            </a:pPr>
            <a:r>
              <a:rPr kumimoji="0" lang="en-US" sz="2400" b="1" kern="100" cap="none" spc="0" normalizeH="0" baseline="0" noProof="0" dirty="0">
                <a:solidFill>
                  <a:schemeClr val="tx1"/>
                </a:solidFill>
                <a:latin typeface="Calibri" panose="020F0502020204030204" pitchFamily="34" charset="0"/>
                <a:ea typeface="Calibri" panose="020F0502020204030204" pitchFamily="34" charset="0"/>
                <a:cs typeface="Times New Roman" panose="02020603050405020304" pitchFamily="18" charset="0"/>
              </a:rPr>
              <a:t>I.</a:t>
            </a:r>
            <a:r>
              <a:rPr kumimoji="0" lang="en-US" sz="2400" b="1" kern="100" cap="none" spc="0" normalizeH="0" baseline="0" noProof="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Brief Background </a:t>
            </a:r>
            <a:endParaRPr kumimoji="0" lang="en-IN" sz="2400" b="1" kern="100" cap="none" spc="0" normalizeH="0" baseline="0" noProof="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R="0" defTabSz="914400">
              <a:lnSpc>
                <a:spcPct val="107000"/>
              </a:lnSpc>
              <a:spcAft>
                <a:spcPts val="800"/>
              </a:spcAft>
              <a:buClrTx/>
              <a:buSzTx/>
              <a:buFontTx/>
              <a:buNone/>
              <a:defRPr/>
            </a:pPr>
            <a:r>
              <a:rPr kumimoji="0" lang="en-US" sz="2400" b="1" kern="100" cap="none" spc="0" normalizeH="0" baseline="0" noProof="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II. Present status </a:t>
            </a:r>
            <a:endParaRPr kumimoji="0" lang="en-US" sz="2400" b="1" kern="100" cap="none" spc="0" normalizeH="0" baseline="0" noProof="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342900" marR="0" indent="-342900" defTabSz="914400">
              <a:lnSpc>
                <a:spcPct val="107000"/>
              </a:lnSpc>
              <a:spcAft>
                <a:spcPts val="800"/>
              </a:spcAft>
              <a:buClrTx/>
              <a:buSzTx/>
              <a:buFont typeface="Arial" panose="020B0604020202020204" pitchFamily="34" charset="0"/>
              <a:buChar char="•"/>
              <a:defRPr/>
            </a:pPr>
            <a:r>
              <a:rPr kumimoji="0" lang="en-US" sz="2400" b="1" kern="100" cap="none" spc="0" normalizeH="0" baseline="0" noProof="0" dirty="0">
                <a:latin typeface="Times New Roman" panose="02020603050405020304" pitchFamily="18" charset="0"/>
                <a:ea typeface="Calibri" panose="020F0502020204030204" pitchFamily="34" charset="0"/>
                <a:cs typeface="Times New Roman" panose="02020603050405020304" pitchFamily="18" charset="0"/>
              </a:rPr>
              <a:t>Where does the NE Region stand : National and global comparison</a:t>
            </a:r>
            <a:endParaRPr kumimoji="0" lang="en-IN" sz="2400" b="1" kern="100" cap="none" spc="0" normalizeH="0" baseline="0" noProof="0" dirty="0">
              <a:latin typeface="Times New Roman" panose="02020603050405020304" pitchFamily="18" charset="0"/>
              <a:ea typeface="Calibri" panose="020F0502020204030204" pitchFamily="34" charset="0"/>
              <a:cs typeface="Times New Roman" panose="02020603050405020304" pitchFamily="18" charset="0"/>
            </a:endParaRPr>
          </a:p>
          <a:p>
            <a:pPr marL="342900" marR="0" indent="-342900" defTabSz="914400">
              <a:lnSpc>
                <a:spcPct val="107000"/>
              </a:lnSpc>
              <a:spcAft>
                <a:spcPts val="800"/>
              </a:spcAft>
              <a:buClrTx/>
              <a:buSzTx/>
              <a:buFont typeface="Arial" panose="020B0604020202020204" pitchFamily="34" charset="0"/>
              <a:buChar char="•"/>
              <a:defRPr/>
            </a:pPr>
            <a:r>
              <a:rPr kumimoji="0" lang="en-US" sz="2400" b="1" kern="100" cap="none" spc="0" normalizeH="0" baseline="0" noProof="0" dirty="0">
                <a:latin typeface="Times New Roman" panose="02020603050405020304" pitchFamily="18" charset="0"/>
                <a:ea typeface="Calibri" panose="020F0502020204030204" pitchFamily="34" charset="0"/>
                <a:cs typeface="Times New Roman" panose="02020603050405020304" pitchFamily="18" charset="0"/>
              </a:rPr>
              <a:t>Laggard syndrome : Why and what the NER lack </a:t>
            </a:r>
            <a:endParaRPr kumimoji="0" lang="en-IN" sz="2400" b="1" kern="100" cap="none" spc="0" normalizeH="0" baseline="0" noProof="0" dirty="0">
              <a:latin typeface="Times New Roman" panose="02020603050405020304" pitchFamily="18" charset="0"/>
              <a:ea typeface="Calibri" panose="020F0502020204030204" pitchFamily="34" charset="0"/>
              <a:cs typeface="Times New Roman" panose="02020603050405020304" pitchFamily="18" charset="0"/>
            </a:endParaRPr>
          </a:p>
          <a:p>
            <a:pPr marL="342900" marR="0" indent="-342900" defTabSz="914400">
              <a:lnSpc>
                <a:spcPct val="107000"/>
              </a:lnSpc>
              <a:spcAft>
                <a:spcPts val="800"/>
              </a:spcAft>
              <a:buClrTx/>
              <a:buSzTx/>
              <a:buFont typeface="Arial" panose="020B0604020202020204" pitchFamily="34" charset="0"/>
              <a:buChar char="•"/>
              <a:defRPr/>
            </a:pPr>
            <a:r>
              <a:rPr kumimoji="0" lang="en-US" sz="2400" b="1" kern="100" cap="none" spc="0" normalizeH="0" baseline="0" noProof="0" dirty="0">
                <a:latin typeface="Times New Roman" panose="02020603050405020304" pitchFamily="18" charset="0"/>
                <a:ea typeface="Calibri" panose="020F0502020204030204" pitchFamily="34" charset="0"/>
                <a:cs typeface="Times New Roman" panose="02020603050405020304" pitchFamily="18" charset="0"/>
              </a:rPr>
              <a:t>Institutional drawbacks</a:t>
            </a:r>
            <a:endParaRPr kumimoji="0" lang="en-IN" sz="2400" b="1" kern="100" cap="none" spc="0" normalizeH="0" baseline="0" noProof="0" dirty="0">
              <a:latin typeface="Times New Roman" panose="02020603050405020304" pitchFamily="18" charset="0"/>
              <a:ea typeface="Calibri" panose="020F0502020204030204" pitchFamily="34" charset="0"/>
              <a:cs typeface="Times New Roman" panose="02020603050405020304" pitchFamily="18" charset="0"/>
            </a:endParaRPr>
          </a:p>
          <a:p>
            <a:pPr marL="342900" marR="0" indent="-342900" defTabSz="914400">
              <a:lnSpc>
                <a:spcPct val="107000"/>
              </a:lnSpc>
              <a:spcAft>
                <a:spcPts val="800"/>
              </a:spcAft>
              <a:buClrTx/>
              <a:buSzTx/>
              <a:buFont typeface="Arial" panose="020B0604020202020204" pitchFamily="34" charset="0"/>
              <a:buChar char="•"/>
              <a:defRPr/>
            </a:pPr>
            <a:r>
              <a:rPr kumimoji="0" lang="en-US" sz="2400" b="1" kern="100" cap="none" spc="0" normalizeH="0" baseline="0" noProof="0" dirty="0">
                <a:latin typeface="Times New Roman" panose="02020603050405020304" pitchFamily="18" charset="0"/>
                <a:ea typeface="Calibri" panose="020F0502020204030204" pitchFamily="34" charset="0"/>
                <a:cs typeface="Times New Roman" panose="02020603050405020304" pitchFamily="18" charset="0"/>
              </a:rPr>
              <a:t>Governance dynamics</a:t>
            </a:r>
            <a:endParaRPr kumimoji="0" lang="en-IN" sz="2400" b="1" kern="100" cap="none" spc="0" normalizeH="0" baseline="0" noProof="0" dirty="0">
              <a:latin typeface="Times New Roman" panose="02020603050405020304" pitchFamily="18" charset="0"/>
              <a:ea typeface="Calibri" panose="020F0502020204030204" pitchFamily="34" charset="0"/>
              <a:cs typeface="Times New Roman" panose="02020603050405020304" pitchFamily="18" charset="0"/>
            </a:endParaRPr>
          </a:p>
          <a:p>
            <a:pPr marL="342900" marR="0" indent="-342900" defTabSz="914400">
              <a:lnSpc>
                <a:spcPct val="107000"/>
              </a:lnSpc>
              <a:spcAft>
                <a:spcPts val="800"/>
              </a:spcAft>
              <a:buClrTx/>
              <a:buSzTx/>
              <a:buFont typeface="Arial" panose="020B0604020202020204" pitchFamily="34" charset="0"/>
              <a:buChar char="•"/>
              <a:defRPr/>
            </a:pPr>
            <a:r>
              <a:rPr kumimoji="0" lang="en-US" sz="2400" b="1" kern="100" cap="none" spc="0" normalizeH="0" baseline="0" noProof="0" dirty="0">
                <a:latin typeface="Times New Roman" panose="02020603050405020304" pitchFamily="18" charset="0"/>
                <a:ea typeface="Calibri" panose="020F0502020204030204" pitchFamily="34" charset="0"/>
                <a:cs typeface="Times New Roman" panose="02020603050405020304" pitchFamily="18" charset="0"/>
              </a:rPr>
              <a:t>Limits of resources, skills and capacities</a:t>
            </a:r>
            <a:endParaRPr kumimoji="0" lang="en-IN" sz="2400" b="1" kern="100" cap="none" spc="0" normalizeH="0" baseline="0" noProof="0" dirty="0">
              <a:latin typeface="Times New Roman" panose="02020603050405020304" pitchFamily="18" charset="0"/>
              <a:ea typeface="Calibri" panose="020F0502020204030204" pitchFamily="34" charset="0"/>
              <a:cs typeface="Times New Roman" panose="02020603050405020304" pitchFamily="18" charset="0"/>
            </a:endParaRPr>
          </a:p>
          <a:p>
            <a:pPr marL="342900" marR="0" indent="-342900" defTabSz="914400">
              <a:lnSpc>
                <a:spcPct val="107000"/>
              </a:lnSpc>
              <a:spcAft>
                <a:spcPts val="800"/>
              </a:spcAft>
              <a:buClrTx/>
              <a:buSzTx/>
              <a:buFont typeface="Arial" panose="020B0604020202020204" pitchFamily="34" charset="0"/>
              <a:buChar char="•"/>
              <a:defRPr/>
            </a:pPr>
            <a:r>
              <a:rPr kumimoji="0" lang="en-US" sz="2400" b="1" kern="100" cap="none" spc="0" normalizeH="0" baseline="0" noProof="0" dirty="0">
                <a:latin typeface="Times New Roman" panose="02020603050405020304" pitchFamily="18" charset="0"/>
                <a:ea typeface="Calibri" panose="020F0502020204030204" pitchFamily="34" charset="0"/>
                <a:cs typeface="Times New Roman" panose="02020603050405020304" pitchFamily="18" charset="0"/>
              </a:rPr>
              <a:t>Geography and Connectivity</a:t>
            </a:r>
            <a:endParaRPr kumimoji="0" lang="en-IN" sz="2400" b="1" kern="100" cap="none" spc="0" normalizeH="0" baseline="0" noProof="0" dirty="0">
              <a:latin typeface="Times New Roman" panose="02020603050405020304" pitchFamily="18" charset="0"/>
              <a:ea typeface="Calibri" panose="020F0502020204030204" pitchFamily="34" charset="0"/>
              <a:cs typeface="Times New Roman" panose="02020603050405020304" pitchFamily="18" charset="0"/>
            </a:endParaRPr>
          </a:p>
          <a:p>
            <a:pPr marL="342900" marR="0" indent="-342900" defTabSz="914400">
              <a:lnSpc>
                <a:spcPct val="107000"/>
              </a:lnSpc>
              <a:spcAft>
                <a:spcPts val="800"/>
              </a:spcAft>
              <a:buClrTx/>
              <a:buSzTx/>
              <a:buFont typeface="Arial" panose="020B0604020202020204" pitchFamily="34" charset="0"/>
              <a:buChar char="•"/>
              <a:defRPr/>
            </a:pPr>
            <a:r>
              <a:rPr kumimoji="0" lang="en-US" sz="2400" b="1" kern="100" cap="none" spc="0" normalizeH="0" baseline="0" noProof="0" dirty="0">
                <a:latin typeface="Times New Roman" panose="02020603050405020304" pitchFamily="18" charset="0"/>
                <a:ea typeface="Calibri" panose="020F0502020204030204" pitchFamily="34" charset="0"/>
                <a:cs typeface="Times New Roman" panose="02020603050405020304" pitchFamily="18" charset="0"/>
              </a:rPr>
              <a:t>Markets, Technology and infrastructures</a:t>
            </a:r>
            <a:endParaRPr kumimoji="0" lang="en-IN" sz="2400" b="1" kern="100" cap="none" spc="0" normalizeH="0" baseline="0" noProof="0" dirty="0">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419277" y="0"/>
            <a:ext cx="10150720" cy="1072989"/>
          </a:xfrm>
          <a:prstGeom prst="rect">
            <a:avLst/>
          </a:prstGeom>
        </p:spPr>
      </p:pic>
      <p:sp>
        <p:nvSpPr>
          <p:cNvPr id="4" name="TextBox 3"/>
          <p:cNvSpPr txBox="1"/>
          <p:nvPr/>
        </p:nvSpPr>
        <p:spPr>
          <a:xfrm>
            <a:off x="1351005" y="921198"/>
            <a:ext cx="10078995" cy="526297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IN" sz="2400" b="1" i="0" u="none" strike="noStrike" kern="1200" cap="none" spc="0" normalizeH="0" baseline="0" noProof="0" dirty="0">
                <a:ln>
                  <a:noFill/>
                </a:ln>
                <a:solidFill>
                  <a:prstClr val="black"/>
                </a:solidFill>
                <a:effectLst/>
                <a:uLnTx/>
                <a:uFillTx/>
                <a:latin typeface="Arial Narrow" pitchFamily="34" charset="0"/>
                <a:ea typeface="+mn-ea"/>
                <a:cs typeface="+mn-cs"/>
              </a:rPr>
              <a:t>To develop NER as a source of nature and biodiversity based green products </a:t>
            </a:r>
            <a:endParaRPr kumimoji="0" lang="en-IN" sz="2400" b="1" i="0" u="none" strike="noStrike" kern="1200" cap="none" spc="0" normalizeH="0" baseline="0" noProof="0" dirty="0">
              <a:ln>
                <a:noFill/>
              </a:ln>
              <a:solidFill>
                <a:prstClr val="black"/>
              </a:solidFill>
              <a:effectLst/>
              <a:uLnTx/>
              <a:uFillTx/>
              <a:latin typeface="Arial Narrow"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IN" sz="2400" b="1" i="0" u="none" strike="noStrike" kern="1200" cap="none" spc="0" normalizeH="0" baseline="0" noProof="0" dirty="0">
              <a:ln>
                <a:noFill/>
              </a:ln>
              <a:solidFill>
                <a:prstClr val="black"/>
              </a:solidFill>
              <a:effectLst/>
              <a:uLnTx/>
              <a:uFillTx/>
              <a:latin typeface="Arial Narrow"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n-IN" sz="2400" b="1" i="0" u="none" strike="noStrike" kern="1200" cap="none" spc="0" normalizeH="0" baseline="0" noProof="0" dirty="0">
                <a:ln>
                  <a:noFill/>
                </a:ln>
                <a:solidFill>
                  <a:prstClr val="black"/>
                </a:solidFill>
                <a:effectLst/>
                <a:uLnTx/>
                <a:uFillTx/>
                <a:latin typeface="Arial Narrow" pitchFamily="34" charset="0"/>
                <a:ea typeface="+mn-ea"/>
                <a:cs typeface="+mn-cs"/>
              </a:rPr>
              <a:t>Organic Farming</a:t>
            </a:r>
            <a:endParaRPr kumimoji="0" lang="en-IN" sz="2400" b="1" i="0" u="none" strike="noStrike" kern="1200" cap="none" spc="0" normalizeH="0" baseline="0" noProof="0" dirty="0">
              <a:ln>
                <a:noFill/>
              </a:ln>
              <a:solidFill>
                <a:prstClr val="black"/>
              </a:solidFill>
              <a:effectLst/>
              <a:uLnTx/>
              <a:uFillTx/>
              <a:latin typeface="Arial Narrow"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n-IN" sz="2400" b="1" i="0" u="none" strike="noStrike" kern="1200" cap="none" spc="0" normalizeH="0" baseline="0" noProof="0" dirty="0">
                <a:ln>
                  <a:noFill/>
                </a:ln>
                <a:solidFill>
                  <a:prstClr val="black"/>
                </a:solidFill>
                <a:effectLst/>
                <a:uLnTx/>
                <a:uFillTx/>
                <a:latin typeface="Arial Narrow" pitchFamily="34" charset="0"/>
                <a:ea typeface="+mn-ea"/>
                <a:cs typeface="+mn-cs"/>
              </a:rPr>
              <a:t>Sustainable Forestry &amp; Agroforestry</a:t>
            </a:r>
            <a:endParaRPr kumimoji="0" lang="en-IN" sz="2400" b="1" i="0" u="none" strike="noStrike" kern="1200" cap="none" spc="0" normalizeH="0" baseline="0" noProof="0" dirty="0">
              <a:ln>
                <a:noFill/>
              </a:ln>
              <a:solidFill>
                <a:prstClr val="black"/>
              </a:solidFill>
              <a:effectLst/>
              <a:uLnTx/>
              <a:uFillTx/>
              <a:latin typeface="Arial Narrow"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n-IN" sz="2400" b="1" i="0" u="none" strike="noStrike" kern="1200" cap="none" spc="0" normalizeH="0" baseline="0" noProof="0" dirty="0">
                <a:ln>
                  <a:noFill/>
                </a:ln>
                <a:solidFill>
                  <a:prstClr val="black"/>
                </a:solidFill>
                <a:effectLst/>
                <a:uLnTx/>
                <a:uFillTx/>
                <a:latin typeface="Arial Narrow" pitchFamily="34" charset="0"/>
                <a:ea typeface="+mn-ea"/>
                <a:cs typeface="+mn-cs"/>
              </a:rPr>
              <a:t>Renewable Energy</a:t>
            </a:r>
            <a:endParaRPr kumimoji="0" lang="en-IN" sz="2400" b="1" i="0" u="none" strike="noStrike" kern="1200" cap="none" spc="0" normalizeH="0" baseline="0" noProof="0" dirty="0">
              <a:ln>
                <a:noFill/>
              </a:ln>
              <a:solidFill>
                <a:prstClr val="black"/>
              </a:solidFill>
              <a:effectLst/>
              <a:uLnTx/>
              <a:uFillTx/>
              <a:latin typeface="Arial Narrow"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n-IN" sz="2400" b="1" i="0" u="none" strike="noStrike" kern="1200" cap="none" spc="0" normalizeH="0" baseline="0" noProof="0" dirty="0">
                <a:ln>
                  <a:noFill/>
                </a:ln>
                <a:solidFill>
                  <a:prstClr val="black"/>
                </a:solidFill>
                <a:effectLst/>
                <a:uLnTx/>
                <a:uFillTx/>
                <a:latin typeface="Arial Narrow" pitchFamily="34" charset="0"/>
                <a:ea typeface="+mn-ea"/>
                <a:cs typeface="+mn-cs"/>
              </a:rPr>
              <a:t>Eco-tourism</a:t>
            </a:r>
            <a:endParaRPr kumimoji="0" lang="en-IN" sz="2400" b="1" i="0" u="none" strike="noStrike" kern="1200" cap="none" spc="0" normalizeH="0" baseline="0" noProof="0" dirty="0">
              <a:ln>
                <a:noFill/>
              </a:ln>
              <a:solidFill>
                <a:prstClr val="black"/>
              </a:solidFill>
              <a:effectLst/>
              <a:uLnTx/>
              <a:uFillTx/>
              <a:latin typeface="Arial Narrow"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n-IN" sz="2400" b="1" i="0" u="none" strike="noStrike" kern="1200" cap="none" spc="0" normalizeH="0" baseline="0" noProof="0" dirty="0">
                <a:ln>
                  <a:noFill/>
                </a:ln>
                <a:solidFill>
                  <a:prstClr val="black"/>
                </a:solidFill>
                <a:effectLst/>
                <a:uLnTx/>
                <a:uFillTx/>
                <a:latin typeface="Arial Narrow" pitchFamily="34" charset="0"/>
                <a:ea typeface="+mn-ea"/>
                <a:cs typeface="+mn-cs"/>
              </a:rPr>
              <a:t>Handicrafts &amp; Textiles</a:t>
            </a:r>
            <a:endParaRPr kumimoji="0" lang="en-IN" sz="2400" b="1" i="0" u="none" strike="noStrike" kern="1200" cap="none" spc="0" normalizeH="0" baseline="0" noProof="0" dirty="0">
              <a:ln>
                <a:noFill/>
              </a:ln>
              <a:solidFill>
                <a:prstClr val="black"/>
              </a:solidFill>
              <a:effectLst/>
              <a:uLnTx/>
              <a:uFillTx/>
              <a:latin typeface="Arial Narrow"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endParaRPr kumimoji="0" lang="en-IN" sz="2400" b="1" i="0" u="none" strike="noStrike" kern="1200" cap="none" spc="0" normalizeH="0" baseline="0" noProof="0" dirty="0">
              <a:ln>
                <a:noFill/>
              </a:ln>
              <a:solidFill>
                <a:prstClr val="black"/>
              </a:solidFill>
              <a:effectLst/>
              <a:uLnTx/>
              <a:uFillTx/>
              <a:latin typeface="Arial Narrow"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n-IN" sz="2400" b="1" i="0" u="none" strike="noStrike" kern="1200" cap="none" spc="0" normalizeH="0" baseline="0" noProof="0" dirty="0">
                <a:ln>
                  <a:noFill/>
                </a:ln>
                <a:solidFill>
                  <a:prstClr val="black"/>
                </a:solidFill>
                <a:effectLst/>
                <a:uLnTx/>
                <a:uFillTx/>
                <a:latin typeface="Arial Narrow" pitchFamily="34" charset="0"/>
                <a:ea typeface="+mn-ea"/>
                <a:cs typeface="+mn-cs"/>
              </a:rPr>
              <a:t>Sustainable Fisheries &amp; Aquaculture </a:t>
            </a:r>
            <a:endParaRPr kumimoji="0" lang="en-IN" sz="2400" b="1" i="0" u="none" strike="noStrike" kern="1200" cap="none" spc="0" normalizeH="0" baseline="0" noProof="0" dirty="0">
              <a:ln>
                <a:noFill/>
              </a:ln>
              <a:solidFill>
                <a:prstClr val="black"/>
              </a:solidFill>
              <a:effectLst/>
              <a:uLnTx/>
              <a:uFillTx/>
              <a:latin typeface="Arial Narrow"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n-IN" sz="2400" b="1" i="0" u="none" strike="noStrike" kern="1200" cap="none" spc="0" normalizeH="0" baseline="0" noProof="0" dirty="0">
                <a:ln>
                  <a:noFill/>
                </a:ln>
                <a:solidFill>
                  <a:prstClr val="black"/>
                </a:solidFill>
                <a:effectLst/>
                <a:uLnTx/>
                <a:uFillTx/>
                <a:latin typeface="Arial Narrow" pitchFamily="34" charset="0"/>
                <a:ea typeface="+mn-ea"/>
                <a:cs typeface="+mn-cs"/>
              </a:rPr>
              <a:t>Traditional Medicinal Systems</a:t>
            </a:r>
            <a:endParaRPr kumimoji="0" lang="en-IN" sz="2400" b="1" i="0" u="none" strike="noStrike" kern="1200" cap="none" spc="0" normalizeH="0" baseline="0" noProof="0" dirty="0">
              <a:ln>
                <a:noFill/>
              </a:ln>
              <a:solidFill>
                <a:prstClr val="black"/>
              </a:solidFill>
              <a:effectLst/>
              <a:uLnTx/>
              <a:uFillTx/>
              <a:latin typeface="Arial Narrow"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n-IN" sz="2400" b="1" i="0" u="none" strike="noStrike" kern="1200" cap="none" spc="0" normalizeH="0" baseline="0" noProof="0" dirty="0">
                <a:ln>
                  <a:noFill/>
                </a:ln>
                <a:solidFill>
                  <a:prstClr val="black"/>
                </a:solidFill>
                <a:effectLst/>
                <a:uLnTx/>
                <a:uFillTx/>
                <a:latin typeface="Arial Narrow" pitchFamily="34" charset="0"/>
                <a:ea typeface="+mn-ea"/>
                <a:cs typeface="+mn-cs"/>
              </a:rPr>
              <a:t>Nature based tourism services</a:t>
            </a:r>
            <a:endParaRPr kumimoji="0" lang="en-IN" sz="2400" b="1" i="0" u="none" strike="noStrike" kern="1200" cap="none" spc="0" normalizeH="0" baseline="0" noProof="0" dirty="0">
              <a:ln>
                <a:noFill/>
              </a:ln>
              <a:solidFill>
                <a:prstClr val="black"/>
              </a:solidFill>
              <a:effectLst/>
              <a:uLnTx/>
              <a:uFillTx/>
              <a:latin typeface="Arial Narrow"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IN" sz="2400" b="1" dirty="0">
                <a:solidFill>
                  <a:prstClr val="black"/>
                </a:solidFill>
                <a:latin typeface="Arial Narrow" pitchFamily="34" charset="0"/>
              </a:rPr>
              <a:t>Green Transport</a:t>
            </a:r>
            <a:endParaRPr kumimoji="0" lang="en-IN" sz="2400" b="1" i="0" u="none" strike="noStrike" kern="1200" cap="none" spc="0" normalizeH="0" baseline="0" noProof="0" dirty="0">
              <a:ln>
                <a:noFill/>
              </a:ln>
              <a:solidFill>
                <a:prstClr val="black"/>
              </a:solidFill>
              <a:effectLst/>
              <a:uLnTx/>
              <a:uFillTx/>
              <a:latin typeface="Arial Narrow"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IN" sz="2400" b="1" dirty="0">
                <a:solidFill>
                  <a:prstClr val="black"/>
                </a:solidFill>
                <a:latin typeface="Arial Narrow" pitchFamily="34" charset="0"/>
              </a:rPr>
              <a:t>World Heritage List of UNESCO</a:t>
            </a:r>
            <a:endParaRPr kumimoji="0" lang="en-IN" sz="2400" b="1" i="0" u="none" strike="noStrike" kern="1200" cap="none" spc="0" normalizeH="0" baseline="0" noProof="0" dirty="0">
              <a:ln>
                <a:noFill/>
              </a:ln>
              <a:solidFill>
                <a:prstClr val="black"/>
              </a:solidFill>
              <a:effectLst/>
              <a:uLnTx/>
              <a:uFillTx/>
              <a:latin typeface="Arial Narrow" pitchFamily="34" charset="0"/>
              <a:ea typeface="+mn-ea"/>
              <a:cs typeface="+mn-cs"/>
            </a:endParaRPr>
          </a:p>
          <a:p>
            <a:pPr marR="0" lvl="0" algn="l" defTabSz="914400" rtl="0" eaLnBrk="1" fontAlgn="auto" latinLnBrk="0" hangingPunct="1">
              <a:lnSpc>
                <a:spcPct val="100000"/>
              </a:lnSpc>
              <a:spcBef>
                <a:spcPts val="0"/>
              </a:spcBef>
              <a:spcAft>
                <a:spcPts val="0"/>
              </a:spcAft>
              <a:buClrTx/>
              <a:buSzTx/>
              <a:defRPr/>
            </a:pPr>
            <a:endParaRPr kumimoji="0" lang="en-IN" sz="2400" b="0" i="0" u="none" strike="noStrike" kern="1200" cap="none" spc="0" normalizeH="0" baseline="0" noProof="0" dirty="0">
              <a:ln>
                <a:noFill/>
              </a:ln>
              <a:solidFill>
                <a:prstClr val="black"/>
              </a:solidFill>
              <a:effectLst/>
              <a:uLnTx/>
              <a:uFillTx/>
              <a:latin typeface="Arial Narrow" pitchFamily="34" charset="0"/>
              <a:ea typeface="+mn-ea"/>
              <a:cs typeface="+mn-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3740" y="273824"/>
            <a:ext cx="10555759" cy="378565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IN" sz="2000" b="1" dirty="0">
                <a:solidFill>
                  <a:prstClr val="black"/>
                </a:solidFill>
                <a:latin typeface="Arial Narrow" pitchFamily="34" charset="0"/>
                <a:cs typeface="Poppins" panose="00000500000000000000" pitchFamily="2" charset="0"/>
              </a:rPr>
              <a:t>At present</a:t>
            </a:r>
            <a:endParaRPr lang="en-IN" sz="2000" b="1" dirty="0">
              <a:solidFill>
                <a:prstClr val="black"/>
              </a:solidFill>
              <a:latin typeface="Arial Narrow" pitchFamily="34" charset="0"/>
              <a:cs typeface="Poppins" panose="00000500000000000000" pitchFamily="2"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n-IN" sz="2000" b="1" i="0" u="none" strike="noStrike" kern="1200" cap="none" spc="0" normalizeH="0" baseline="0" noProof="0" dirty="0">
                <a:ln>
                  <a:noFill/>
                </a:ln>
                <a:solidFill>
                  <a:prstClr val="black"/>
                </a:solidFill>
                <a:effectLst/>
                <a:uLnTx/>
                <a:uFillTx/>
                <a:latin typeface="Arial Narrow" pitchFamily="34" charset="0"/>
                <a:ea typeface="+mn-ea"/>
                <a:cs typeface="+mn-cs"/>
              </a:rPr>
              <a:t>Indigenous farming practices </a:t>
            </a:r>
            <a:endParaRPr kumimoji="0" lang="en-IN" sz="2000" b="1" i="0" u="none" strike="noStrike" kern="1200" cap="none" spc="0" normalizeH="0" baseline="0" noProof="0" dirty="0">
              <a:ln>
                <a:noFill/>
              </a:ln>
              <a:solidFill>
                <a:prstClr val="black"/>
              </a:solidFill>
              <a:effectLst/>
              <a:uLnTx/>
              <a:uFillTx/>
              <a:latin typeface="Arial Narrow"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n-IN" sz="2000" b="1" i="0" u="none" strike="noStrike" kern="1200" cap="none" spc="0" normalizeH="0" baseline="0" noProof="0" dirty="0">
                <a:ln>
                  <a:noFill/>
                </a:ln>
                <a:solidFill>
                  <a:prstClr val="black"/>
                </a:solidFill>
                <a:effectLst/>
                <a:uLnTx/>
                <a:uFillTx/>
                <a:latin typeface="Arial Narrow" pitchFamily="34" charset="0"/>
                <a:ea typeface="+mn-ea"/>
                <a:cs typeface="+mn-cs"/>
              </a:rPr>
              <a:t>1.73 lac ha under Organic Farming </a:t>
            </a:r>
            <a:endParaRPr kumimoji="0" lang="en-IN" sz="2000" b="1" i="0" u="none" strike="noStrike" kern="1200" cap="none" spc="0" normalizeH="0" baseline="0" noProof="0" dirty="0">
              <a:ln>
                <a:noFill/>
              </a:ln>
              <a:solidFill>
                <a:prstClr val="black"/>
              </a:solidFill>
              <a:effectLst/>
              <a:uLnTx/>
              <a:uFillTx/>
              <a:latin typeface="Arial Narrow"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n-IN" sz="2000" b="1" i="0" u="none" strike="noStrike" kern="1200" cap="none" spc="0" normalizeH="0" baseline="0" noProof="0" dirty="0" err="1">
                <a:ln>
                  <a:noFill/>
                </a:ln>
                <a:solidFill>
                  <a:prstClr val="black"/>
                </a:solidFill>
                <a:effectLst/>
                <a:uLnTx/>
                <a:uFillTx/>
                <a:latin typeface="Arial Narrow" pitchFamily="34" charset="0"/>
                <a:ea typeface="+mn-ea"/>
                <a:cs typeface="+mn-cs"/>
              </a:rPr>
              <a:t>MoA</a:t>
            </a:r>
            <a:r>
              <a:rPr kumimoji="0" lang="en-IN" sz="2000" b="1" i="0" u="none" strike="noStrike" kern="1200" cap="none" spc="0" normalizeH="0" baseline="0" noProof="0" dirty="0">
                <a:ln>
                  <a:noFill/>
                </a:ln>
                <a:solidFill>
                  <a:prstClr val="black"/>
                </a:solidFill>
                <a:effectLst/>
                <a:uLnTx/>
                <a:uFillTx/>
                <a:latin typeface="Arial Narrow" pitchFamily="34" charset="0"/>
                <a:ea typeface="+mn-ea"/>
                <a:cs typeface="+mn-cs"/>
              </a:rPr>
              <a:t> &amp; FW : “Mission Organic Value Chain Development for North Eastern Region. </a:t>
            </a:r>
            <a:endParaRPr kumimoji="0" lang="en-IN" sz="2000" b="1" i="0" u="none" strike="noStrike" kern="1200" cap="none" spc="0" normalizeH="0" baseline="0" noProof="0" dirty="0">
              <a:ln>
                <a:noFill/>
              </a:ln>
              <a:solidFill>
                <a:prstClr val="black"/>
              </a:solidFill>
              <a:effectLst/>
              <a:uLnTx/>
              <a:uFillTx/>
              <a:latin typeface="Arial Narrow"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IN" sz="2000" b="1" i="0" u="none" strike="noStrike" kern="1200" cap="none" spc="0" normalizeH="0" baseline="0" noProof="0" dirty="0">
              <a:ln>
                <a:noFill/>
              </a:ln>
              <a:solidFill>
                <a:prstClr val="black"/>
              </a:solidFill>
              <a:effectLst/>
              <a:uLnTx/>
              <a:uFillTx/>
              <a:latin typeface="Arial Narrow" pitchFamily="34" charset="0"/>
              <a:ea typeface="+mn-ea"/>
              <a:cs typeface="+mn-cs"/>
            </a:endParaRPr>
          </a:p>
          <a:p>
            <a:pPr eaLnBrk="1" fontAlgn="auto" hangingPunct="1">
              <a:spcBef>
                <a:spcPts val="0"/>
              </a:spcBef>
              <a:spcAft>
                <a:spcPts val="0"/>
              </a:spcAft>
              <a:defRPr/>
            </a:pPr>
            <a:r>
              <a:rPr lang="en-IN" sz="2000" b="1" dirty="0">
                <a:solidFill>
                  <a:prstClr val="black"/>
                </a:solidFill>
                <a:latin typeface="Arial Narrow" pitchFamily="34" charset="0"/>
                <a:cs typeface="Poppins" panose="00000500000000000000" pitchFamily="2" charset="0"/>
              </a:rPr>
              <a:t>By 2047.</a:t>
            </a:r>
            <a:endParaRPr lang="en-IN" sz="2000" b="1" dirty="0">
              <a:solidFill>
                <a:prstClr val="black"/>
              </a:solidFill>
              <a:latin typeface="Arial Narrow" pitchFamily="34"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IN" sz="2000" b="1" i="0" u="none" strike="noStrike" kern="1200" cap="none" spc="0" normalizeH="0" baseline="0" noProof="0" dirty="0">
              <a:ln>
                <a:noFill/>
              </a:ln>
              <a:solidFill>
                <a:prstClr val="black"/>
              </a:solidFill>
              <a:effectLst/>
              <a:uLnTx/>
              <a:uFillTx/>
              <a:latin typeface="Arial Narrow"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n-US" sz="2000" b="1" i="0" u="none" strike="noStrike" kern="1200" cap="none" spc="0" normalizeH="0" baseline="0" noProof="0" dirty="0">
                <a:ln>
                  <a:noFill/>
                </a:ln>
                <a:solidFill>
                  <a:prstClr val="black"/>
                </a:solidFill>
                <a:effectLst/>
                <a:uLnTx/>
                <a:uFillTx/>
                <a:latin typeface="Arial Narrow" pitchFamily="34" charset="0"/>
                <a:ea typeface="+mn-ea"/>
                <a:cs typeface="Poppins" panose="00000500000000000000" pitchFamily="2" charset="0"/>
              </a:rPr>
              <a:t>Organic and Natural Farming area :   1.73 lakh ha in 2022 to 16 lakh ha by 2047 </a:t>
            </a:r>
            <a:endParaRPr kumimoji="0" lang="en-US" sz="2000" b="1" i="0" u="none" strike="noStrike" kern="1200" cap="none" spc="0" normalizeH="0" baseline="0" noProof="0" dirty="0">
              <a:ln>
                <a:noFill/>
              </a:ln>
              <a:solidFill>
                <a:prstClr val="black"/>
              </a:solidFill>
              <a:effectLst/>
              <a:uLnTx/>
              <a:uFillTx/>
              <a:latin typeface="Arial Narrow" pitchFamily="34" charset="0"/>
              <a:ea typeface="+mn-ea"/>
              <a:cs typeface="Poppins" panose="00000500000000000000" pitchFamily="2"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n-US" sz="2000" b="1" i="0" u="none" strike="noStrike" kern="1200" cap="none" spc="0" normalizeH="0" baseline="0" noProof="0" dirty="0">
                <a:ln>
                  <a:noFill/>
                </a:ln>
                <a:solidFill>
                  <a:prstClr val="black"/>
                </a:solidFill>
                <a:effectLst/>
                <a:uLnTx/>
                <a:uFillTx/>
                <a:latin typeface="Arial Narrow" pitchFamily="34" charset="0"/>
                <a:ea typeface="+mn-ea"/>
                <a:cs typeface="Poppins" panose="00000500000000000000" pitchFamily="2" charset="0"/>
              </a:rPr>
              <a:t>Organic production </a:t>
            </a:r>
            <a:endParaRPr kumimoji="0" lang="en-US" sz="2000" b="1" i="0" u="none" strike="noStrike" kern="1200" cap="none" spc="0" normalizeH="0" baseline="0" noProof="0" dirty="0">
              <a:ln>
                <a:noFill/>
              </a:ln>
              <a:solidFill>
                <a:prstClr val="black"/>
              </a:solidFill>
              <a:effectLst/>
              <a:uLnTx/>
              <a:uFillTx/>
              <a:latin typeface="Arial Narrow" pitchFamily="34" charset="0"/>
              <a:ea typeface="+mn-ea"/>
              <a:cs typeface="Poppins" panose="00000500000000000000" pitchFamily="2"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n-US" sz="2000" b="1" i="0" u="none" strike="noStrike" kern="1200" cap="none" spc="0" normalizeH="0" baseline="0" noProof="0" dirty="0">
                <a:ln>
                  <a:noFill/>
                </a:ln>
                <a:solidFill>
                  <a:prstClr val="black"/>
                </a:solidFill>
                <a:effectLst/>
                <a:uLnTx/>
                <a:uFillTx/>
                <a:latin typeface="Arial Narrow" pitchFamily="34" charset="0"/>
                <a:ea typeface="+mn-ea"/>
                <a:cs typeface="Poppins" panose="00000500000000000000" pitchFamily="2" charset="0"/>
              </a:rPr>
              <a:t>0.2 MT (2023) to 3.75 million </a:t>
            </a:r>
            <a:r>
              <a:rPr kumimoji="0" lang="en-US" sz="2000" b="1" i="0" u="none" strike="noStrike" kern="1200" cap="none" spc="0" normalizeH="0" baseline="0" noProof="0" dirty="0" err="1">
                <a:ln>
                  <a:noFill/>
                </a:ln>
                <a:solidFill>
                  <a:prstClr val="black"/>
                </a:solidFill>
                <a:effectLst/>
                <a:uLnTx/>
                <a:uFillTx/>
                <a:latin typeface="Arial Narrow" pitchFamily="34" charset="0"/>
                <a:ea typeface="+mn-ea"/>
                <a:cs typeface="Poppins" panose="00000500000000000000" pitchFamily="2" charset="0"/>
              </a:rPr>
              <a:t>tonnes</a:t>
            </a:r>
            <a:r>
              <a:rPr kumimoji="0" lang="en-US" sz="2000" b="1" i="0" u="none" strike="noStrike" kern="1200" cap="none" spc="0" normalizeH="0" baseline="0" noProof="0" dirty="0">
                <a:ln>
                  <a:noFill/>
                </a:ln>
                <a:solidFill>
                  <a:prstClr val="black"/>
                </a:solidFill>
                <a:effectLst/>
                <a:uLnTx/>
                <a:uFillTx/>
                <a:latin typeface="Arial Narrow" pitchFamily="34" charset="0"/>
                <a:ea typeface="+mn-ea"/>
                <a:cs typeface="Poppins" panose="00000500000000000000" pitchFamily="2" charset="0"/>
              </a:rPr>
              <a:t> (2030) and 15 MT (2047)</a:t>
            </a:r>
            <a:endParaRPr kumimoji="0" lang="en-US" sz="2000" b="1" i="0" u="none" strike="noStrike" kern="1200" cap="none" spc="0" normalizeH="0" baseline="0" noProof="0" dirty="0">
              <a:ln>
                <a:noFill/>
              </a:ln>
              <a:solidFill>
                <a:prstClr val="black"/>
              </a:solidFill>
              <a:effectLst/>
              <a:uLnTx/>
              <a:uFillTx/>
              <a:latin typeface="Arial Narrow" pitchFamily="34" charset="0"/>
              <a:ea typeface="+mn-ea"/>
              <a:cs typeface="Poppins" panose="00000500000000000000" pitchFamily="2"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n-US" sz="2000" b="1" i="0" u="none" strike="noStrike" kern="1200" cap="none" spc="0" normalizeH="0" baseline="0" noProof="0" dirty="0">
                <a:ln>
                  <a:noFill/>
                </a:ln>
                <a:solidFill>
                  <a:prstClr val="black"/>
                </a:solidFill>
                <a:effectLst/>
                <a:uLnTx/>
                <a:uFillTx/>
                <a:latin typeface="Arial Narrow" pitchFamily="34" charset="0"/>
                <a:ea typeface="+mn-ea"/>
                <a:cs typeface="Poppins" panose="00000500000000000000" pitchFamily="2" charset="0"/>
              </a:rPr>
              <a:t>Organic farmers households 1.8 lakh (2023) to 10 lakh (2047)</a:t>
            </a:r>
            <a:endParaRPr kumimoji="0" lang="en-US" sz="2000" b="1" i="0" u="none" strike="noStrike" kern="1200" cap="none" spc="0" normalizeH="0" baseline="0" noProof="0" dirty="0">
              <a:ln>
                <a:noFill/>
              </a:ln>
              <a:solidFill>
                <a:prstClr val="black"/>
              </a:solidFill>
              <a:effectLst/>
              <a:uLnTx/>
              <a:uFillTx/>
              <a:latin typeface="Arial Narrow" pitchFamily="34" charset="0"/>
              <a:ea typeface="+mn-ea"/>
              <a:cs typeface="Poppins" panose="00000500000000000000" pitchFamily="2"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n-US" sz="2000" b="1" i="0" u="none" strike="noStrike" kern="1200" cap="none" spc="0" normalizeH="0" baseline="0" noProof="0" dirty="0">
                <a:ln>
                  <a:noFill/>
                </a:ln>
                <a:solidFill>
                  <a:prstClr val="black"/>
                </a:solidFill>
                <a:effectLst/>
                <a:uLnTx/>
                <a:uFillTx/>
                <a:latin typeface="Arial Narrow" pitchFamily="34" charset="0"/>
                <a:ea typeface="+mn-ea"/>
                <a:cs typeface="Poppins" panose="00000500000000000000" pitchFamily="2" charset="0"/>
              </a:rPr>
              <a:t>Region’s organic Food Share in the country  7% (2023) to 25-30% by 2047 </a:t>
            </a:r>
            <a:endParaRPr kumimoji="0" lang="en-US" sz="2000" b="1" i="0" u="none" strike="noStrike" kern="1200" cap="none" spc="0" normalizeH="0" baseline="0" noProof="0" dirty="0">
              <a:ln>
                <a:noFill/>
              </a:ln>
              <a:solidFill>
                <a:prstClr val="black"/>
              </a:solidFill>
              <a:effectLst/>
              <a:uLnTx/>
              <a:uFillTx/>
              <a:latin typeface="Arial Narrow" pitchFamily="34" charset="0"/>
              <a:ea typeface="+mn-ea"/>
              <a:cs typeface="Poppins" panose="00000500000000000000" pitchFamily="2" charset="0"/>
            </a:endParaRPr>
          </a:p>
        </p:txBody>
      </p:sp>
      <p:sp>
        <p:nvSpPr>
          <p:cNvPr id="5" name="TextBox 4"/>
          <p:cNvSpPr txBox="1"/>
          <p:nvPr/>
        </p:nvSpPr>
        <p:spPr>
          <a:xfrm>
            <a:off x="535459" y="4364468"/>
            <a:ext cx="10864907" cy="1631216"/>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lang="en-IN" sz="2000" b="1" dirty="0" err="1">
                <a:solidFill>
                  <a:prstClr val="black"/>
                </a:solidFill>
                <a:latin typeface="Arial Narrow" pitchFamily="34" charset="0"/>
                <a:cs typeface="Poppins" panose="00000500000000000000" pitchFamily="2" charset="0"/>
              </a:rPr>
              <a:t>Subsectoral</a:t>
            </a:r>
            <a:r>
              <a:rPr lang="en-IN" sz="2000" b="1" dirty="0">
                <a:solidFill>
                  <a:prstClr val="black"/>
                </a:solidFill>
                <a:latin typeface="Arial Narrow" pitchFamily="34" charset="0"/>
                <a:cs typeface="Poppins" panose="00000500000000000000" pitchFamily="2" charset="0"/>
              </a:rPr>
              <a:t> Indicators</a:t>
            </a:r>
            <a:endParaRPr lang="en-IN" sz="2000" b="1" dirty="0">
              <a:solidFill>
                <a:prstClr val="black"/>
              </a:solidFill>
              <a:latin typeface="Arial Narrow" pitchFamily="34"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IN" sz="2000" b="1" i="0" u="none" strike="noStrike" kern="1200" cap="none" spc="0" normalizeH="0" baseline="0" noProof="0" dirty="0">
              <a:ln>
                <a:noFill/>
              </a:ln>
              <a:solidFill>
                <a:prstClr val="black"/>
              </a:solidFill>
              <a:effectLst/>
              <a:uLnTx/>
              <a:uFillTx/>
              <a:latin typeface="Arial Narrow" pitchFamily="34" charset="0"/>
              <a:ea typeface="+mn-ea"/>
              <a:cs typeface="+mn-cs"/>
            </a:endParaRPr>
          </a:p>
          <a:p>
            <a:pPr marL="342900" marR="0" lvl="0" indent="-342900" algn="just" defTabSz="914400" rtl="0" eaLnBrk="1" fontAlgn="auto" latinLnBrk="0" hangingPunct="1">
              <a:lnSpc>
                <a:spcPct val="100000"/>
              </a:lnSpc>
              <a:spcBef>
                <a:spcPct val="0"/>
              </a:spcBef>
              <a:spcAft>
                <a:spcPts val="0"/>
              </a:spcAft>
              <a:buClrTx/>
              <a:buSzTx/>
              <a:buFont typeface="Arial" panose="020B0604020202020204" pitchFamily="34" charset="0"/>
              <a:buChar char="•"/>
              <a:defRPr/>
            </a:pPr>
            <a:r>
              <a:rPr kumimoji="0" lang="en-US" altLang="en-US" sz="2000" b="1" i="0" u="none" strike="noStrike" kern="1200" cap="none" spc="0" normalizeH="0" baseline="0" noProof="0" dirty="0">
                <a:ln>
                  <a:noFill/>
                </a:ln>
                <a:solidFill>
                  <a:prstClr val="black"/>
                </a:solidFill>
                <a:effectLst/>
                <a:uLnTx/>
                <a:uFillTx/>
                <a:latin typeface="Arial Narrow" pitchFamily="34" charset="0"/>
                <a:ea typeface="+mn-ea"/>
                <a:cs typeface="Poppins" panose="00000500000000000000" pitchFamily="2" charset="0"/>
              </a:rPr>
              <a:t>17.5 lakh ha under cereals, productivity of 3.5 t/ha, potential output 61.25 lakh </a:t>
            </a:r>
            <a:r>
              <a:rPr kumimoji="0" lang="en-US" altLang="en-US" sz="2000" b="1" i="0" u="none" strike="noStrike" kern="1200" cap="none" spc="0" normalizeH="0" baseline="0" noProof="0" dirty="0" err="1">
                <a:ln>
                  <a:noFill/>
                </a:ln>
                <a:solidFill>
                  <a:prstClr val="black"/>
                </a:solidFill>
                <a:effectLst/>
                <a:uLnTx/>
                <a:uFillTx/>
                <a:latin typeface="Arial Narrow" pitchFamily="34" charset="0"/>
                <a:ea typeface="+mn-ea"/>
                <a:cs typeface="Poppins" panose="00000500000000000000" pitchFamily="2" charset="0"/>
              </a:rPr>
              <a:t>tonnes</a:t>
            </a:r>
            <a:r>
              <a:rPr kumimoji="0" lang="en-US" altLang="en-US" sz="2000" b="1" i="0" u="none" strike="noStrike" kern="1200" cap="none" spc="0" normalizeH="0" baseline="0" noProof="0" dirty="0">
                <a:ln>
                  <a:noFill/>
                </a:ln>
                <a:solidFill>
                  <a:prstClr val="black"/>
                </a:solidFill>
                <a:effectLst/>
                <a:uLnTx/>
                <a:uFillTx/>
                <a:latin typeface="Arial Narrow" pitchFamily="34" charset="0"/>
                <a:ea typeface="+mn-ea"/>
                <a:cs typeface="Poppins" panose="00000500000000000000" pitchFamily="2" charset="0"/>
              </a:rPr>
              <a:t> </a:t>
            </a:r>
            <a:endParaRPr kumimoji="0" lang="en-US" altLang="en-US" sz="2000" b="1" i="0" u="none" strike="noStrike" kern="1200" cap="none" spc="0" normalizeH="0" baseline="0" noProof="0" dirty="0">
              <a:ln>
                <a:noFill/>
              </a:ln>
              <a:solidFill>
                <a:prstClr val="black"/>
              </a:solidFill>
              <a:effectLst/>
              <a:uLnTx/>
              <a:uFillTx/>
              <a:latin typeface="Arial Narrow" pitchFamily="34" charset="0"/>
              <a:ea typeface="+mn-ea"/>
              <a:cs typeface="Poppins" panose="00000500000000000000" pitchFamily="2" charset="0"/>
            </a:endParaRPr>
          </a:p>
          <a:p>
            <a:pPr marL="342900" marR="0" lvl="0" indent="-342900" algn="just" defTabSz="914400" rtl="0" eaLnBrk="1" fontAlgn="auto" latinLnBrk="0" hangingPunct="1">
              <a:lnSpc>
                <a:spcPct val="100000"/>
              </a:lnSpc>
              <a:spcBef>
                <a:spcPct val="0"/>
              </a:spcBef>
              <a:spcAft>
                <a:spcPts val="0"/>
              </a:spcAft>
              <a:buClrTx/>
              <a:buSzTx/>
              <a:buFont typeface="Arial" panose="020B0604020202020204" pitchFamily="34" charset="0"/>
              <a:buChar char="•"/>
              <a:defRPr/>
            </a:pPr>
            <a:r>
              <a:rPr kumimoji="0" lang="en-US" altLang="en-US" sz="2000" b="1" i="0" u="none" strike="noStrike" kern="1200" cap="none" spc="0" normalizeH="0" baseline="0" noProof="0" dirty="0">
                <a:ln>
                  <a:noFill/>
                </a:ln>
                <a:solidFill>
                  <a:prstClr val="black"/>
                </a:solidFill>
                <a:effectLst/>
                <a:uLnTx/>
                <a:uFillTx/>
                <a:latin typeface="Arial Narrow" pitchFamily="34" charset="0"/>
                <a:ea typeface="+mn-ea"/>
                <a:cs typeface="Poppins" panose="00000500000000000000" pitchFamily="2" charset="0"/>
              </a:rPr>
              <a:t>7.55 lakh ha under horticulture crops, productivity of 10 t/ha,  potential production 75 lakh </a:t>
            </a:r>
            <a:r>
              <a:rPr kumimoji="0" lang="en-US" altLang="en-US" sz="2000" b="1" i="0" u="none" strike="noStrike" kern="1200" cap="none" spc="0" normalizeH="0" baseline="0" noProof="0" dirty="0" err="1">
                <a:ln>
                  <a:noFill/>
                </a:ln>
                <a:solidFill>
                  <a:prstClr val="black"/>
                </a:solidFill>
                <a:effectLst/>
                <a:uLnTx/>
                <a:uFillTx/>
                <a:latin typeface="Arial Narrow" pitchFamily="34" charset="0"/>
                <a:ea typeface="+mn-ea"/>
                <a:cs typeface="Poppins" panose="00000500000000000000" pitchFamily="2" charset="0"/>
              </a:rPr>
              <a:t>tonnes</a:t>
            </a:r>
            <a:r>
              <a:rPr kumimoji="0" lang="en-US" altLang="en-US" sz="2000" b="1" i="0" u="none" strike="noStrike" kern="1200" cap="none" spc="0" normalizeH="0" baseline="0" noProof="0" dirty="0">
                <a:ln>
                  <a:noFill/>
                </a:ln>
                <a:solidFill>
                  <a:prstClr val="black"/>
                </a:solidFill>
                <a:effectLst/>
                <a:uLnTx/>
                <a:uFillTx/>
                <a:latin typeface="Arial Narrow" pitchFamily="34" charset="0"/>
                <a:ea typeface="+mn-ea"/>
                <a:cs typeface="Poppins" panose="00000500000000000000" pitchFamily="2" charset="0"/>
              </a:rPr>
              <a:t> </a:t>
            </a:r>
            <a:endParaRPr kumimoji="0" lang="en-US" altLang="en-US" sz="2000" b="1" i="0" u="none" strike="noStrike" kern="1200" cap="none" spc="0" normalizeH="0" baseline="0" noProof="0" dirty="0">
              <a:ln>
                <a:noFill/>
              </a:ln>
              <a:solidFill>
                <a:prstClr val="black"/>
              </a:solidFill>
              <a:effectLst/>
              <a:uLnTx/>
              <a:uFillTx/>
              <a:latin typeface="Arial Narrow" pitchFamily="34" charset="0"/>
              <a:ea typeface="+mn-ea"/>
              <a:cs typeface="Poppins" panose="00000500000000000000" pitchFamily="2" charset="0"/>
            </a:endParaRPr>
          </a:p>
          <a:p>
            <a:pPr marL="342900" marR="0" lvl="0" indent="-342900" algn="just" defTabSz="914400" rtl="0" eaLnBrk="1" fontAlgn="auto" latinLnBrk="0" hangingPunct="1">
              <a:lnSpc>
                <a:spcPct val="100000"/>
              </a:lnSpc>
              <a:spcBef>
                <a:spcPct val="0"/>
              </a:spcBef>
              <a:spcAft>
                <a:spcPts val="0"/>
              </a:spcAft>
              <a:buClrTx/>
              <a:buSzTx/>
              <a:buFont typeface="Arial" panose="020B0604020202020204" pitchFamily="34" charset="0"/>
              <a:buChar char="•"/>
              <a:defRPr/>
            </a:pPr>
            <a:r>
              <a:rPr kumimoji="0" lang="en-US" altLang="en-US" sz="2000" b="1" i="0" u="none" strike="noStrike" kern="1200" cap="none" spc="0" normalizeH="0" baseline="0" noProof="0" dirty="0">
                <a:ln>
                  <a:noFill/>
                </a:ln>
                <a:solidFill>
                  <a:prstClr val="black"/>
                </a:solidFill>
                <a:effectLst/>
                <a:uLnTx/>
                <a:uFillTx/>
                <a:latin typeface="Arial Narrow" pitchFamily="34" charset="0"/>
                <a:ea typeface="+mn-ea"/>
                <a:cs typeface="Poppins" panose="00000500000000000000" pitchFamily="2" charset="0"/>
              </a:rPr>
              <a:t>Production of Spices (Turmeric, Ginger, Chili, Cardamom, Pepper, Cinnamon </a:t>
            </a:r>
            <a:r>
              <a:rPr kumimoji="0" lang="en-US" altLang="en-US" sz="2000" b="1" i="0" u="none" strike="noStrike" kern="1200" cap="none" spc="0" normalizeH="0" baseline="0" noProof="0" dirty="0" err="1">
                <a:ln>
                  <a:noFill/>
                </a:ln>
                <a:solidFill>
                  <a:prstClr val="black"/>
                </a:solidFill>
                <a:effectLst/>
                <a:uLnTx/>
                <a:uFillTx/>
                <a:latin typeface="Arial Narrow" pitchFamily="34" charset="0"/>
                <a:ea typeface="+mn-ea"/>
                <a:cs typeface="Poppins" panose="00000500000000000000" pitchFamily="2" charset="0"/>
              </a:rPr>
              <a:t>etc</a:t>
            </a:r>
            <a:r>
              <a:rPr kumimoji="0" lang="en-US" altLang="en-US" sz="2000" b="1" i="0" u="none" strike="noStrike" kern="1200" cap="none" spc="0" normalizeH="0" baseline="0" noProof="0" dirty="0">
                <a:ln>
                  <a:noFill/>
                </a:ln>
                <a:solidFill>
                  <a:prstClr val="black"/>
                </a:solidFill>
                <a:effectLst/>
                <a:uLnTx/>
                <a:uFillTx/>
                <a:latin typeface="Arial Narrow" pitchFamily="34" charset="0"/>
                <a:ea typeface="+mn-ea"/>
                <a:cs typeface="Poppins" panose="00000500000000000000" pitchFamily="2" charset="0"/>
              </a:rPr>
              <a:t>)  : 10.0 lakh ton </a:t>
            </a:r>
            <a:endParaRPr kumimoji="0" lang="en-US" altLang="en-US" sz="2000" b="1" i="0" u="none" strike="noStrike" kern="1200" cap="none" spc="0" normalizeH="0" baseline="0" noProof="0" dirty="0">
              <a:ln>
                <a:noFill/>
              </a:ln>
              <a:solidFill>
                <a:prstClr val="black"/>
              </a:solidFill>
              <a:effectLst/>
              <a:uLnTx/>
              <a:uFillTx/>
              <a:latin typeface="Arial Narrow" pitchFamily="34" charset="0"/>
              <a:ea typeface="+mn-ea"/>
              <a:cs typeface="Poppins" panose="00000500000000000000" pitchFamily="2"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13189" y="1873656"/>
            <a:ext cx="6433752" cy="3077766"/>
          </a:xfrm>
          <a:prstGeom prst="rect">
            <a:avLst/>
          </a:prstGeom>
        </p:spPr>
        <p:txBody>
          <a:bodyPr wrap="square" lIns="0" tIns="0" rIns="0" bIns="0" rtlCol="0" anchor="t">
            <a:spAutoFit/>
          </a:bodyPr>
          <a:lstStyle/>
          <a:p>
            <a:pPr marL="172720" lvl="1">
              <a:lnSpc>
                <a:spcPts val="2415"/>
              </a:lnSpc>
            </a:pPr>
            <a:r>
              <a:rPr lang="en-US" sz="2000" b="1" dirty="0">
                <a:solidFill>
                  <a:srgbClr val="141414"/>
                </a:solidFill>
                <a:latin typeface="Source Sans Pro"/>
                <a:ea typeface="Source Sans Pro"/>
                <a:cs typeface="Source Sans Pro"/>
                <a:sym typeface="Source Sans Pro"/>
              </a:rPr>
              <a:t>To Bring :</a:t>
            </a:r>
            <a:endParaRPr lang="en-US" sz="2000" b="1" dirty="0">
              <a:solidFill>
                <a:srgbClr val="141414"/>
              </a:solidFill>
              <a:latin typeface="Source Sans Pro"/>
              <a:ea typeface="Source Sans Pro"/>
              <a:cs typeface="Source Sans Pro"/>
              <a:sym typeface="Source Sans Pro"/>
            </a:endParaRPr>
          </a:p>
          <a:p>
            <a:pPr marL="345440" lvl="1" indent="-172720">
              <a:lnSpc>
                <a:spcPts val="2415"/>
              </a:lnSpc>
              <a:buFont typeface="Arial" panose="020B0604020202020204"/>
              <a:buChar char="•"/>
            </a:pPr>
            <a:endParaRPr lang="en-US" sz="2000" b="1" dirty="0">
              <a:solidFill>
                <a:srgbClr val="141414"/>
              </a:solidFill>
              <a:latin typeface="Source Sans Pro"/>
              <a:ea typeface="Source Sans Pro"/>
              <a:cs typeface="Source Sans Pro"/>
              <a:sym typeface="Source Sans Pro"/>
            </a:endParaRPr>
          </a:p>
          <a:p>
            <a:pPr marL="345440" lvl="1" indent="-172720">
              <a:lnSpc>
                <a:spcPts val="2415"/>
              </a:lnSpc>
              <a:buFont typeface="Arial" panose="020B0604020202020204"/>
              <a:buChar char="•"/>
            </a:pPr>
            <a:r>
              <a:rPr lang="en-US" sz="2000" b="1" dirty="0">
                <a:solidFill>
                  <a:srgbClr val="141414"/>
                </a:solidFill>
                <a:latin typeface="Source Sans Pro"/>
                <a:ea typeface="Source Sans Pro"/>
                <a:cs typeface="Source Sans Pro"/>
                <a:sym typeface="Source Sans Pro"/>
              </a:rPr>
              <a:t>50-75 % area of shifting cultivation (0.85 m ha) under OF/NF : 6.37 lac ha (2047)</a:t>
            </a:r>
            <a:endParaRPr lang="en-US" sz="2000" b="1" dirty="0">
              <a:solidFill>
                <a:srgbClr val="141414"/>
              </a:solidFill>
              <a:latin typeface="Source Sans Pro"/>
              <a:ea typeface="Source Sans Pro"/>
              <a:cs typeface="Source Sans Pro"/>
              <a:sym typeface="Source Sans Pro"/>
            </a:endParaRPr>
          </a:p>
          <a:p>
            <a:pPr marL="345440" lvl="1" indent="-172720">
              <a:lnSpc>
                <a:spcPts val="2415"/>
              </a:lnSpc>
              <a:buFont typeface="Arial" panose="020B0604020202020204"/>
              <a:buChar char="•"/>
            </a:pPr>
            <a:r>
              <a:rPr lang="en-US" sz="2000" b="1" dirty="0">
                <a:solidFill>
                  <a:srgbClr val="141414"/>
                </a:solidFill>
                <a:latin typeface="Source Sans Pro"/>
                <a:ea typeface="Source Sans Pro"/>
                <a:cs typeface="Source Sans Pro"/>
                <a:sym typeface="Source Sans Pro"/>
              </a:rPr>
              <a:t>50% % of high-altitude areas i.e., 0.59 m ha : 2.95 lac ha (2047)</a:t>
            </a:r>
            <a:endParaRPr lang="en-US" sz="2000" b="1" dirty="0">
              <a:solidFill>
                <a:srgbClr val="141414"/>
              </a:solidFill>
              <a:latin typeface="Source Sans Pro"/>
              <a:ea typeface="Source Sans Pro"/>
              <a:cs typeface="Source Sans Pro"/>
              <a:sym typeface="Source Sans Pro"/>
            </a:endParaRPr>
          </a:p>
          <a:p>
            <a:pPr marL="345440" lvl="1" indent="-172720">
              <a:lnSpc>
                <a:spcPts val="2415"/>
              </a:lnSpc>
              <a:buFont typeface="Arial" panose="020B0604020202020204"/>
              <a:buChar char="•"/>
            </a:pPr>
            <a:endParaRPr lang="en-US" sz="2000" b="1" dirty="0">
              <a:solidFill>
                <a:srgbClr val="141414"/>
              </a:solidFill>
              <a:latin typeface="Source Sans Pro"/>
              <a:ea typeface="Source Sans Pro"/>
              <a:cs typeface="Source Sans Pro"/>
              <a:sym typeface="Source Sans Pro"/>
            </a:endParaRPr>
          </a:p>
          <a:p>
            <a:pPr marL="345440" lvl="1" indent="-172720">
              <a:lnSpc>
                <a:spcPts val="2415"/>
              </a:lnSpc>
              <a:buFont typeface="Arial" panose="020B0604020202020204"/>
              <a:buChar char="•"/>
            </a:pPr>
            <a:r>
              <a:rPr lang="en-US" sz="2000" b="1" dirty="0">
                <a:solidFill>
                  <a:srgbClr val="141414"/>
                </a:solidFill>
                <a:latin typeface="Source Sans Pro"/>
                <a:ea typeface="Source Sans Pro"/>
                <a:cs typeface="Source Sans Pro"/>
                <a:sym typeface="Source Sans Pro"/>
              </a:rPr>
              <a:t>50% of mid altitude (0.90 m ha) : 4.50 lac ha (2047) </a:t>
            </a:r>
            <a:endParaRPr lang="en-US" sz="2000" b="1" dirty="0">
              <a:solidFill>
                <a:srgbClr val="141414"/>
              </a:solidFill>
              <a:latin typeface="Source Sans Pro"/>
              <a:ea typeface="Source Sans Pro"/>
              <a:cs typeface="Source Sans Pro"/>
              <a:sym typeface="Source Sans Pro"/>
            </a:endParaRPr>
          </a:p>
          <a:p>
            <a:pPr marL="345440" lvl="1" indent="-172720">
              <a:lnSpc>
                <a:spcPts val="2415"/>
              </a:lnSpc>
              <a:buFont typeface="Arial" panose="020B0604020202020204"/>
              <a:buChar char="•"/>
            </a:pPr>
            <a:r>
              <a:rPr lang="en-US" sz="2000" b="1" dirty="0">
                <a:solidFill>
                  <a:srgbClr val="141414"/>
                </a:solidFill>
                <a:latin typeface="Source Sans Pro"/>
                <a:ea typeface="Source Sans Pro"/>
                <a:cs typeface="Source Sans Pro"/>
                <a:sym typeface="Source Sans Pro"/>
              </a:rPr>
              <a:t>10% of foot hills and low altitude areas (0.30 m ha) : 30,000 ha (2047)</a:t>
            </a:r>
            <a:endParaRPr lang="en-US" sz="2000" b="1" dirty="0">
              <a:solidFill>
                <a:srgbClr val="141414"/>
              </a:solidFill>
              <a:latin typeface="Source Sans Pro"/>
              <a:ea typeface="Source Sans Pro"/>
              <a:cs typeface="Source Sans Pro"/>
              <a:sym typeface="Source Sans Pro"/>
            </a:endParaRPr>
          </a:p>
        </p:txBody>
      </p:sp>
      <p:grpSp>
        <p:nvGrpSpPr>
          <p:cNvPr id="3" name="Group 3"/>
          <p:cNvGrpSpPr/>
          <p:nvPr/>
        </p:nvGrpSpPr>
        <p:grpSpPr>
          <a:xfrm>
            <a:off x="685801" y="1994502"/>
            <a:ext cx="3540215" cy="3899173"/>
            <a:chOff x="0" y="0"/>
            <a:chExt cx="1398603" cy="1540414"/>
          </a:xfrm>
        </p:grpSpPr>
        <p:sp>
          <p:nvSpPr>
            <p:cNvPr id="4" name="Freeform 4"/>
            <p:cNvSpPr/>
            <p:nvPr/>
          </p:nvSpPr>
          <p:spPr>
            <a:xfrm>
              <a:off x="0" y="0"/>
              <a:ext cx="1398603" cy="1540414"/>
            </a:xfrm>
            <a:custGeom>
              <a:avLst/>
              <a:gdLst/>
              <a:ahLst/>
              <a:cxnLst/>
              <a:rect l="l" t="t" r="r" b="b"/>
              <a:pathLst>
                <a:path w="1398603" h="1540414">
                  <a:moveTo>
                    <a:pt x="0" y="0"/>
                  </a:moveTo>
                  <a:lnTo>
                    <a:pt x="1398603" y="0"/>
                  </a:lnTo>
                  <a:lnTo>
                    <a:pt x="1398603" y="1540414"/>
                  </a:lnTo>
                  <a:lnTo>
                    <a:pt x="0" y="1540414"/>
                  </a:lnTo>
                  <a:close/>
                </a:path>
              </a:pathLst>
            </a:custGeom>
            <a:solidFill>
              <a:srgbClr val="00AA59"/>
            </a:solidFill>
          </p:spPr>
          <p:txBody>
            <a:bodyPr/>
            <a:lstStyle/>
            <a:p>
              <a:endParaRPr lang="en-US"/>
            </a:p>
          </p:txBody>
        </p:sp>
        <p:sp>
          <p:nvSpPr>
            <p:cNvPr id="5" name="TextBox 5"/>
            <p:cNvSpPr txBox="1"/>
            <p:nvPr/>
          </p:nvSpPr>
          <p:spPr>
            <a:xfrm>
              <a:off x="0" y="-76200"/>
              <a:ext cx="1398603" cy="1616614"/>
            </a:xfrm>
            <a:prstGeom prst="rect">
              <a:avLst/>
            </a:prstGeom>
          </p:spPr>
          <p:txBody>
            <a:bodyPr lIns="33867" tIns="33867" rIns="33867" bIns="33867" rtlCol="0" anchor="ctr"/>
            <a:lstStyle/>
            <a:p>
              <a:pPr algn="ctr">
                <a:lnSpc>
                  <a:spcPts val="2800"/>
                </a:lnSpc>
              </a:pPr>
              <a:r>
                <a:rPr lang="en-US" sz="2000" b="1" dirty="0">
                  <a:solidFill>
                    <a:srgbClr val="141414"/>
                  </a:solidFill>
                  <a:latin typeface="Source Sans Pro"/>
                  <a:ea typeface="Source Sans Pro"/>
                  <a:cs typeface="Source Sans Pro"/>
                  <a:sym typeface="Poppins"/>
                </a:rPr>
                <a:t>2025-2030 : 3.50 Lakh ha </a:t>
              </a:r>
              <a:endParaRPr lang="en-US" sz="2000" b="1" dirty="0">
                <a:solidFill>
                  <a:srgbClr val="141414"/>
                </a:solidFill>
                <a:latin typeface="Source Sans Pro"/>
                <a:ea typeface="Source Sans Pro"/>
                <a:cs typeface="Source Sans Pro"/>
                <a:sym typeface="Poppins"/>
              </a:endParaRPr>
            </a:p>
            <a:p>
              <a:pPr algn="ctr">
                <a:lnSpc>
                  <a:spcPts val="2800"/>
                </a:lnSpc>
              </a:pPr>
              <a:r>
                <a:rPr lang="en-US" sz="2000" b="1" dirty="0">
                  <a:solidFill>
                    <a:srgbClr val="141414"/>
                  </a:solidFill>
                  <a:latin typeface="Source Sans Pro"/>
                  <a:ea typeface="Source Sans Pro"/>
                  <a:cs typeface="Source Sans Pro"/>
                  <a:sym typeface="Poppins"/>
                </a:rPr>
                <a:t>2030-2035 : 4.50 lakh ha </a:t>
              </a:r>
              <a:endParaRPr lang="en-US" sz="2000" b="1" dirty="0">
                <a:solidFill>
                  <a:srgbClr val="141414"/>
                </a:solidFill>
                <a:latin typeface="Source Sans Pro"/>
                <a:ea typeface="Source Sans Pro"/>
                <a:cs typeface="Source Sans Pro"/>
                <a:sym typeface="Poppins"/>
              </a:endParaRPr>
            </a:p>
            <a:p>
              <a:pPr algn="ctr">
                <a:lnSpc>
                  <a:spcPts val="2800"/>
                </a:lnSpc>
              </a:pPr>
              <a:r>
                <a:rPr lang="en-US" sz="2000" b="1" dirty="0">
                  <a:solidFill>
                    <a:srgbClr val="141414"/>
                  </a:solidFill>
                  <a:latin typeface="Source Sans Pro"/>
                  <a:ea typeface="Source Sans Pro"/>
                  <a:cs typeface="Source Sans Pro"/>
                  <a:sym typeface="Poppins"/>
                </a:rPr>
                <a:t>2035-2040 : 4.50 lakh ha </a:t>
              </a:r>
              <a:endParaRPr lang="en-US" sz="2000" b="1" dirty="0">
                <a:solidFill>
                  <a:srgbClr val="141414"/>
                </a:solidFill>
                <a:latin typeface="Source Sans Pro"/>
                <a:ea typeface="Source Sans Pro"/>
                <a:cs typeface="Source Sans Pro"/>
                <a:sym typeface="Poppins"/>
              </a:endParaRPr>
            </a:p>
            <a:p>
              <a:pPr algn="ctr">
                <a:lnSpc>
                  <a:spcPts val="2800"/>
                </a:lnSpc>
              </a:pPr>
              <a:r>
                <a:rPr lang="en-US" sz="2000" b="1" dirty="0">
                  <a:solidFill>
                    <a:srgbClr val="141414"/>
                  </a:solidFill>
                  <a:latin typeface="Source Sans Pro"/>
                  <a:ea typeface="Source Sans Pro"/>
                  <a:cs typeface="Source Sans Pro"/>
                  <a:sym typeface="Poppins"/>
                </a:rPr>
                <a:t>2040-2047 : 4.00 lakh ha </a:t>
              </a:r>
              <a:endParaRPr lang="en-US" sz="2000" b="1" dirty="0">
                <a:solidFill>
                  <a:srgbClr val="141414"/>
                </a:solidFill>
                <a:latin typeface="Source Sans Pro"/>
                <a:ea typeface="Source Sans Pro"/>
                <a:cs typeface="Source Sans Pro"/>
                <a:sym typeface="Poppins"/>
              </a:endParaRPr>
            </a:p>
            <a:p>
              <a:pPr algn="ctr">
                <a:lnSpc>
                  <a:spcPts val="2800"/>
                </a:lnSpc>
              </a:pPr>
              <a:endParaRPr lang="en-US" sz="2000" b="1" dirty="0">
                <a:solidFill>
                  <a:srgbClr val="141414"/>
                </a:solidFill>
                <a:latin typeface="Source Sans Pro"/>
                <a:ea typeface="Source Sans Pro"/>
                <a:cs typeface="Source Sans Pro"/>
                <a:sym typeface="Poppins"/>
              </a:endParaRPr>
            </a:p>
          </p:txBody>
        </p:sp>
      </p:grpSp>
      <p:sp>
        <p:nvSpPr>
          <p:cNvPr id="6" name="TextBox 6"/>
          <p:cNvSpPr txBox="1"/>
          <p:nvPr/>
        </p:nvSpPr>
        <p:spPr>
          <a:xfrm>
            <a:off x="685800" y="817463"/>
            <a:ext cx="5834454" cy="373380"/>
          </a:xfrm>
          <a:prstGeom prst="rect">
            <a:avLst/>
          </a:prstGeom>
        </p:spPr>
        <p:txBody>
          <a:bodyPr lIns="0" tIns="0" rIns="0" bIns="0" rtlCol="0" anchor="t">
            <a:spAutoFit/>
          </a:bodyPr>
          <a:lstStyle/>
          <a:p>
            <a:pPr>
              <a:lnSpc>
                <a:spcPts val="2915"/>
              </a:lnSpc>
            </a:pPr>
            <a:r>
              <a:rPr lang="en-US" sz="3065" b="1">
                <a:solidFill>
                  <a:srgbClr val="141414"/>
                </a:solidFill>
                <a:latin typeface="Times New Roman" panose="02020603050405020304" pitchFamily="18" charset="0"/>
                <a:ea typeface="Nunito Sans Heavy"/>
                <a:cs typeface="Times New Roman" panose="02020603050405020304" pitchFamily="18" charset="0"/>
                <a:sym typeface="Nunito Sans Heavy"/>
              </a:rPr>
              <a:t>CRITICAL POLICY MEASURES</a:t>
            </a:r>
            <a:endParaRPr lang="en-US" sz="3065" b="1">
              <a:solidFill>
                <a:srgbClr val="141414"/>
              </a:solidFill>
              <a:latin typeface="Times New Roman" panose="02020603050405020304" pitchFamily="18" charset="0"/>
              <a:ea typeface="Nunito Sans Heavy"/>
              <a:cs typeface="Times New Roman" panose="02020603050405020304" pitchFamily="18" charset="0"/>
              <a:sym typeface="Nunito Sans Heavy"/>
            </a:endParaRPr>
          </a:p>
        </p:txBody>
      </p:sp>
      <p:sp>
        <p:nvSpPr>
          <p:cNvPr id="8" name="TextBox 8"/>
          <p:cNvSpPr txBox="1"/>
          <p:nvPr/>
        </p:nvSpPr>
        <p:spPr>
          <a:xfrm>
            <a:off x="6747373" y="5235730"/>
            <a:ext cx="971241" cy="384721"/>
          </a:xfrm>
          <a:prstGeom prst="rect">
            <a:avLst/>
          </a:prstGeom>
        </p:spPr>
        <p:txBody>
          <a:bodyPr lIns="0" tIns="0" rIns="0" bIns="0" rtlCol="0" anchor="t">
            <a:spAutoFit/>
          </a:bodyPr>
          <a:lstStyle/>
          <a:p>
            <a:pPr algn="ctr">
              <a:lnSpc>
                <a:spcPts val="3040"/>
              </a:lnSpc>
            </a:pPr>
            <a:r>
              <a:rPr lang="en-US" sz="3200">
                <a:solidFill>
                  <a:srgbClr val="FFFFFF"/>
                </a:solidFill>
                <a:latin typeface="Nunito Sans Heavy"/>
                <a:ea typeface="Nunito Sans Heavy"/>
                <a:cs typeface="Nunito Sans Heavy"/>
                <a:sym typeface="Nunito Sans Heavy"/>
              </a:rPr>
              <a:t>04</a:t>
            </a:r>
            <a:endParaRPr lang="en-US" sz="3200">
              <a:solidFill>
                <a:srgbClr val="FFFFFF"/>
              </a:solidFill>
              <a:latin typeface="Nunito Sans Heavy"/>
              <a:ea typeface="Nunito Sans Heavy"/>
              <a:cs typeface="Nunito Sans Heavy"/>
              <a:sym typeface="Nunito Sans Heavy"/>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838200" y="93806"/>
            <a:ext cx="10515600" cy="684213"/>
          </a:xfrm>
          <a:prstGeom prst="rect">
            <a:avLst/>
          </a:prstGeom>
        </p:spPr>
        <p:txBody>
          <a:bodyPr rtlCol="0">
            <a:normAutofit fontScale="90000"/>
          </a:bodyPr>
          <a:lst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fontAlgn="auto" hangingPunct="1">
              <a:spcAft>
                <a:spcPts val="0"/>
              </a:spcAft>
              <a:defRPr/>
            </a:pPr>
            <a:r>
              <a:rPr lang="en-IN" b="1" dirty="0"/>
              <a:t>Goal 4: New Growth Pole : NE Economic Corridor</a:t>
            </a:r>
            <a:endParaRPr lang="en-IN" b="1" dirty="0"/>
          </a:p>
        </p:txBody>
      </p:sp>
      <p:sp>
        <p:nvSpPr>
          <p:cNvPr id="4" name="TextBox 3"/>
          <p:cNvSpPr txBox="1"/>
          <p:nvPr/>
        </p:nvSpPr>
        <p:spPr>
          <a:xfrm>
            <a:off x="313267" y="972577"/>
            <a:ext cx="11150600" cy="101473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IN"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To develop a futuristic network of state-of-the-art logistics and infrastructure for facilitating trade between NER, rest of India and neighbouring countries and improve further the relation between countries, etc</a:t>
            </a:r>
            <a:endParaRPr kumimoji="0" lang="en-IN"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p:cNvSpPr txBox="1"/>
          <p:nvPr/>
        </p:nvSpPr>
        <p:spPr>
          <a:xfrm>
            <a:off x="189471" y="2333685"/>
            <a:ext cx="11500021" cy="3784600"/>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n-IN"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5 strengths of NER- Society, Economy, Natural Resources, National Security and Bridge Head to South-East Asia</a:t>
            </a:r>
            <a:endParaRPr kumimoji="0" lang="en-IN"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IN" sz="2000" b="1" dirty="0">
                <a:solidFill>
                  <a:prstClr val="black"/>
                </a:solidFill>
                <a:latin typeface="Times New Roman" panose="02020603050405020304" pitchFamily="18" charset="0"/>
                <a:cs typeface="Times New Roman" panose="02020603050405020304" pitchFamily="18" charset="0"/>
              </a:rPr>
              <a:t>98 percent of borders with Neighbouring countries; less than 1 % share in national exports</a:t>
            </a:r>
            <a:endParaRPr kumimoji="0" lang="en-IN"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endParaRPr kumimoji="0" lang="en-IN"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IN" sz="20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2047 Goals </a:t>
            </a:r>
            <a:endParaRPr kumimoji="0" lang="en-IN" sz="20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NER Growth Quadrangle (NERGQ) to contribute 8 percent (US $ 2.8 trillion) of the national GDP (US $ 30 trillion) by 2047. </a:t>
            </a:r>
            <a:endParaRPr kumimoji="0" lang="en-IN" sz="20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n-IN" sz="20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Export Growth Expectancy</a:t>
            </a:r>
            <a:r>
              <a:rPr kumimoji="0" lang="en-IN"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 growth rate of 7% to 20 % is expected by 2047</a:t>
            </a:r>
            <a:endParaRPr kumimoji="0" lang="en-IN"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n-IN" sz="20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Export Value Expectancy: </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NER Exports are  expected to reach US $3 billion by 2047 </a:t>
            </a: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NER economic corridor : significant economic growth, regional integration, enhanced trade, increased investment, job creation, and an overall socio-economic development </a:t>
            </a: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1599" y="231371"/>
            <a:ext cx="11929533" cy="6463308"/>
          </a:xfrm>
          <a:prstGeom prst="rect">
            <a:avLst/>
          </a:prstGeom>
          <a:noFill/>
        </p:spPr>
        <p:txBody>
          <a:bodyPr wrap="square">
            <a:spAutoFit/>
          </a:bodyPr>
          <a:lstStyle/>
          <a:p>
            <a:pPr marL="685800" marR="0" lvl="0" indent="0" algn="l" defTabSz="914400" rtl="0" eaLnBrk="0" fontAlgn="base" latinLnBrk="0" hangingPunct="0">
              <a:lnSpc>
                <a:spcPct val="150000"/>
              </a:lnSpc>
              <a:spcBef>
                <a:spcPct val="0"/>
              </a:spcBef>
              <a:spcAft>
                <a:spcPct val="0"/>
              </a:spcAft>
              <a:buClrTx/>
              <a:buSzTx/>
              <a:buFontTx/>
              <a:buNone/>
              <a:defRPr/>
            </a:pPr>
            <a:r>
              <a:rPr lang="en-GB" sz="2800" b="1" dirty="0" smtClean="0">
                <a:latin typeface="Times New Roman" panose="02020603050405020304" pitchFamily="18" charset="0"/>
                <a:ea typeface="Times New Roman" panose="02020603050405020304" pitchFamily="18" charset="0"/>
              </a:rPr>
              <a:t> Frontier </a:t>
            </a:r>
            <a:r>
              <a:rPr lang="en-GB" sz="2800" b="1" dirty="0">
                <a:latin typeface="Times New Roman" panose="02020603050405020304" pitchFamily="18" charset="0"/>
                <a:ea typeface="Times New Roman" panose="02020603050405020304" pitchFamily="18" charset="0"/>
              </a:rPr>
              <a:t>Economic Zones in the Border Areas  :  New Mountain </a:t>
            </a:r>
            <a:r>
              <a:rPr lang="en-GB" sz="2800" b="1" dirty="0" smtClean="0">
                <a:latin typeface="Times New Roman" panose="02020603050405020304" pitchFamily="18" charset="0"/>
                <a:ea typeface="Times New Roman" panose="02020603050405020304" pitchFamily="18" charset="0"/>
              </a:rPr>
              <a:t>Ports</a:t>
            </a:r>
            <a:endParaRPr lang="en-GB" sz="2800" b="1" dirty="0" smtClean="0">
              <a:latin typeface="Times New Roman" panose="02020603050405020304" pitchFamily="18" charset="0"/>
              <a:ea typeface="Times New Roman" panose="02020603050405020304" pitchFamily="18" charset="0"/>
            </a:endParaRPr>
          </a:p>
          <a:p>
            <a:pPr marL="685800" marR="0" lvl="0" indent="0" algn="l" defTabSz="914400" rtl="0" eaLnBrk="0" fontAlgn="base" latinLnBrk="0" hangingPunct="0">
              <a:lnSpc>
                <a:spcPct val="150000"/>
              </a:lnSpc>
              <a:spcBef>
                <a:spcPct val="0"/>
              </a:spcBef>
              <a:spcAft>
                <a:spcPct val="0"/>
              </a:spcAft>
              <a:buClrTx/>
              <a:buSzTx/>
              <a:buFontTx/>
              <a:buNone/>
              <a:defRPr/>
            </a:pPr>
            <a:endParaRPr lang="en-GB" sz="2400" b="1" dirty="0" smtClean="0">
              <a:latin typeface="Times New Roman" panose="02020603050405020304" pitchFamily="18" charset="0"/>
              <a:ea typeface="Times New Roman" panose="02020603050405020304" pitchFamily="18" charset="0"/>
            </a:endParaRPr>
          </a:p>
          <a:p>
            <a:pPr marL="685800" marR="0" lvl="0" indent="0" algn="l" defTabSz="914400" rtl="0" eaLnBrk="0" fontAlgn="base" latinLnBrk="0" hangingPunct="0">
              <a:lnSpc>
                <a:spcPct val="150000"/>
              </a:lnSpc>
              <a:spcBef>
                <a:spcPct val="0"/>
              </a:spcBef>
              <a:spcAft>
                <a:spcPct val="0"/>
              </a:spcAft>
              <a:buClrTx/>
              <a:buSzTx/>
              <a:buFontTx/>
              <a:buNone/>
              <a:defRPr/>
            </a:pPr>
            <a:r>
              <a:rPr lang="en-GB" sz="2400" b="1" dirty="0" smtClean="0">
                <a:latin typeface="Times New Roman" panose="02020603050405020304" pitchFamily="18" charset="0"/>
                <a:ea typeface="Times New Roman" panose="02020603050405020304" pitchFamily="18" charset="0"/>
              </a:rPr>
              <a:t>Recognising</a:t>
            </a:r>
            <a:r>
              <a:rPr kumimoji="0" lang="en-GB" sz="2400" b="1" i="0" u="none" strike="noStrike" kern="1200" cap="none" spc="0" normalizeH="0" baseline="0" noProof="0" dirty="0" smtClean="0">
                <a:ln>
                  <a:noFill/>
                </a:ln>
                <a:effectLst/>
                <a:uLnTx/>
                <a:uFillTx/>
                <a:latin typeface="Times New Roman" panose="02020603050405020304" pitchFamily="18" charset="0"/>
                <a:ea typeface="Times New Roman" panose="02020603050405020304" pitchFamily="18" charset="0"/>
                <a:cs typeface="+mn-cs"/>
              </a:rPr>
              <a:t> the new development frontiers away from both the nature and contents Special Economic Zones and Sea Ports of the Coastal Areas</a:t>
            </a:r>
            <a:endParaRPr kumimoji="0" lang="en-GB" sz="2400" b="1"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mn-cs"/>
            </a:endParaRPr>
          </a:p>
          <a:p>
            <a:pPr marL="685800" marR="0" lvl="0" indent="0" algn="l" defTabSz="914400" rtl="0" eaLnBrk="0" fontAlgn="base" latinLnBrk="0" hangingPunct="0">
              <a:lnSpc>
                <a:spcPct val="150000"/>
              </a:lnSpc>
              <a:spcBef>
                <a:spcPct val="0"/>
              </a:spcBef>
              <a:spcAft>
                <a:spcPct val="0"/>
              </a:spcAft>
              <a:buClrTx/>
              <a:buSzTx/>
              <a:buFontTx/>
              <a:buNone/>
              <a:defRPr/>
            </a:pPr>
            <a:r>
              <a:rPr kumimoji="0" lang="en-GB" sz="3200" b="1"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mn-cs"/>
              </a:rPr>
              <a:t>Four </a:t>
            </a:r>
            <a:r>
              <a:rPr kumimoji="0" lang="en-GB" sz="3200" b="1" i="0" u="none" strike="noStrike" kern="1200" cap="none" spc="0" normalizeH="0" baseline="0" noProof="0" dirty="0" smtClean="0">
                <a:ln>
                  <a:noFill/>
                </a:ln>
                <a:effectLst/>
                <a:uLnTx/>
                <a:uFillTx/>
                <a:latin typeface="Times New Roman" panose="02020603050405020304" pitchFamily="18" charset="0"/>
                <a:ea typeface="Times New Roman" panose="02020603050405020304" pitchFamily="18" charset="0"/>
                <a:cs typeface="+mn-cs"/>
              </a:rPr>
              <a:t>Zones:</a:t>
            </a:r>
            <a:endParaRPr kumimoji="0" lang="en-GB" sz="3200" b="1" i="0" u="none" strike="noStrike" kern="1200" cap="none" spc="0" normalizeH="0" baseline="0" noProof="0" dirty="0" smtClean="0">
              <a:ln>
                <a:noFill/>
              </a:ln>
              <a:effectLst/>
              <a:uLnTx/>
              <a:uFillTx/>
              <a:latin typeface="Times New Roman" panose="02020603050405020304" pitchFamily="18" charset="0"/>
              <a:ea typeface="Times New Roman" panose="02020603050405020304" pitchFamily="18" charset="0"/>
              <a:cs typeface="+mn-cs"/>
            </a:endParaRPr>
          </a:p>
          <a:p>
            <a:pPr marL="685800" marR="0" lvl="0" indent="0" algn="l" defTabSz="914400" rtl="0" eaLnBrk="0" fontAlgn="base" latinLnBrk="0" hangingPunct="0">
              <a:lnSpc>
                <a:spcPct val="150000"/>
              </a:lnSpc>
              <a:spcBef>
                <a:spcPct val="0"/>
              </a:spcBef>
              <a:spcAft>
                <a:spcPct val="0"/>
              </a:spcAft>
              <a:buClrTx/>
              <a:buSzTx/>
              <a:buFontTx/>
              <a:buNone/>
              <a:defRPr/>
            </a:pPr>
            <a:r>
              <a:rPr lang="en-GB" sz="2400" b="1" dirty="0" err="1" smtClean="0">
                <a:latin typeface="Times New Roman" panose="02020603050405020304" pitchFamily="18" charset="0"/>
                <a:ea typeface="Times New Roman" panose="02020603050405020304" pitchFamily="18" charset="0"/>
              </a:rPr>
              <a:t>i</a:t>
            </a:r>
            <a:r>
              <a:rPr lang="en-GB" sz="2400" b="1" dirty="0">
                <a:latin typeface="Times New Roman" panose="02020603050405020304" pitchFamily="18" charset="0"/>
                <a:ea typeface="Times New Roman" panose="02020603050405020304" pitchFamily="18" charset="0"/>
              </a:rPr>
              <a:t>) </a:t>
            </a:r>
            <a:r>
              <a:rPr kumimoji="0" lang="en-GB" sz="2400" b="1"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mn-cs"/>
              </a:rPr>
              <a:t>Exclusive Production Supply zones : Pharmaceuticals</a:t>
            </a:r>
            <a:endParaRPr kumimoji="0" lang="en-IN" sz="2400" b="1"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mn-cs"/>
            </a:endParaRPr>
          </a:p>
          <a:p>
            <a:pPr marR="0" lvl="0" algn="l" defTabSz="914400" rtl="0" eaLnBrk="0" fontAlgn="base" latinLnBrk="0" hangingPunct="0">
              <a:lnSpc>
                <a:spcPct val="150000"/>
              </a:lnSpc>
              <a:spcBef>
                <a:spcPct val="0"/>
              </a:spcBef>
              <a:spcAft>
                <a:spcPct val="0"/>
              </a:spcAft>
              <a:buClrTx/>
              <a:buSzTx/>
              <a:defRPr/>
            </a:pPr>
            <a:r>
              <a:rPr kumimoji="0" lang="en-GB" sz="2400" b="1" i="0" u="none" strike="noStrike" kern="1200" cap="none" spc="0" normalizeH="0" baseline="0" noProof="0" dirty="0" smtClean="0">
                <a:ln>
                  <a:noFill/>
                </a:ln>
                <a:effectLst/>
                <a:uLnTx/>
                <a:uFillTx/>
                <a:latin typeface="Times New Roman" panose="02020603050405020304" pitchFamily="18" charset="0"/>
                <a:ea typeface="Times New Roman" panose="02020603050405020304" pitchFamily="18" charset="0"/>
                <a:cs typeface="+mn-cs"/>
              </a:rPr>
              <a:t>         ii</a:t>
            </a:r>
            <a:r>
              <a:rPr kumimoji="0" lang="en-GB" sz="2400" b="1"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mn-cs"/>
              </a:rPr>
              <a:t>) Interconnected Production Supply zones (Raw materials and other inputs on </a:t>
            </a:r>
            <a:r>
              <a:rPr kumimoji="0" lang="en-GB" sz="2400" b="1" i="0" u="none" strike="noStrike" kern="1200" cap="none" spc="0" normalizeH="0" baseline="0" noProof="0" dirty="0" smtClean="0">
                <a:ln>
                  <a:noFill/>
                </a:ln>
                <a:effectLst/>
                <a:uLnTx/>
                <a:uFillTx/>
                <a:latin typeface="Times New Roman" panose="02020603050405020304" pitchFamily="18" charset="0"/>
                <a:ea typeface="Times New Roman" panose="02020603050405020304" pitchFamily="18" charset="0"/>
                <a:cs typeface="+mn-cs"/>
              </a:rPr>
              <a:t>      a </a:t>
            </a:r>
            <a:r>
              <a:rPr kumimoji="0" lang="en-GB" sz="2400" b="1" i="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mn-cs"/>
              </a:rPr>
              <a:t>transborder</a:t>
            </a:r>
            <a:r>
              <a:rPr kumimoji="0" lang="en-GB" sz="2400" b="1"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mn-cs"/>
              </a:rPr>
              <a:t> </a:t>
            </a:r>
            <a:r>
              <a:rPr kumimoji="0" lang="en-GB" sz="2400" b="1" i="0" u="none" strike="noStrike" kern="1200" cap="none" spc="0" normalizeH="0" baseline="0" noProof="0" dirty="0" smtClean="0">
                <a:ln>
                  <a:noFill/>
                </a:ln>
                <a:effectLst/>
                <a:uLnTx/>
                <a:uFillTx/>
                <a:latin typeface="Times New Roman" panose="02020603050405020304" pitchFamily="18" charset="0"/>
                <a:ea typeface="Times New Roman" panose="02020603050405020304" pitchFamily="18" charset="0"/>
                <a:cs typeface="+mn-cs"/>
              </a:rPr>
              <a:t>basis)</a:t>
            </a:r>
            <a:endParaRPr lang="en-IN" sz="2400" b="1" dirty="0">
              <a:latin typeface="Times New Roman" panose="02020603050405020304" pitchFamily="18" charset="0"/>
              <a:ea typeface="Times New Roman" panose="02020603050405020304" pitchFamily="18" charset="0"/>
            </a:endParaRPr>
          </a:p>
          <a:p>
            <a:pPr marR="0" lvl="0" algn="l" defTabSz="914400" rtl="0" eaLnBrk="0" fontAlgn="base" latinLnBrk="0" hangingPunct="0">
              <a:lnSpc>
                <a:spcPct val="150000"/>
              </a:lnSpc>
              <a:spcBef>
                <a:spcPct val="0"/>
              </a:spcBef>
              <a:spcAft>
                <a:spcPct val="0"/>
              </a:spcAft>
              <a:buClrTx/>
              <a:buSzTx/>
              <a:defRPr/>
            </a:pPr>
            <a:r>
              <a:rPr kumimoji="0" lang="en-IN" sz="2400" b="1" i="0" u="none" strike="noStrike" kern="1200" cap="none" spc="0" normalizeH="0" noProof="0" dirty="0">
                <a:ln>
                  <a:noFill/>
                </a:ln>
                <a:effectLst/>
                <a:uLnTx/>
                <a:uFillTx/>
                <a:latin typeface="Times New Roman" panose="02020603050405020304" pitchFamily="18" charset="0"/>
                <a:ea typeface="Times New Roman" panose="02020603050405020304" pitchFamily="18" charset="0"/>
                <a:cs typeface="+mn-cs"/>
              </a:rPr>
              <a:t> </a:t>
            </a:r>
            <a:r>
              <a:rPr kumimoji="0" lang="en-IN" sz="2400" b="1" i="0" u="none" strike="noStrike" kern="1200" cap="none" spc="0" normalizeH="0" noProof="0" dirty="0" smtClean="0">
                <a:ln>
                  <a:noFill/>
                </a:ln>
                <a:effectLst/>
                <a:uLnTx/>
                <a:uFillTx/>
                <a:latin typeface="Times New Roman" panose="02020603050405020304" pitchFamily="18" charset="0"/>
                <a:ea typeface="Times New Roman" panose="02020603050405020304" pitchFamily="18" charset="0"/>
                <a:cs typeface="+mn-cs"/>
              </a:rPr>
              <a:t>        iii)</a:t>
            </a:r>
            <a:r>
              <a:rPr kumimoji="0" lang="en-GB" sz="2400" b="1" i="0" u="none" strike="noStrike" kern="1200" cap="none" spc="0" normalizeH="0" baseline="0" noProof="0" dirty="0" smtClean="0">
                <a:ln>
                  <a:noFill/>
                </a:ln>
                <a:effectLst/>
                <a:uLnTx/>
                <a:uFillTx/>
                <a:latin typeface="Times New Roman" panose="02020603050405020304" pitchFamily="18" charset="0"/>
                <a:ea typeface="Times New Roman" panose="02020603050405020304" pitchFamily="18" charset="0"/>
                <a:cs typeface="+mn-cs"/>
              </a:rPr>
              <a:t>Cross </a:t>
            </a:r>
            <a:r>
              <a:rPr kumimoji="0" lang="en-GB" sz="2400" b="1"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mn-cs"/>
              </a:rPr>
              <a:t>Regional Zones : Supply and value chains like </a:t>
            </a:r>
            <a:r>
              <a:rPr kumimoji="0" lang="en-GB" sz="2400" b="1" i="0" u="none" strike="noStrike" kern="1200" cap="none" spc="0" normalizeH="0" baseline="0" noProof="0" dirty="0" smtClean="0">
                <a:ln>
                  <a:noFill/>
                </a:ln>
                <a:effectLst/>
                <a:uLnTx/>
                <a:uFillTx/>
                <a:latin typeface="Times New Roman" panose="02020603050405020304" pitchFamily="18" charset="0"/>
                <a:ea typeface="Times New Roman" panose="02020603050405020304" pitchFamily="18" charset="0"/>
                <a:cs typeface="+mn-cs"/>
              </a:rPr>
              <a:t>tourism</a:t>
            </a:r>
            <a:endParaRPr lang="en-IN" sz="2400" b="1" noProof="0" dirty="0">
              <a:latin typeface="Times New Roman" panose="02020603050405020304" pitchFamily="18" charset="0"/>
              <a:ea typeface="Times New Roman" panose="02020603050405020304" pitchFamily="18" charset="0"/>
            </a:endParaRPr>
          </a:p>
          <a:p>
            <a:pPr marR="0" lvl="0" algn="l" defTabSz="914400" rtl="0" eaLnBrk="0" fontAlgn="base" latinLnBrk="0" hangingPunct="0">
              <a:lnSpc>
                <a:spcPct val="150000"/>
              </a:lnSpc>
              <a:spcBef>
                <a:spcPct val="0"/>
              </a:spcBef>
              <a:spcAft>
                <a:spcPct val="0"/>
              </a:spcAft>
              <a:buClrTx/>
              <a:buSzTx/>
              <a:defRPr/>
            </a:pPr>
            <a:r>
              <a:rPr kumimoji="0" lang="en-IN" sz="2400" b="1" i="0" u="none" strike="noStrike" kern="1200" cap="none" spc="0" normalizeH="0" dirty="0">
                <a:ln>
                  <a:noFill/>
                </a:ln>
                <a:effectLst/>
                <a:uLnTx/>
                <a:uFillTx/>
                <a:latin typeface="Times New Roman" panose="02020603050405020304" pitchFamily="18" charset="0"/>
                <a:ea typeface="Times New Roman" panose="02020603050405020304" pitchFamily="18" charset="0"/>
                <a:cs typeface="+mn-cs"/>
              </a:rPr>
              <a:t> </a:t>
            </a:r>
            <a:r>
              <a:rPr kumimoji="0" lang="en-IN" sz="2400" b="1" i="0" u="none" strike="noStrike" kern="1200" cap="none" spc="0" normalizeH="0" dirty="0" smtClean="0">
                <a:ln>
                  <a:noFill/>
                </a:ln>
                <a:effectLst/>
                <a:uLnTx/>
                <a:uFillTx/>
                <a:latin typeface="Times New Roman" panose="02020603050405020304" pitchFamily="18" charset="0"/>
                <a:ea typeface="Times New Roman" panose="02020603050405020304" pitchFamily="18" charset="0"/>
                <a:cs typeface="+mn-cs"/>
              </a:rPr>
              <a:t>        iv)</a:t>
            </a:r>
            <a:r>
              <a:rPr kumimoji="0" lang="en-GB" sz="2400" b="1" i="0" u="none" strike="noStrike" kern="1200" cap="none" spc="0" normalizeH="0" baseline="0" noProof="0" dirty="0" err="1" smtClean="0">
                <a:ln>
                  <a:noFill/>
                </a:ln>
                <a:effectLst/>
                <a:uLnTx/>
                <a:uFillTx/>
                <a:latin typeface="Times New Roman" panose="02020603050405020304" pitchFamily="18" charset="0"/>
                <a:ea typeface="Times New Roman" panose="02020603050405020304" pitchFamily="18" charset="0"/>
                <a:cs typeface="+mn-cs"/>
              </a:rPr>
              <a:t>Transborder</a:t>
            </a:r>
            <a:r>
              <a:rPr kumimoji="0" lang="en-GB" sz="2400" b="1" i="0" u="none" strike="noStrike" kern="1200" cap="none" spc="0" normalizeH="0" baseline="0" noProof="0" dirty="0" smtClean="0">
                <a:ln>
                  <a:noFill/>
                </a:ln>
                <a:effectLst/>
                <a:uLnTx/>
                <a:uFillTx/>
                <a:latin typeface="Times New Roman" panose="02020603050405020304" pitchFamily="18" charset="0"/>
                <a:ea typeface="Times New Roman" panose="02020603050405020304" pitchFamily="18" charset="0"/>
                <a:cs typeface="+mn-cs"/>
              </a:rPr>
              <a:t> </a:t>
            </a:r>
            <a:r>
              <a:rPr kumimoji="0" lang="en-GB" sz="2400" b="1"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mn-cs"/>
              </a:rPr>
              <a:t>Service exchanges Zones : educational facilities, hospitals, communications and energy</a:t>
            </a:r>
            <a:endParaRPr kumimoji="0" lang="en-IN" sz="2400" b="0"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mn-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050" y="282575"/>
            <a:ext cx="10515600" cy="1325563"/>
          </a:xfrm>
        </p:spPr>
        <p:txBody>
          <a:bodyPr rtlCol="0">
            <a:normAutofit/>
          </a:bodyPr>
          <a:lstStyle/>
          <a:p>
            <a:pPr fontAlgn="auto">
              <a:spcAft>
                <a:spcPts val="0"/>
              </a:spcAft>
              <a:defRPr/>
            </a:pPr>
            <a:r>
              <a:rPr lang="en-IN" sz="4000" b="1" dirty="0"/>
              <a:t>Value Chain Example : </a:t>
            </a:r>
            <a:r>
              <a:rPr lang="en-IN" sz="4000" dirty="0"/>
              <a:t>Turmeric</a:t>
            </a:r>
            <a:endParaRPr lang="en-IN" sz="4000" dirty="0"/>
          </a:p>
        </p:txBody>
      </p:sp>
      <p:pic>
        <p:nvPicPr>
          <p:cNvPr id="23555" name="Content Placeholder 4"/>
          <p:cNvPicPr>
            <a:picLocks noGrp="1" noChangeAspect="1" noChangeArrowheads="1"/>
          </p:cNvPicPr>
          <p:nvPr>
            <p:ph idx="1"/>
          </p:nvPr>
        </p:nvPicPr>
        <p:blipFill>
          <a:blip r:embed="rId1"/>
          <a:srcRect t="9612"/>
          <a:stretch>
            <a:fillRect/>
          </a:stretch>
        </p:blipFill>
        <p:spPr>
          <a:xfrm>
            <a:off x="527050" y="2344051"/>
            <a:ext cx="11215688" cy="4154487"/>
          </a:xfrm>
        </p:spPr>
      </p:pic>
      <p:sp>
        <p:nvSpPr>
          <p:cNvPr id="23556" name="TextBox 5"/>
          <p:cNvSpPr txBox="1">
            <a:spLocks noChangeArrowheads="1"/>
          </p:cNvSpPr>
          <p:nvPr/>
        </p:nvSpPr>
        <p:spPr bwMode="auto">
          <a:xfrm>
            <a:off x="1033463" y="1608138"/>
            <a:ext cx="9693275" cy="646112"/>
          </a:xfrm>
          <a:prstGeom prst="rect">
            <a:avLst/>
          </a:prstGeom>
          <a:noFill/>
          <a:ln w="9525">
            <a:noFill/>
            <a:miter lim="800000"/>
          </a:ln>
        </p:spPr>
        <p:txBody>
          <a:bodyPr>
            <a:spAutoFit/>
          </a:bodyPr>
          <a:lstStyle/>
          <a:p>
            <a:pPr algn="ctr" eaLnBrk="1" hangingPunct="1"/>
            <a:r>
              <a:rPr lang="en-US" b="1" i="1" dirty="0"/>
              <a:t>In the case of Manipur, Meghalaya, and Mizoram the traders are generally from Assam and in the case of Sikkim the wholesale traders are from the North Bengal areas of West Bengal</a:t>
            </a:r>
            <a:r>
              <a:rPr lang="en-US" dirty="0"/>
              <a:t>.</a:t>
            </a:r>
            <a:endParaRPr lang="en-IN"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1"/>
            <a:stretch>
              <a:fillRect l="-60" r="-60"/>
            </a:stretch>
          </a:blipFill>
        </p:spPr>
        <p:txBody>
          <a:bodyPr/>
          <a:lstStyle/>
          <a:p>
            <a:endParaRPr lang="en-US"/>
          </a:p>
        </p:txBody>
      </p:sp>
      <p:sp>
        <p:nvSpPr>
          <p:cNvPr id="6" name="TextBox 6"/>
          <p:cNvSpPr txBox="1"/>
          <p:nvPr/>
        </p:nvSpPr>
        <p:spPr>
          <a:xfrm>
            <a:off x="685800" y="618068"/>
            <a:ext cx="9374831" cy="418465"/>
          </a:xfrm>
          <a:prstGeom prst="rect">
            <a:avLst/>
          </a:prstGeom>
        </p:spPr>
        <p:txBody>
          <a:bodyPr lIns="0" tIns="0" rIns="0" bIns="0" rtlCol="0" anchor="t">
            <a:spAutoFit/>
          </a:bodyPr>
          <a:lstStyle/>
          <a:p>
            <a:pPr>
              <a:lnSpc>
                <a:spcPts val="3265"/>
              </a:lnSpc>
            </a:pPr>
            <a:r>
              <a:rPr lang="en-US" sz="2335" dirty="0">
                <a:solidFill>
                  <a:srgbClr val="000000"/>
                </a:solidFill>
                <a:latin typeface="Times New Roman" panose="02020603050405020304" pitchFamily="18" charset="0"/>
                <a:ea typeface="Roboto Condensed Bold"/>
                <a:cs typeface="Times New Roman" panose="02020603050405020304" pitchFamily="18" charset="0"/>
                <a:sym typeface="Roboto Condensed Bold"/>
              </a:rPr>
              <a:t>HEALTH DAM FOR IMMIGRANTS-</a:t>
            </a:r>
            <a:endParaRPr lang="en-US" sz="2335" dirty="0">
              <a:solidFill>
                <a:srgbClr val="000000"/>
              </a:solidFill>
              <a:latin typeface="Times New Roman" panose="02020603050405020304" pitchFamily="18" charset="0"/>
              <a:ea typeface="Roboto Condensed Bold"/>
              <a:cs typeface="Times New Roman" panose="02020603050405020304" pitchFamily="18" charset="0"/>
              <a:sym typeface="Roboto Condensed Bold"/>
            </a:endParaRPr>
          </a:p>
        </p:txBody>
      </p:sp>
      <p:sp>
        <p:nvSpPr>
          <p:cNvPr id="7" name="TextBox 7"/>
          <p:cNvSpPr txBox="1"/>
          <p:nvPr/>
        </p:nvSpPr>
        <p:spPr>
          <a:xfrm>
            <a:off x="5490097" y="654267"/>
            <a:ext cx="5910406" cy="370840"/>
          </a:xfrm>
          <a:prstGeom prst="rect">
            <a:avLst/>
          </a:prstGeom>
        </p:spPr>
        <p:txBody>
          <a:bodyPr wrap="square" lIns="0" tIns="0" rIns="0" bIns="0" rtlCol="0" anchor="t">
            <a:spAutoFit/>
          </a:bodyPr>
          <a:lstStyle/>
          <a:p>
            <a:pPr>
              <a:lnSpc>
                <a:spcPts val="2895"/>
              </a:lnSpc>
            </a:pPr>
            <a:r>
              <a:rPr lang="en-US" sz="2800" dirty="0">
                <a:solidFill>
                  <a:srgbClr val="000000"/>
                </a:solidFill>
                <a:latin typeface="Times New Roman" panose="02020603050405020304" pitchFamily="18" charset="0"/>
                <a:ea typeface="Poppins Bold"/>
                <a:cs typeface="Times New Roman" panose="02020603050405020304" pitchFamily="18" charset="0"/>
                <a:sym typeface="Poppins Bold"/>
              </a:rPr>
              <a:t>Borderland Health Campus</a:t>
            </a:r>
            <a:endParaRPr lang="en-US" sz="2800" dirty="0">
              <a:solidFill>
                <a:srgbClr val="000000"/>
              </a:solidFill>
              <a:latin typeface="Times New Roman" panose="02020603050405020304" pitchFamily="18" charset="0"/>
              <a:ea typeface="Poppins Bold"/>
              <a:cs typeface="Times New Roman" panose="02020603050405020304" pitchFamily="18" charset="0"/>
              <a:sym typeface="Poppins Bold"/>
            </a:endParaRPr>
          </a:p>
        </p:txBody>
      </p:sp>
      <p:grpSp>
        <p:nvGrpSpPr>
          <p:cNvPr id="8" name="Group 8"/>
          <p:cNvGrpSpPr/>
          <p:nvPr/>
        </p:nvGrpSpPr>
        <p:grpSpPr>
          <a:xfrm>
            <a:off x="685800" y="4637357"/>
            <a:ext cx="11046881" cy="2111777"/>
            <a:chOff x="0" y="0"/>
            <a:chExt cx="4364200" cy="834282"/>
          </a:xfrm>
        </p:grpSpPr>
        <p:sp>
          <p:nvSpPr>
            <p:cNvPr id="9" name="Freeform 9"/>
            <p:cNvSpPr/>
            <p:nvPr/>
          </p:nvSpPr>
          <p:spPr>
            <a:xfrm>
              <a:off x="0" y="0"/>
              <a:ext cx="4364200" cy="834282"/>
            </a:xfrm>
            <a:custGeom>
              <a:avLst/>
              <a:gdLst/>
              <a:ahLst/>
              <a:cxnLst/>
              <a:rect l="l" t="t" r="r" b="b"/>
              <a:pathLst>
                <a:path w="4364200" h="834282">
                  <a:moveTo>
                    <a:pt x="0" y="0"/>
                  </a:moveTo>
                  <a:lnTo>
                    <a:pt x="4364200" y="0"/>
                  </a:lnTo>
                  <a:lnTo>
                    <a:pt x="4364200" y="834282"/>
                  </a:lnTo>
                  <a:lnTo>
                    <a:pt x="0" y="834282"/>
                  </a:lnTo>
                  <a:close/>
                </a:path>
              </a:pathLst>
            </a:custGeom>
            <a:solidFill>
              <a:srgbClr val="000000">
                <a:alpha val="0"/>
              </a:srgbClr>
            </a:solidFill>
          </p:spPr>
          <p:txBody>
            <a:bodyPr/>
            <a:lstStyle/>
            <a:p>
              <a:endParaRPr lang="en-US"/>
            </a:p>
          </p:txBody>
        </p:sp>
        <p:sp>
          <p:nvSpPr>
            <p:cNvPr id="10" name="TextBox 10"/>
            <p:cNvSpPr txBox="1"/>
            <p:nvPr/>
          </p:nvSpPr>
          <p:spPr>
            <a:xfrm>
              <a:off x="0" y="-57150"/>
              <a:ext cx="4364200" cy="891432"/>
            </a:xfrm>
            <a:prstGeom prst="rect">
              <a:avLst/>
            </a:prstGeom>
          </p:spPr>
          <p:txBody>
            <a:bodyPr lIns="33867" tIns="33867" rIns="33867" bIns="33867" rtlCol="0" anchor="ctr"/>
            <a:lstStyle/>
            <a:p>
              <a:pPr>
                <a:lnSpc>
                  <a:spcPts val="1775"/>
                </a:lnSpc>
              </a:pPr>
              <a:endParaRPr lang="en-US" sz="1265" dirty="0">
                <a:solidFill>
                  <a:srgbClr val="000000"/>
                </a:solidFill>
                <a:latin typeface="Poppins"/>
                <a:ea typeface="Poppins"/>
                <a:cs typeface="Poppins"/>
                <a:sym typeface="Poppins"/>
              </a:endParaRPr>
            </a:p>
          </p:txBody>
        </p:sp>
      </p:grpSp>
      <p:grpSp>
        <p:nvGrpSpPr>
          <p:cNvPr id="11" name="Group 11"/>
          <p:cNvGrpSpPr/>
          <p:nvPr/>
        </p:nvGrpSpPr>
        <p:grpSpPr>
          <a:xfrm>
            <a:off x="308857" y="1387180"/>
            <a:ext cx="11620675" cy="3445764"/>
            <a:chOff x="-158090" y="0"/>
            <a:chExt cx="2784464" cy="1361290"/>
          </a:xfrm>
        </p:grpSpPr>
        <p:sp>
          <p:nvSpPr>
            <p:cNvPr id="12" name="Freeform 12"/>
            <p:cNvSpPr/>
            <p:nvPr/>
          </p:nvSpPr>
          <p:spPr>
            <a:xfrm>
              <a:off x="0" y="0"/>
              <a:ext cx="2626374" cy="1197218"/>
            </a:xfrm>
            <a:custGeom>
              <a:avLst/>
              <a:gdLst/>
              <a:ahLst/>
              <a:cxnLst/>
              <a:rect l="l" t="t" r="r" b="b"/>
              <a:pathLst>
                <a:path w="2626374" h="1197218">
                  <a:moveTo>
                    <a:pt x="0" y="0"/>
                  </a:moveTo>
                  <a:lnTo>
                    <a:pt x="2626374" y="0"/>
                  </a:lnTo>
                  <a:lnTo>
                    <a:pt x="2626374" y="1197218"/>
                  </a:lnTo>
                  <a:lnTo>
                    <a:pt x="0" y="1197218"/>
                  </a:lnTo>
                  <a:close/>
                </a:path>
              </a:pathLst>
            </a:custGeom>
            <a:solidFill>
              <a:srgbClr val="000000">
                <a:alpha val="0"/>
              </a:srgbClr>
            </a:solidFill>
          </p:spPr>
          <p:txBody>
            <a:bodyPr/>
            <a:lstStyle/>
            <a:p>
              <a:endParaRPr lang="en-US"/>
            </a:p>
          </p:txBody>
        </p:sp>
        <p:sp>
          <p:nvSpPr>
            <p:cNvPr id="13" name="TextBox 13"/>
            <p:cNvSpPr txBox="1"/>
            <p:nvPr/>
          </p:nvSpPr>
          <p:spPr>
            <a:xfrm>
              <a:off x="-158090" y="106922"/>
              <a:ext cx="2626374" cy="1254368"/>
            </a:xfrm>
            <a:prstGeom prst="rect">
              <a:avLst/>
            </a:prstGeom>
          </p:spPr>
          <p:txBody>
            <a:bodyPr lIns="33867" tIns="33867" rIns="33867" bIns="33867" rtlCol="0" anchor="ctr"/>
            <a:lstStyle/>
            <a:p>
              <a:pPr>
                <a:lnSpc>
                  <a:spcPts val="1775"/>
                </a:lnSpc>
              </a:pPr>
              <a:endParaRPr lang="en-US" sz="1265" dirty="0">
                <a:solidFill>
                  <a:srgbClr val="000000"/>
                </a:solidFill>
                <a:latin typeface="Poppins Bold"/>
                <a:ea typeface="Poppins Bold"/>
                <a:cs typeface="Poppins Bold"/>
                <a:sym typeface="Poppins Bold"/>
              </a:endParaRPr>
            </a:p>
            <a:p>
              <a:pPr>
                <a:lnSpc>
                  <a:spcPts val="1775"/>
                </a:lnSpc>
              </a:pPr>
              <a:endParaRPr lang="en-US" sz="1265" dirty="0">
                <a:solidFill>
                  <a:srgbClr val="000000"/>
                </a:solidFill>
                <a:latin typeface="Poppins Bold"/>
                <a:ea typeface="Poppins Bold"/>
                <a:cs typeface="Poppins Bold"/>
                <a:sym typeface="Poppins Bold"/>
              </a:endParaRPr>
            </a:p>
            <a:p>
              <a:pPr>
                <a:lnSpc>
                  <a:spcPts val="1775"/>
                </a:lnSpc>
              </a:pPr>
              <a:endParaRPr lang="en-US" sz="1265" dirty="0">
                <a:solidFill>
                  <a:srgbClr val="000000"/>
                </a:solidFill>
                <a:latin typeface="Poppins Bold"/>
                <a:ea typeface="Poppins Bold"/>
                <a:cs typeface="Poppins Bold"/>
                <a:sym typeface="Poppins Bold"/>
              </a:endParaRPr>
            </a:p>
            <a:p>
              <a:pPr>
                <a:lnSpc>
                  <a:spcPts val="1775"/>
                </a:lnSpc>
              </a:pPr>
              <a:endParaRPr lang="en-US" sz="1265" dirty="0">
                <a:solidFill>
                  <a:srgbClr val="000000"/>
                </a:solidFill>
                <a:latin typeface="Poppins Bold"/>
                <a:ea typeface="Poppins Bold"/>
                <a:cs typeface="Poppins Bold"/>
                <a:sym typeface="Poppins Bold"/>
              </a:endParaRPr>
            </a:p>
            <a:p>
              <a:pPr>
                <a:lnSpc>
                  <a:spcPts val="1775"/>
                </a:lnSpc>
              </a:pPr>
              <a:r>
                <a:rPr lang="en-US" sz="2400" dirty="0">
                  <a:solidFill>
                    <a:srgbClr val="000000"/>
                  </a:solidFill>
                  <a:latin typeface="Times New Roman" panose="02020603050405020304" pitchFamily="18" charset="0"/>
                  <a:ea typeface="Poppins Bold"/>
                  <a:cs typeface="Times New Roman" panose="02020603050405020304" pitchFamily="18" charset="0"/>
                  <a:sym typeface="Poppins Bold"/>
                </a:rPr>
                <a:t>THE CONCEPT</a:t>
              </a:r>
              <a:endParaRPr lang="en-US" sz="2400" dirty="0">
                <a:solidFill>
                  <a:srgbClr val="000000"/>
                </a:solidFill>
                <a:latin typeface="Times New Roman" panose="02020603050405020304" pitchFamily="18" charset="0"/>
                <a:ea typeface="Poppins Bold"/>
                <a:cs typeface="Times New Roman" panose="02020603050405020304" pitchFamily="18" charset="0"/>
                <a:sym typeface="Poppins Bold"/>
              </a:endParaRPr>
            </a:p>
            <a:p>
              <a:pPr>
                <a:lnSpc>
                  <a:spcPts val="1775"/>
                </a:lnSpc>
              </a:pPr>
              <a:endParaRPr lang="en-US" sz="1265" dirty="0">
                <a:solidFill>
                  <a:srgbClr val="000000"/>
                </a:solidFill>
                <a:latin typeface="Times New Roman" panose="02020603050405020304" pitchFamily="18" charset="0"/>
                <a:ea typeface="Poppins Bold"/>
                <a:cs typeface="Times New Roman" panose="02020603050405020304" pitchFamily="18" charset="0"/>
                <a:sym typeface="Poppins Bold"/>
              </a:endParaRPr>
            </a:p>
            <a:p>
              <a:pPr marL="273685" lvl="1" indent="-136525" algn="just">
                <a:lnSpc>
                  <a:spcPts val="1775"/>
                </a:lnSpc>
                <a:buFont typeface="Arial" panose="020B0604020202020204"/>
                <a:buChar char="•"/>
              </a:pPr>
              <a:r>
                <a:rPr lang="en-US" sz="2000" b="1" dirty="0">
                  <a:solidFill>
                    <a:srgbClr val="000000"/>
                  </a:solidFill>
                  <a:latin typeface="Times New Roman" panose="02020603050405020304" pitchFamily="18" charset="0"/>
                  <a:ea typeface="Poppins"/>
                  <a:cs typeface="Times New Roman" panose="02020603050405020304" pitchFamily="18" charset="0"/>
                  <a:sym typeface="Poppins"/>
                </a:rPr>
                <a:t>State-of-the-art hospital </a:t>
              </a:r>
              <a:r>
                <a:rPr lang="en-US" sz="2000" dirty="0">
                  <a:solidFill>
                    <a:srgbClr val="000000"/>
                  </a:solidFill>
                  <a:latin typeface="Times New Roman" panose="02020603050405020304" pitchFamily="18" charset="0"/>
                  <a:ea typeface="Poppins"/>
                  <a:cs typeface="Times New Roman" panose="02020603050405020304" pitchFamily="18" charset="0"/>
                  <a:sym typeface="Poppins"/>
                </a:rPr>
                <a:t>will be built in borderland shared by two countries and connected to India’s </a:t>
              </a:r>
              <a:r>
                <a:rPr lang="en-US" sz="2000" dirty="0" err="1">
                  <a:solidFill>
                    <a:srgbClr val="000000"/>
                  </a:solidFill>
                  <a:latin typeface="Times New Roman" panose="02020603050405020304" pitchFamily="18" charset="0"/>
                  <a:ea typeface="Poppins"/>
                  <a:cs typeface="Times New Roman" panose="02020603050405020304" pitchFamily="18" charset="0"/>
                  <a:sym typeface="Poppins"/>
                </a:rPr>
                <a:t>neighbourhood</a:t>
              </a:r>
              <a:r>
                <a:rPr lang="en-US" sz="2000" dirty="0">
                  <a:solidFill>
                    <a:srgbClr val="000000"/>
                  </a:solidFill>
                  <a:latin typeface="Times New Roman" panose="02020603050405020304" pitchFamily="18" charset="0"/>
                  <a:ea typeface="Poppins"/>
                  <a:cs typeface="Times New Roman" panose="02020603050405020304" pitchFamily="18" charset="0"/>
                  <a:sym typeface="Poppins"/>
                </a:rPr>
                <a:t> connectivity projects including land, railway, airport and waterways</a:t>
              </a:r>
              <a:endParaRPr lang="en-US" sz="2000" dirty="0">
                <a:solidFill>
                  <a:srgbClr val="000000"/>
                </a:solidFill>
                <a:latin typeface="Times New Roman" panose="02020603050405020304" pitchFamily="18" charset="0"/>
                <a:ea typeface="Poppins"/>
                <a:cs typeface="Times New Roman" panose="02020603050405020304" pitchFamily="18" charset="0"/>
                <a:sym typeface="Poppins"/>
              </a:endParaRPr>
            </a:p>
            <a:p>
              <a:pPr marL="273685" lvl="1" indent="-136525" algn="just">
                <a:lnSpc>
                  <a:spcPts val="1775"/>
                </a:lnSpc>
                <a:buFont typeface="Arial" panose="020B0604020202020204"/>
                <a:buChar char="•"/>
              </a:pPr>
              <a:endParaRPr lang="en-US" sz="2000" dirty="0">
                <a:solidFill>
                  <a:srgbClr val="000000"/>
                </a:solidFill>
                <a:latin typeface="Times New Roman" panose="02020603050405020304" pitchFamily="18" charset="0"/>
                <a:ea typeface="Poppins"/>
                <a:cs typeface="Times New Roman" panose="02020603050405020304" pitchFamily="18" charset="0"/>
                <a:sym typeface="Poppins"/>
              </a:endParaRPr>
            </a:p>
            <a:p>
              <a:pPr marL="273685" lvl="1" indent="-136525" algn="just">
                <a:lnSpc>
                  <a:spcPts val="1775"/>
                </a:lnSpc>
                <a:buFont typeface="Arial" panose="020B0604020202020204"/>
                <a:buChar char="•"/>
              </a:pPr>
              <a:r>
                <a:rPr lang="en-US" sz="2000" b="1" dirty="0">
                  <a:solidFill>
                    <a:srgbClr val="000000"/>
                  </a:solidFill>
                  <a:latin typeface="Times New Roman" panose="02020603050405020304" pitchFamily="18" charset="0"/>
                  <a:ea typeface="Poppins"/>
                  <a:cs typeface="Times New Roman" panose="02020603050405020304" pitchFamily="18" charset="0"/>
                  <a:sym typeface="Poppins"/>
                </a:rPr>
                <a:t>Modern Socio-economic amenities</a:t>
              </a:r>
              <a:r>
                <a:rPr lang="en-US" sz="2000" dirty="0">
                  <a:solidFill>
                    <a:srgbClr val="000000"/>
                  </a:solidFill>
                  <a:latin typeface="Times New Roman" panose="02020603050405020304" pitchFamily="18" charset="0"/>
                  <a:ea typeface="Poppins"/>
                  <a:cs typeface="Times New Roman" panose="02020603050405020304" pitchFamily="18" charset="0"/>
                  <a:sym typeface="Poppins"/>
                </a:rPr>
                <a:t> available to all visitors</a:t>
              </a:r>
              <a:endParaRPr lang="en-US" sz="2000" dirty="0">
                <a:solidFill>
                  <a:srgbClr val="000000"/>
                </a:solidFill>
                <a:latin typeface="Times New Roman" panose="02020603050405020304" pitchFamily="18" charset="0"/>
                <a:ea typeface="Poppins"/>
                <a:cs typeface="Times New Roman" panose="02020603050405020304" pitchFamily="18" charset="0"/>
                <a:sym typeface="Poppins"/>
              </a:endParaRPr>
            </a:p>
            <a:p>
              <a:pPr marL="273685" lvl="1" indent="-136525" algn="just">
                <a:lnSpc>
                  <a:spcPts val="1775"/>
                </a:lnSpc>
                <a:buFont typeface="Arial" panose="020B0604020202020204"/>
                <a:buChar char="•"/>
              </a:pPr>
              <a:r>
                <a:rPr lang="en-US" sz="2000" dirty="0">
                  <a:solidFill>
                    <a:srgbClr val="000000"/>
                  </a:solidFill>
                  <a:latin typeface="Times New Roman" panose="02020603050405020304" pitchFamily="18" charset="0"/>
                  <a:ea typeface="Poppins"/>
                  <a:cs typeface="Times New Roman" panose="02020603050405020304" pitchFamily="18" charset="0"/>
                  <a:sym typeface="Poppins"/>
                </a:rPr>
                <a:t>Treatment, Recuperation and Back to home country</a:t>
              </a:r>
              <a:endParaRPr lang="en-US" sz="2000" dirty="0">
                <a:solidFill>
                  <a:srgbClr val="000000"/>
                </a:solidFill>
                <a:latin typeface="Times New Roman" panose="02020603050405020304" pitchFamily="18" charset="0"/>
                <a:ea typeface="Poppins"/>
                <a:cs typeface="Times New Roman" panose="02020603050405020304" pitchFamily="18" charset="0"/>
                <a:sym typeface="Poppins"/>
              </a:endParaRPr>
            </a:p>
            <a:p>
              <a:pPr marL="273685" lvl="1" indent="-136525" algn="just">
                <a:lnSpc>
                  <a:spcPts val="1775"/>
                </a:lnSpc>
                <a:buFont typeface="Arial" panose="020B0604020202020204"/>
                <a:buChar char="•"/>
              </a:pPr>
              <a:endParaRPr lang="en-US" sz="2000" dirty="0">
                <a:solidFill>
                  <a:srgbClr val="000000"/>
                </a:solidFill>
                <a:latin typeface="Times New Roman" panose="02020603050405020304" pitchFamily="18" charset="0"/>
                <a:ea typeface="Poppins"/>
                <a:cs typeface="Times New Roman" panose="02020603050405020304" pitchFamily="18" charset="0"/>
                <a:sym typeface="Poppins"/>
              </a:endParaRPr>
            </a:p>
            <a:p>
              <a:pPr marL="273685" lvl="1" indent="-136525" algn="just">
                <a:lnSpc>
                  <a:spcPts val="1775"/>
                </a:lnSpc>
                <a:buFont typeface="Arial" panose="020B0604020202020204"/>
                <a:buChar char="•"/>
              </a:pPr>
              <a:r>
                <a:rPr lang="en-US" sz="2000" dirty="0">
                  <a:solidFill>
                    <a:srgbClr val="000000"/>
                  </a:solidFill>
                  <a:latin typeface="Times New Roman" panose="02020603050405020304" pitchFamily="18" charset="0"/>
                  <a:ea typeface="Poppins Bold"/>
                  <a:cs typeface="Times New Roman" panose="02020603050405020304" pitchFamily="18" charset="0"/>
                  <a:sym typeface="Poppins Bold"/>
                </a:rPr>
                <a:t>Securitized-dedicated</a:t>
              </a:r>
              <a:r>
                <a:rPr lang="en-US" sz="2000" dirty="0">
                  <a:solidFill>
                    <a:srgbClr val="000000"/>
                  </a:solidFill>
                  <a:latin typeface="Times New Roman" panose="02020603050405020304" pitchFamily="18" charset="0"/>
                  <a:ea typeface="Poppins"/>
                  <a:cs typeface="Times New Roman" panose="02020603050405020304" pitchFamily="18" charset="0"/>
                  <a:sym typeface="Poppins"/>
                </a:rPr>
                <a:t> corridor would be laid out</a:t>
              </a:r>
              <a:endParaRPr lang="en-US" sz="2000" dirty="0">
                <a:solidFill>
                  <a:srgbClr val="000000"/>
                </a:solidFill>
                <a:latin typeface="Times New Roman" panose="02020603050405020304" pitchFamily="18" charset="0"/>
                <a:ea typeface="Poppins"/>
                <a:cs typeface="Times New Roman" panose="02020603050405020304" pitchFamily="18" charset="0"/>
                <a:sym typeface="Poppins"/>
              </a:endParaRPr>
            </a:p>
            <a:p>
              <a:pPr marL="273685" lvl="1" indent="-136525" algn="just">
                <a:lnSpc>
                  <a:spcPts val="1775"/>
                </a:lnSpc>
                <a:buFont typeface="Arial" panose="020B0604020202020204"/>
                <a:buChar char="•"/>
              </a:pPr>
              <a:endParaRPr lang="en-US" sz="2000" dirty="0">
                <a:solidFill>
                  <a:srgbClr val="000000"/>
                </a:solidFill>
                <a:latin typeface="Times New Roman" panose="02020603050405020304" pitchFamily="18" charset="0"/>
                <a:ea typeface="Poppins"/>
                <a:cs typeface="Times New Roman" panose="02020603050405020304" pitchFamily="18" charset="0"/>
                <a:sym typeface="Poppins"/>
              </a:endParaRPr>
            </a:p>
            <a:p>
              <a:pPr marL="273685" lvl="1" indent="-136525" algn="just">
                <a:lnSpc>
                  <a:spcPts val="1775"/>
                </a:lnSpc>
                <a:buFont typeface="Arial" panose="020B0604020202020204"/>
                <a:buChar char="•"/>
              </a:pPr>
              <a:r>
                <a:rPr lang="en-US" sz="2000" dirty="0">
                  <a:solidFill>
                    <a:srgbClr val="000000"/>
                  </a:solidFill>
                  <a:latin typeface="Times New Roman" panose="02020603050405020304" pitchFamily="18" charset="0"/>
                  <a:ea typeface="Poppins Bold"/>
                  <a:cs typeface="Times New Roman" panose="02020603050405020304" pitchFamily="18" charset="0"/>
                  <a:sym typeface="Poppins Bold"/>
                </a:rPr>
                <a:t>Single entry-exit </a:t>
              </a:r>
              <a:r>
                <a:rPr lang="en-US" sz="2000" dirty="0">
                  <a:solidFill>
                    <a:srgbClr val="000000"/>
                  </a:solidFill>
                  <a:latin typeface="Times New Roman" panose="02020603050405020304" pitchFamily="18" charset="0"/>
                  <a:ea typeface="Poppins"/>
                  <a:cs typeface="Times New Roman" panose="02020603050405020304" pitchFamily="18" charset="0"/>
                  <a:sym typeface="Poppins"/>
                </a:rPr>
                <a:t>point corridor for both Indian and foreign nationals</a:t>
              </a:r>
              <a:endParaRPr lang="en-US" sz="2000" dirty="0">
                <a:solidFill>
                  <a:srgbClr val="000000"/>
                </a:solidFill>
                <a:latin typeface="Times New Roman" panose="02020603050405020304" pitchFamily="18" charset="0"/>
                <a:ea typeface="Poppins"/>
                <a:cs typeface="Times New Roman" panose="02020603050405020304" pitchFamily="18" charset="0"/>
                <a:sym typeface="Poppins"/>
              </a:endParaRPr>
            </a:p>
            <a:p>
              <a:pPr marL="273685" lvl="1" indent="-136525" algn="just">
                <a:lnSpc>
                  <a:spcPts val="1775"/>
                </a:lnSpc>
                <a:buFont typeface="Arial" panose="020B0604020202020204"/>
                <a:buChar char="•"/>
              </a:pPr>
              <a:endParaRPr lang="en-US" sz="2000" dirty="0">
                <a:solidFill>
                  <a:srgbClr val="000000"/>
                </a:solidFill>
                <a:latin typeface="Times New Roman" panose="02020603050405020304" pitchFamily="18" charset="0"/>
                <a:ea typeface="Poppins Bold"/>
                <a:cs typeface="Times New Roman" panose="02020603050405020304" pitchFamily="18" charset="0"/>
                <a:sym typeface="Poppins Bold"/>
              </a:endParaRPr>
            </a:p>
            <a:p>
              <a:pPr marL="273685" lvl="1" indent="-136525" algn="just">
                <a:lnSpc>
                  <a:spcPts val="1775"/>
                </a:lnSpc>
                <a:buFont typeface="Arial" panose="020B0604020202020204"/>
                <a:buChar char="•"/>
              </a:pPr>
              <a:r>
                <a:rPr lang="en-US" sz="2000" dirty="0">
                  <a:solidFill>
                    <a:srgbClr val="000000"/>
                  </a:solidFill>
                  <a:latin typeface="Times New Roman" panose="02020603050405020304" pitchFamily="18" charset="0"/>
                  <a:ea typeface="Poppins Bold"/>
                  <a:cs typeface="Times New Roman" panose="02020603050405020304" pitchFamily="18" charset="0"/>
                  <a:sym typeface="Poppins Bold"/>
                </a:rPr>
                <a:t>Visa free</a:t>
              </a:r>
              <a:r>
                <a:rPr lang="en-US" sz="2000" dirty="0">
                  <a:solidFill>
                    <a:srgbClr val="000000"/>
                  </a:solidFill>
                  <a:latin typeface="Times New Roman" panose="02020603050405020304" pitchFamily="18" charset="0"/>
                  <a:ea typeface="Poppins"/>
                  <a:cs typeface="Times New Roman" panose="02020603050405020304" pitchFamily="18" charset="0"/>
                  <a:sym typeface="Poppins"/>
                </a:rPr>
                <a:t> entry with passports (for Myanmarese and Bangladeshis) and permitted Identity proofs for Nepalese and Bhutanese nationals</a:t>
              </a:r>
              <a:endParaRPr lang="en-US" sz="2000" dirty="0">
                <a:solidFill>
                  <a:srgbClr val="000000"/>
                </a:solidFill>
                <a:latin typeface="Times New Roman" panose="02020603050405020304" pitchFamily="18" charset="0"/>
                <a:ea typeface="Poppins"/>
                <a:cs typeface="Times New Roman" panose="02020603050405020304" pitchFamily="18" charset="0"/>
                <a:sym typeface="Poppins"/>
              </a:endParaRPr>
            </a:p>
            <a:p>
              <a:pPr marL="136525" lvl="1" algn="just">
                <a:lnSpc>
                  <a:spcPts val="1775"/>
                </a:lnSpc>
              </a:pPr>
              <a:endParaRPr lang="en-US" sz="2000" dirty="0">
                <a:solidFill>
                  <a:srgbClr val="000000"/>
                </a:solidFill>
                <a:latin typeface="Times New Roman" panose="02020603050405020304" pitchFamily="18" charset="0"/>
                <a:ea typeface="Poppins"/>
                <a:cs typeface="Times New Roman" panose="02020603050405020304" pitchFamily="18" charset="0"/>
                <a:sym typeface="Poppins"/>
              </a:endParaRPr>
            </a:p>
            <a:p>
              <a:pPr marL="273685" lvl="1" indent="-136525" algn="just">
                <a:lnSpc>
                  <a:spcPts val="1775"/>
                </a:lnSpc>
                <a:buFont typeface="Arial" panose="020B0604020202020204"/>
                <a:buChar char="•"/>
              </a:pPr>
              <a:r>
                <a:rPr lang="en-US" sz="2000" b="1" dirty="0">
                  <a:solidFill>
                    <a:srgbClr val="000000"/>
                  </a:solidFill>
                  <a:latin typeface="Times New Roman" panose="02020603050405020304" pitchFamily="18" charset="0"/>
                  <a:ea typeface="Poppins"/>
                  <a:cs typeface="Times New Roman" panose="02020603050405020304" pitchFamily="18" charset="0"/>
                  <a:sym typeface="Poppins"/>
                </a:rPr>
                <a:t>Limits of Movements :</a:t>
              </a:r>
              <a:r>
                <a:rPr lang="en-US" sz="2000" dirty="0">
                  <a:solidFill>
                    <a:srgbClr val="000000"/>
                  </a:solidFill>
                  <a:latin typeface="Times New Roman" panose="02020603050405020304" pitchFamily="18" charset="0"/>
                  <a:ea typeface="Poppins"/>
                  <a:cs typeface="Times New Roman" panose="02020603050405020304" pitchFamily="18" charset="0"/>
                  <a:sym typeface="Poppins"/>
                </a:rPr>
                <a:t> within the campus</a:t>
              </a:r>
              <a:endParaRPr lang="en-US" sz="2000" dirty="0">
                <a:solidFill>
                  <a:srgbClr val="000000"/>
                </a:solidFill>
                <a:latin typeface="Times New Roman" panose="02020603050405020304" pitchFamily="18" charset="0"/>
                <a:ea typeface="Poppins"/>
                <a:cs typeface="Times New Roman" panose="02020603050405020304" pitchFamily="18" charset="0"/>
                <a:sym typeface="Poppins"/>
              </a:endParaRPr>
            </a:p>
            <a:p>
              <a:pPr marL="273685" lvl="1" indent="-136525" algn="just">
                <a:lnSpc>
                  <a:spcPts val="1775"/>
                </a:lnSpc>
                <a:buFont typeface="Arial" panose="020B0604020202020204"/>
                <a:buChar char="•"/>
              </a:pPr>
              <a:endParaRPr lang="en-US" sz="2000" dirty="0">
                <a:solidFill>
                  <a:srgbClr val="000000"/>
                </a:solidFill>
                <a:latin typeface="Times New Roman" panose="02020603050405020304" pitchFamily="18" charset="0"/>
                <a:ea typeface="Poppins Bold"/>
                <a:cs typeface="Times New Roman" panose="02020603050405020304" pitchFamily="18" charset="0"/>
                <a:sym typeface="Poppins Bold"/>
              </a:endParaRPr>
            </a:p>
            <a:p>
              <a:pPr marL="273685" lvl="1" indent="-136525" algn="just">
                <a:lnSpc>
                  <a:spcPts val="1775"/>
                </a:lnSpc>
                <a:buFont typeface="Arial" panose="020B0604020202020204"/>
                <a:buChar char="•"/>
              </a:pPr>
              <a:r>
                <a:rPr lang="en-US" sz="2000" dirty="0">
                  <a:solidFill>
                    <a:srgbClr val="000000"/>
                  </a:solidFill>
                  <a:latin typeface="Times New Roman" panose="02020603050405020304" pitchFamily="18" charset="0"/>
                  <a:ea typeface="Poppins Bold"/>
                  <a:cs typeface="Times New Roman" panose="02020603050405020304" pitchFamily="18" charset="0"/>
                  <a:sym typeface="Poppins Bold"/>
                </a:rPr>
                <a:t>Common currency </a:t>
              </a:r>
              <a:r>
                <a:rPr lang="en-US" sz="2000" dirty="0">
                  <a:solidFill>
                    <a:srgbClr val="000000"/>
                  </a:solidFill>
                  <a:latin typeface="Times New Roman" panose="02020603050405020304" pitchFamily="18" charset="0"/>
                  <a:ea typeface="Poppins"/>
                  <a:cs typeface="Times New Roman" panose="02020603050405020304" pitchFamily="18" charset="0"/>
                  <a:sym typeface="Poppins"/>
                </a:rPr>
                <a:t>hospital with INR for conversion </a:t>
              </a:r>
              <a:endParaRPr lang="en-US" sz="2000" dirty="0">
                <a:solidFill>
                  <a:srgbClr val="000000"/>
                </a:solidFill>
                <a:latin typeface="Times New Roman" panose="02020603050405020304" pitchFamily="18" charset="0"/>
                <a:ea typeface="Poppins"/>
                <a:cs typeface="Times New Roman" panose="02020603050405020304" pitchFamily="18" charset="0"/>
                <a:sym typeface="Poppins"/>
              </a:endParaRPr>
            </a:p>
            <a:p>
              <a:pPr marL="273685" lvl="1" indent="-136525" algn="just">
                <a:lnSpc>
                  <a:spcPts val="1775"/>
                </a:lnSpc>
                <a:buFont typeface="Arial" panose="020B0604020202020204"/>
                <a:buChar char="•"/>
              </a:pPr>
              <a:r>
                <a:rPr lang="en-US" sz="2000" dirty="0">
                  <a:solidFill>
                    <a:srgbClr val="000000"/>
                  </a:solidFill>
                  <a:latin typeface="Times New Roman" panose="02020603050405020304" pitchFamily="18" charset="0"/>
                  <a:ea typeface="Poppins"/>
                  <a:cs typeface="Times New Roman" panose="02020603050405020304" pitchFamily="18" charset="0"/>
                  <a:sym typeface="Poppins"/>
                </a:rPr>
                <a:t>Banks will issue </a:t>
              </a:r>
              <a:r>
                <a:rPr lang="en-US" sz="2000" dirty="0">
                  <a:solidFill>
                    <a:srgbClr val="000000"/>
                  </a:solidFill>
                  <a:latin typeface="Times New Roman" panose="02020603050405020304" pitchFamily="18" charset="0"/>
                  <a:ea typeface="Poppins Bold"/>
                  <a:cs typeface="Times New Roman" panose="02020603050405020304" pitchFamily="18" charset="0"/>
                  <a:sym typeface="Poppins Bold"/>
                </a:rPr>
                <a:t>Indian debit cards</a:t>
              </a:r>
              <a:r>
                <a:rPr lang="en-US" sz="2000" dirty="0">
                  <a:solidFill>
                    <a:srgbClr val="000000"/>
                  </a:solidFill>
                  <a:latin typeface="Times New Roman" panose="02020603050405020304" pitchFamily="18" charset="0"/>
                  <a:ea typeface="Poppins"/>
                  <a:cs typeface="Times New Roman" panose="02020603050405020304" pitchFamily="18" charset="0"/>
                  <a:sym typeface="Poppins"/>
                </a:rPr>
                <a:t> for exclusive use in the hospital campu</a:t>
              </a:r>
              <a:r>
                <a:rPr lang="en-US" sz="2000" dirty="0">
                  <a:solidFill>
                    <a:srgbClr val="000000"/>
                  </a:solidFill>
                  <a:latin typeface="Times New Roman" panose="02020603050405020304" pitchFamily="18" charset="0"/>
                  <a:ea typeface="Poppins"/>
                  <a:cs typeface="Times New Roman" panose="02020603050405020304" pitchFamily="18" charset="0"/>
                  <a:sym typeface="Poppins"/>
                </a:rPr>
                <a:t>s</a:t>
              </a:r>
              <a:endParaRPr lang="en-US" sz="2000" dirty="0">
                <a:solidFill>
                  <a:srgbClr val="000000"/>
                </a:solidFill>
                <a:latin typeface="Times New Roman" panose="02020603050405020304" pitchFamily="18" charset="0"/>
                <a:ea typeface="Poppins"/>
                <a:cs typeface="Times New Roman" panose="02020603050405020304" pitchFamily="18" charset="0"/>
                <a:sym typeface="Poppins"/>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81449" y="245395"/>
            <a:ext cx="10379218" cy="2077235"/>
          </a:xfrm>
          <a:prstGeom prst="rect">
            <a:avLst/>
          </a:prstGeom>
          <a:noFill/>
        </p:spPr>
        <p:txBody>
          <a:bodyPr wrap="square">
            <a:spAutoFit/>
          </a:bodyPr>
          <a:lstStyle/>
          <a:p>
            <a:pPr marL="0" marR="0" lvl="0" indent="0" algn="l" defTabSz="914400" rtl="0" eaLnBrk="0" fontAlgn="base" latinLnBrk="0" hangingPunct="0">
              <a:lnSpc>
                <a:spcPts val="1775"/>
              </a:lnSpc>
              <a:spcBef>
                <a:spcPct val="0"/>
              </a:spcBef>
              <a:spcAft>
                <a:spcPct val="0"/>
              </a:spcAft>
              <a:buClrTx/>
              <a:buSzTx/>
              <a:buFontTx/>
              <a:buNone/>
              <a:defRPr/>
            </a:pPr>
            <a:r>
              <a:rPr lang="en-US" sz="2400" b="1" dirty="0">
                <a:solidFill>
                  <a:srgbClr val="000000"/>
                </a:solidFill>
                <a:latin typeface="+mj-lt"/>
                <a:ea typeface="Poppins"/>
                <a:cs typeface="Poppins"/>
                <a:sym typeface="Poppins Bold"/>
              </a:rPr>
              <a:t>PROPOSED LOCATIONS</a:t>
            </a:r>
            <a:endParaRPr lang="en-US" sz="2400" b="1" dirty="0">
              <a:solidFill>
                <a:srgbClr val="000000"/>
              </a:solidFill>
              <a:latin typeface="+mj-lt"/>
              <a:ea typeface="Poppins"/>
              <a:cs typeface="Poppins"/>
              <a:sym typeface="Poppins Bold"/>
            </a:endParaRPr>
          </a:p>
          <a:p>
            <a:pPr marL="0" marR="0" lvl="0" indent="0" algn="l" defTabSz="914400" rtl="0" eaLnBrk="0" fontAlgn="base" latinLnBrk="0" hangingPunct="0">
              <a:lnSpc>
                <a:spcPts val="1025"/>
              </a:lnSpc>
              <a:spcBef>
                <a:spcPct val="0"/>
              </a:spcBef>
              <a:spcAft>
                <a:spcPct val="0"/>
              </a:spcAft>
              <a:buClrTx/>
              <a:buSzTx/>
              <a:buFontTx/>
              <a:buNone/>
              <a:defRPr/>
            </a:pPr>
            <a:endParaRPr kumimoji="0" lang="en-US" sz="2000" b="1" i="0" u="none" strike="noStrike" kern="1200" cap="none" spc="0" normalizeH="0" baseline="0" noProof="0" dirty="0">
              <a:ln>
                <a:noFill/>
              </a:ln>
              <a:solidFill>
                <a:srgbClr val="000000"/>
              </a:solidFill>
              <a:effectLst/>
              <a:uLnTx/>
              <a:uFillTx/>
              <a:latin typeface="+mj-lt"/>
              <a:ea typeface="Poppins Bold"/>
              <a:cs typeface="Poppins Bold"/>
              <a:sym typeface="Poppins Bold"/>
            </a:endParaRPr>
          </a:p>
          <a:p>
            <a:pPr marL="273685" marR="0" lvl="1" indent="-136525" algn="l" defTabSz="914400" rtl="0" eaLnBrk="0" fontAlgn="base" latinLnBrk="0" hangingPunct="0">
              <a:lnSpc>
                <a:spcPts val="1775"/>
              </a:lnSpc>
              <a:spcBef>
                <a:spcPct val="0"/>
              </a:spcBef>
              <a:spcAft>
                <a:spcPct val="0"/>
              </a:spcAft>
              <a:buClrTx/>
              <a:buSzTx/>
              <a:buFont typeface="Arial" panose="020B0604020202020204"/>
              <a:buChar char="•"/>
              <a:defRPr/>
            </a:pPr>
            <a:r>
              <a:rPr kumimoji="0" lang="en-US" sz="2000" i="0" u="none" strike="noStrike" kern="1200" cap="none" spc="0" normalizeH="0" baseline="0" noProof="0" dirty="0">
                <a:ln>
                  <a:noFill/>
                </a:ln>
                <a:solidFill>
                  <a:srgbClr val="000000"/>
                </a:solidFill>
                <a:effectLst/>
                <a:uLnTx/>
                <a:uFillTx/>
                <a:latin typeface="+mj-lt"/>
                <a:ea typeface="Poppins"/>
                <a:cs typeface="Poppins"/>
                <a:sym typeface="Poppins"/>
              </a:rPr>
              <a:t>Dawki in Meghalaya (for Bangladeshi nationals)</a:t>
            </a:r>
            <a:endParaRPr kumimoji="0" lang="en-US" sz="2000" i="0" u="none" strike="noStrike" kern="1200" cap="none" spc="0" normalizeH="0" baseline="0" noProof="0" dirty="0">
              <a:ln>
                <a:noFill/>
              </a:ln>
              <a:solidFill>
                <a:srgbClr val="000000"/>
              </a:solidFill>
              <a:effectLst/>
              <a:uLnTx/>
              <a:uFillTx/>
              <a:latin typeface="+mj-lt"/>
              <a:ea typeface="Poppins"/>
              <a:cs typeface="Poppins"/>
              <a:sym typeface="Poppins"/>
            </a:endParaRPr>
          </a:p>
          <a:p>
            <a:pPr marL="273685" marR="0" lvl="1" indent="-136525" algn="l" defTabSz="914400" rtl="0" eaLnBrk="0" fontAlgn="base" latinLnBrk="0" hangingPunct="0">
              <a:lnSpc>
                <a:spcPts val="1775"/>
              </a:lnSpc>
              <a:spcBef>
                <a:spcPct val="0"/>
              </a:spcBef>
              <a:spcAft>
                <a:spcPct val="0"/>
              </a:spcAft>
              <a:buClrTx/>
              <a:buSzTx/>
              <a:buFont typeface="Arial" panose="020B0604020202020204"/>
              <a:buChar char="•"/>
              <a:defRPr/>
            </a:pPr>
            <a:endParaRPr kumimoji="0" lang="en-US" sz="2000" i="0" u="none" strike="noStrike" kern="1200" cap="none" spc="0" normalizeH="0" baseline="0" noProof="0" dirty="0">
              <a:ln>
                <a:noFill/>
              </a:ln>
              <a:solidFill>
                <a:srgbClr val="000000"/>
              </a:solidFill>
              <a:effectLst/>
              <a:uLnTx/>
              <a:uFillTx/>
              <a:latin typeface="+mj-lt"/>
              <a:ea typeface="Poppins"/>
              <a:cs typeface="Poppins"/>
              <a:sym typeface="Poppins"/>
            </a:endParaRPr>
          </a:p>
          <a:p>
            <a:pPr marL="273685" marR="0" lvl="1" indent="-136525" algn="l" defTabSz="914400" rtl="0" eaLnBrk="0" fontAlgn="base" latinLnBrk="0" hangingPunct="0">
              <a:lnSpc>
                <a:spcPts val="1775"/>
              </a:lnSpc>
              <a:spcBef>
                <a:spcPct val="0"/>
              </a:spcBef>
              <a:spcAft>
                <a:spcPct val="0"/>
              </a:spcAft>
              <a:buClrTx/>
              <a:buSzTx/>
              <a:buFont typeface="Arial" panose="020B0604020202020204"/>
              <a:buChar char="•"/>
              <a:defRPr/>
            </a:pPr>
            <a:r>
              <a:rPr kumimoji="0" lang="en-US" sz="2000" i="0" u="none" strike="noStrike" kern="1200" cap="none" spc="0" normalizeH="0" baseline="0" noProof="0" dirty="0">
                <a:ln>
                  <a:noFill/>
                </a:ln>
                <a:solidFill>
                  <a:srgbClr val="000000"/>
                </a:solidFill>
                <a:effectLst/>
                <a:uLnTx/>
                <a:uFillTx/>
                <a:latin typeface="+mj-lt"/>
                <a:ea typeface="Poppins"/>
                <a:cs typeface="Poppins"/>
                <a:sym typeface="Poppins"/>
              </a:rPr>
              <a:t>Pangsau in Changlang in Arunachal Pradesh (for Myanmarese nationals)</a:t>
            </a:r>
            <a:endParaRPr kumimoji="0" lang="en-US" sz="2000" i="0" u="none" strike="noStrike" kern="1200" cap="none" spc="0" normalizeH="0" baseline="0" noProof="0" dirty="0">
              <a:ln>
                <a:noFill/>
              </a:ln>
              <a:solidFill>
                <a:srgbClr val="000000"/>
              </a:solidFill>
              <a:effectLst/>
              <a:uLnTx/>
              <a:uFillTx/>
              <a:latin typeface="+mj-lt"/>
              <a:ea typeface="Poppins"/>
              <a:cs typeface="Poppins"/>
              <a:sym typeface="Poppins"/>
            </a:endParaRPr>
          </a:p>
          <a:p>
            <a:pPr marL="273685" marR="0" lvl="1" indent="-136525" algn="l" defTabSz="914400" rtl="0" eaLnBrk="0" fontAlgn="base" latinLnBrk="0" hangingPunct="0">
              <a:lnSpc>
                <a:spcPts val="1775"/>
              </a:lnSpc>
              <a:spcBef>
                <a:spcPct val="0"/>
              </a:spcBef>
              <a:spcAft>
                <a:spcPct val="0"/>
              </a:spcAft>
              <a:buClrTx/>
              <a:buSzTx/>
              <a:buFont typeface="Arial" panose="020B0604020202020204"/>
              <a:buChar char="•"/>
              <a:defRPr/>
            </a:pPr>
            <a:endParaRPr kumimoji="0" lang="en-US" sz="2000" i="0" u="none" strike="noStrike" kern="1200" cap="none" spc="0" normalizeH="0" baseline="0" noProof="0" dirty="0">
              <a:ln>
                <a:noFill/>
              </a:ln>
              <a:solidFill>
                <a:srgbClr val="000000"/>
              </a:solidFill>
              <a:effectLst/>
              <a:uLnTx/>
              <a:uFillTx/>
              <a:latin typeface="+mj-lt"/>
              <a:ea typeface="Poppins"/>
              <a:cs typeface="Poppins"/>
              <a:sym typeface="Poppins"/>
            </a:endParaRPr>
          </a:p>
          <a:p>
            <a:pPr marL="273685" marR="0" lvl="1" indent="-136525" algn="l" defTabSz="914400" rtl="0" eaLnBrk="0" fontAlgn="base" latinLnBrk="0" hangingPunct="0">
              <a:lnSpc>
                <a:spcPts val="1775"/>
              </a:lnSpc>
              <a:spcBef>
                <a:spcPct val="0"/>
              </a:spcBef>
              <a:spcAft>
                <a:spcPct val="0"/>
              </a:spcAft>
              <a:buClrTx/>
              <a:buSzTx/>
              <a:buFont typeface="Arial" panose="020B0604020202020204"/>
              <a:buChar char="•"/>
              <a:defRPr/>
            </a:pPr>
            <a:r>
              <a:rPr kumimoji="0" lang="en-US" sz="2000" i="0" u="none" strike="noStrike" kern="1200" cap="none" spc="0" normalizeH="0" baseline="0" noProof="0" dirty="0">
                <a:ln>
                  <a:noFill/>
                </a:ln>
                <a:solidFill>
                  <a:srgbClr val="000000"/>
                </a:solidFill>
                <a:effectLst/>
                <a:uLnTx/>
                <a:uFillTx/>
                <a:latin typeface="+mj-lt"/>
                <a:ea typeface="Poppins"/>
                <a:cs typeface="Poppins"/>
                <a:sym typeface="Poppins"/>
              </a:rPr>
              <a:t>Kokrajhar in Assam (for Bhutanese nationals)</a:t>
            </a:r>
            <a:endParaRPr kumimoji="0" lang="en-US" sz="2000" i="0" u="none" strike="noStrike" kern="1200" cap="none" spc="0" normalizeH="0" baseline="0" noProof="0" dirty="0">
              <a:ln>
                <a:noFill/>
              </a:ln>
              <a:solidFill>
                <a:srgbClr val="000000"/>
              </a:solidFill>
              <a:effectLst/>
              <a:uLnTx/>
              <a:uFillTx/>
              <a:latin typeface="+mj-lt"/>
              <a:ea typeface="Poppins"/>
              <a:cs typeface="Poppins"/>
              <a:sym typeface="Poppins"/>
            </a:endParaRPr>
          </a:p>
          <a:p>
            <a:pPr marL="273685" marR="0" lvl="1" indent="-136525" algn="l" defTabSz="914400" rtl="0" eaLnBrk="0" fontAlgn="base" latinLnBrk="0" hangingPunct="0">
              <a:lnSpc>
                <a:spcPts val="1775"/>
              </a:lnSpc>
              <a:spcBef>
                <a:spcPct val="0"/>
              </a:spcBef>
              <a:spcAft>
                <a:spcPct val="0"/>
              </a:spcAft>
              <a:buClrTx/>
              <a:buSzTx/>
              <a:buFont typeface="Arial" panose="020B0604020202020204"/>
              <a:buChar char="•"/>
              <a:defRPr/>
            </a:pPr>
            <a:endParaRPr kumimoji="0" lang="en-US" sz="2000" i="0" u="none" strike="noStrike" kern="1200" cap="none" spc="0" normalizeH="0" baseline="0" noProof="0" dirty="0">
              <a:ln>
                <a:noFill/>
              </a:ln>
              <a:solidFill>
                <a:srgbClr val="000000"/>
              </a:solidFill>
              <a:effectLst/>
              <a:uLnTx/>
              <a:uFillTx/>
              <a:latin typeface="+mj-lt"/>
              <a:ea typeface="Poppins"/>
              <a:cs typeface="Poppins"/>
              <a:sym typeface="Poppins"/>
            </a:endParaRPr>
          </a:p>
          <a:p>
            <a:pPr marL="273685" marR="0" lvl="1" indent="-136525" algn="l" defTabSz="914400" rtl="0" eaLnBrk="0" fontAlgn="base" latinLnBrk="0" hangingPunct="0">
              <a:lnSpc>
                <a:spcPts val="1775"/>
              </a:lnSpc>
              <a:spcBef>
                <a:spcPct val="0"/>
              </a:spcBef>
              <a:spcAft>
                <a:spcPct val="0"/>
              </a:spcAft>
              <a:buClrTx/>
              <a:buSzTx/>
              <a:buFont typeface="Arial" panose="020B0604020202020204"/>
              <a:buChar char="•"/>
              <a:defRPr/>
            </a:pPr>
            <a:r>
              <a:rPr kumimoji="0" lang="en-US" sz="2000" i="0" u="none" strike="noStrike" kern="1200" cap="none" spc="0" normalizeH="0" baseline="0" noProof="0" dirty="0" err="1">
                <a:ln>
                  <a:noFill/>
                </a:ln>
                <a:solidFill>
                  <a:srgbClr val="000000"/>
                </a:solidFill>
                <a:effectLst/>
                <a:uLnTx/>
                <a:uFillTx/>
                <a:latin typeface="+mj-lt"/>
                <a:ea typeface="Poppins"/>
                <a:cs typeface="Poppins"/>
                <a:sym typeface="Poppins"/>
              </a:rPr>
              <a:t>Uttaray</a:t>
            </a:r>
            <a:r>
              <a:rPr kumimoji="0" lang="en-US" sz="2000" i="0" u="none" strike="noStrike" kern="1200" cap="none" spc="0" normalizeH="0" baseline="0" noProof="0" dirty="0">
                <a:ln>
                  <a:noFill/>
                </a:ln>
                <a:solidFill>
                  <a:srgbClr val="000000"/>
                </a:solidFill>
                <a:effectLst/>
                <a:uLnTx/>
                <a:uFillTx/>
                <a:latin typeface="+mj-lt"/>
                <a:ea typeface="Poppins"/>
                <a:cs typeface="Poppins"/>
                <a:sym typeface="Poppins"/>
              </a:rPr>
              <a:t> (Chewabhanjyang) in West Sikkim (for Nepali nationals)</a:t>
            </a:r>
            <a:endParaRPr kumimoji="0" lang="en-US" sz="2000" i="0" u="none" strike="noStrike" kern="1200" cap="none" spc="0" normalizeH="0" baseline="0" noProof="0" dirty="0">
              <a:ln>
                <a:noFill/>
              </a:ln>
              <a:solidFill>
                <a:srgbClr val="000000"/>
              </a:solidFill>
              <a:effectLst/>
              <a:uLnTx/>
              <a:uFillTx/>
              <a:latin typeface="+mj-lt"/>
              <a:ea typeface="Poppins"/>
              <a:cs typeface="Poppins"/>
              <a:sym typeface="Poppins"/>
            </a:endParaRPr>
          </a:p>
        </p:txBody>
      </p:sp>
      <p:sp>
        <p:nvSpPr>
          <p:cNvPr id="5" name="TextBox 4"/>
          <p:cNvSpPr txBox="1"/>
          <p:nvPr/>
        </p:nvSpPr>
        <p:spPr>
          <a:xfrm>
            <a:off x="881449" y="2803421"/>
            <a:ext cx="10887218" cy="3554819"/>
          </a:xfrm>
          <a:prstGeom prst="rect">
            <a:avLst/>
          </a:prstGeom>
          <a:noFill/>
        </p:spPr>
        <p:txBody>
          <a:bodyPr wrap="square">
            <a:spAutoFit/>
          </a:bodyPr>
          <a:lstStyle/>
          <a:p>
            <a:pPr marL="0" marR="0" lvl="0" indent="0" algn="l" defTabSz="914400" rtl="0" eaLnBrk="0" fontAlgn="base" latinLnBrk="0" hangingPunct="0">
              <a:lnSpc>
                <a:spcPts val="1775"/>
              </a:lnSpc>
              <a:spcBef>
                <a:spcPct val="0"/>
              </a:spcBef>
              <a:spcAft>
                <a:spcPct val="0"/>
              </a:spcAft>
              <a:buClrTx/>
              <a:buSzTx/>
              <a:buFontTx/>
              <a:buNone/>
              <a:defRPr/>
            </a:pPr>
            <a:r>
              <a:rPr kumimoji="0" lang="en-US" sz="2400" b="1" i="0" u="none" strike="noStrike" kern="1200" cap="none" spc="0" normalizeH="0" baseline="0" noProof="0" dirty="0">
                <a:ln>
                  <a:noFill/>
                </a:ln>
                <a:solidFill>
                  <a:srgbClr val="000000"/>
                </a:solidFill>
                <a:effectLst/>
                <a:uLnTx/>
                <a:uFillTx/>
                <a:latin typeface="+mn-lt"/>
                <a:ea typeface="Poppins Bold"/>
                <a:cs typeface="Poppins Bold"/>
                <a:sym typeface="Poppins Bold"/>
              </a:rPr>
              <a:t>BROAD BENEFITS</a:t>
            </a:r>
            <a:endParaRPr kumimoji="0" lang="en-US" sz="2400" b="1" i="0" u="none" strike="noStrike" kern="1200" cap="none" spc="0" normalizeH="0" baseline="0" noProof="0" dirty="0">
              <a:ln>
                <a:noFill/>
              </a:ln>
              <a:solidFill>
                <a:srgbClr val="000000"/>
              </a:solidFill>
              <a:effectLst/>
              <a:uLnTx/>
              <a:uFillTx/>
              <a:latin typeface="+mn-lt"/>
              <a:ea typeface="Poppins Bold"/>
              <a:cs typeface="Poppins Bold"/>
              <a:sym typeface="Poppins Bold"/>
            </a:endParaRPr>
          </a:p>
          <a:p>
            <a:pPr marL="0" marR="0" lvl="0" indent="0" algn="l" defTabSz="914400" rtl="0" eaLnBrk="0" fontAlgn="base" latinLnBrk="0" hangingPunct="0">
              <a:lnSpc>
                <a:spcPts val="1775"/>
              </a:lnSpc>
              <a:spcBef>
                <a:spcPct val="0"/>
              </a:spcBef>
              <a:spcAft>
                <a:spcPct val="0"/>
              </a:spcAft>
              <a:buClrTx/>
              <a:buSzTx/>
              <a:buFontTx/>
              <a:buNone/>
              <a:defRPr/>
            </a:pPr>
            <a:endParaRPr kumimoji="0" lang="en-US" sz="2400" b="1" i="0" u="none" strike="noStrike" kern="1200" cap="none" spc="0" normalizeH="0" baseline="0" noProof="0" dirty="0">
              <a:ln>
                <a:noFill/>
              </a:ln>
              <a:solidFill>
                <a:srgbClr val="000000"/>
              </a:solidFill>
              <a:effectLst/>
              <a:uLnTx/>
              <a:uFillTx/>
              <a:latin typeface="+mn-lt"/>
              <a:ea typeface="Poppins Bold"/>
              <a:cs typeface="Poppins Bold"/>
              <a:sym typeface="Poppins Bold"/>
            </a:endParaRPr>
          </a:p>
          <a:p>
            <a:pPr marL="273685" marR="0" lvl="1" indent="-136525" algn="l" defTabSz="914400" rtl="0" eaLnBrk="0" fontAlgn="base" latinLnBrk="0" hangingPunct="0">
              <a:lnSpc>
                <a:spcPts val="1775"/>
              </a:lnSpc>
              <a:spcBef>
                <a:spcPct val="0"/>
              </a:spcBef>
              <a:spcAft>
                <a:spcPct val="0"/>
              </a:spcAft>
              <a:buClrTx/>
              <a:buSzTx/>
              <a:buFont typeface="Arial" panose="020B0604020202020204"/>
              <a:buChar char="•"/>
              <a:defRPr/>
            </a:pPr>
            <a:r>
              <a:rPr kumimoji="0" lang="en-US" sz="2400" b="1" i="0" u="none" strike="noStrike" kern="1200" cap="none" spc="0" normalizeH="0" baseline="0" noProof="0" dirty="0">
                <a:ln>
                  <a:noFill/>
                </a:ln>
                <a:solidFill>
                  <a:srgbClr val="000000"/>
                </a:solidFill>
                <a:effectLst/>
                <a:uLnTx/>
                <a:uFillTx/>
                <a:latin typeface="+mn-lt"/>
                <a:ea typeface="Poppins Bold"/>
                <a:cs typeface="Poppins Bold"/>
                <a:sym typeface="Poppins Bold"/>
              </a:rPr>
              <a:t>Easy access</a:t>
            </a:r>
            <a:r>
              <a:rPr kumimoji="0" lang="en-US" sz="2400" b="1" i="0" u="none" strike="noStrike" kern="1200" cap="none" spc="0" normalizeH="0" baseline="0" noProof="0" dirty="0">
                <a:ln>
                  <a:noFill/>
                </a:ln>
                <a:solidFill>
                  <a:srgbClr val="000000"/>
                </a:solidFill>
                <a:effectLst/>
                <a:uLnTx/>
                <a:uFillTx/>
                <a:latin typeface="+mn-lt"/>
                <a:ea typeface="Poppins"/>
                <a:cs typeface="Poppins"/>
                <a:sym typeface="Poppins"/>
              </a:rPr>
              <a:t> to the state-of-the art Indian hospital and medical facilities, </a:t>
            </a:r>
            <a:r>
              <a:rPr kumimoji="0" lang="en-US" sz="2400" i="0" u="none" strike="noStrike" kern="1200" cap="none" spc="0" normalizeH="0" baseline="0" noProof="0" dirty="0">
                <a:ln>
                  <a:noFill/>
                </a:ln>
                <a:solidFill>
                  <a:srgbClr val="000000"/>
                </a:solidFill>
                <a:effectLst/>
                <a:uLnTx/>
                <a:uFillTx/>
                <a:latin typeface="+mn-lt"/>
                <a:ea typeface="Poppins"/>
                <a:cs typeface="Poppins"/>
                <a:sym typeface="Poppins"/>
              </a:rPr>
              <a:t>affordable and comfortable options </a:t>
            </a:r>
            <a:endParaRPr kumimoji="0" lang="en-US" sz="2400" i="0" u="none" strike="noStrike" kern="1200" cap="none" spc="0" normalizeH="0" baseline="0" noProof="0" dirty="0">
              <a:ln>
                <a:noFill/>
              </a:ln>
              <a:solidFill>
                <a:srgbClr val="000000"/>
              </a:solidFill>
              <a:effectLst/>
              <a:uLnTx/>
              <a:uFillTx/>
              <a:latin typeface="+mn-lt"/>
              <a:ea typeface="Poppins"/>
              <a:cs typeface="Poppins"/>
              <a:sym typeface="Poppins"/>
            </a:endParaRPr>
          </a:p>
          <a:p>
            <a:pPr marL="273685" marR="0" lvl="1" indent="-136525" algn="l" defTabSz="914400" rtl="0" eaLnBrk="0" fontAlgn="base" latinLnBrk="0" hangingPunct="0">
              <a:lnSpc>
                <a:spcPts val="1775"/>
              </a:lnSpc>
              <a:spcBef>
                <a:spcPct val="0"/>
              </a:spcBef>
              <a:spcAft>
                <a:spcPct val="0"/>
              </a:spcAft>
              <a:buClrTx/>
              <a:buSzTx/>
              <a:buFont typeface="Arial" panose="020B0604020202020204"/>
              <a:buChar char="•"/>
              <a:defRPr/>
            </a:pPr>
            <a:endParaRPr kumimoji="0" lang="en-US" sz="2400" i="0" u="none" strike="noStrike" kern="1200" cap="none" spc="0" normalizeH="0" baseline="0" noProof="0" dirty="0">
              <a:ln>
                <a:noFill/>
              </a:ln>
              <a:solidFill>
                <a:srgbClr val="000000"/>
              </a:solidFill>
              <a:effectLst/>
              <a:uLnTx/>
              <a:uFillTx/>
              <a:latin typeface="+mn-lt"/>
              <a:ea typeface="Poppins"/>
              <a:cs typeface="Poppins"/>
              <a:sym typeface="Poppins"/>
            </a:endParaRPr>
          </a:p>
          <a:p>
            <a:pPr marL="273685" marR="0" lvl="1" indent="-136525" algn="l" defTabSz="914400" rtl="0" eaLnBrk="0" fontAlgn="base" latinLnBrk="0" hangingPunct="0">
              <a:lnSpc>
                <a:spcPts val="1775"/>
              </a:lnSpc>
              <a:spcBef>
                <a:spcPct val="0"/>
              </a:spcBef>
              <a:spcAft>
                <a:spcPct val="0"/>
              </a:spcAft>
              <a:buClrTx/>
              <a:buSzTx/>
              <a:buFont typeface="Arial" panose="020B0604020202020204"/>
              <a:buChar char="•"/>
              <a:defRPr/>
            </a:pPr>
            <a:r>
              <a:rPr kumimoji="0" lang="en-US" sz="2400" b="1" i="0" u="none" strike="noStrike" kern="1200" cap="none" spc="0" normalizeH="0" baseline="0" noProof="0" dirty="0">
                <a:ln>
                  <a:noFill/>
                </a:ln>
                <a:solidFill>
                  <a:srgbClr val="000000"/>
                </a:solidFill>
                <a:effectLst/>
                <a:uLnTx/>
                <a:uFillTx/>
                <a:latin typeface="+mn-lt"/>
                <a:ea typeface="Poppins Bold"/>
                <a:cs typeface="Poppins Bold"/>
                <a:sym typeface="Poppins Bold"/>
              </a:rPr>
              <a:t>Cultural and Social assimilations,</a:t>
            </a:r>
            <a:r>
              <a:rPr kumimoji="0" lang="en-US" sz="2400" b="1" i="0" u="none" strike="noStrike" kern="1200" cap="none" spc="0" normalizeH="0" baseline="0" noProof="0" dirty="0">
                <a:ln>
                  <a:noFill/>
                </a:ln>
                <a:solidFill>
                  <a:srgbClr val="000000"/>
                </a:solidFill>
                <a:effectLst/>
                <a:uLnTx/>
                <a:uFillTx/>
                <a:latin typeface="+mn-lt"/>
                <a:ea typeface="Poppins"/>
                <a:cs typeface="Poppins"/>
                <a:sym typeface="Poppins"/>
              </a:rPr>
              <a:t> </a:t>
            </a:r>
            <a:r>
              <a:rPr kumimoji="0" lang="en-US" sz="2400" i="0" u="none" strike="noStrike" kern="1200" cap="none" spc="0" normalizeH="0" baseline="0" noProof="0" dirty="0">
                <a:ln>
                  <a:noFill/>
                </a:ln>
                <a:solidFill>
                  <a:srgbClr val="000000"/>
                </a:solidFill>
                <a:effectLst/>
                <a:uLnTx/>
                <a:uFillTx/>
                <a:latin typeface="+mn-lt"/>
                <a:ea typeface="Poppins"/>
                <a:cs typeface="Poppins"/>
                <a:sym typeface="Poppins"/>
              </a:rPr>
              <a:t>goodwill nurturing, confidence and trust building with </a:t>
            </a:r>
            <a:r>
              <a:rPr kumimoji="0" lang="en-US" sz="2400" i="0" u="none" strike="noStrike" kern="1200" cap="none" spc="0" normalizeH="0" baseline="0" noProof="0" dirty="0" err="1">
                <a:ln>
                  <a:noFill/>
                </a:ln>
                <a:solidFill>
                  <a:srgbClr val="000000"/>
                </a:solidFill>
                <a:effectLst/>
                <a:uLnTx/>
                <a:uFillTx/>
                <a:latin typeface="+mn-lt"/>
                <a:ea typeface="Poppins"/>
                <a:cs typeface="Poppins"/>
                <a:sym typeface="Poppins"/>
              </a:rPr>
              <a:t>neighbours</a:t>
            </a:r>
            <a:endParaRPr kumimoji="0" lang="en-US" sz="2400" i="0" u="none" strike="noStrike" kern="1200" cap="none" spc="0" normalizeH="0" baseline="0" noProof="0" dirty="0">
              <a:ln>
                <a:noFill/>
              </a:ln>
              <a:solidFill>
                <a:srgbClr val="000000"/>
              </a:solidFill>
              <a:effectLst/>
              <a:uLnTx/>
              <a:uFillTx/>
              <a:latin typeface="+mn-lt"/>
              <a:ea typeface="Poppins"/>
              <a:cs typeface="Poppins"/>
              <a:sym typeface="Poppins"/>
            </a:endParaRPr>
          </a:p>
          <a:p>
            <a:pPr marL="136525" marR="0" lvl="1" algn="l" defTabSz="914400" rtl="0" eaLnBrk="0" fontAlgn="base" latinLnBrk="0" hangingPunct="0">
              <a:lnSpc>
                <a:spcPts val="1775"/>
              </a:lnSpc>
              <a:spcBef>
                <a:spcPct val="0"/>
              </a:spcBef>
              <a:spcAft>
                <a:spcPct val="0"/>
              </a:spcAft>
              <a:buClrTx/>
              <a:buSzTx/>
              <a:defRPr/>
            </a:pPr>
            <a:r>
              <a:rPr kumimoji="0" lang="en-US" sz="2400" i="0" u="none" strike="noStrike" kern="1200" cap="none" spc="0" normalizeH="0" baseline="0" noProof="0" dirty="0">
                <a:ln>
                  <a:noFill/>
                </a:ln>
                <a:solidFill>
                  <a:srgbClr val="000000"/>
                </a:solidFill>
                <a:effectLst/>
                <a:uLnTx/>
                <a:uFillTx/>
                <a:latin typeface="+mn-lt"/>
                <a:ea typeface="Poppins"/>
                <a:cs typeface="Poppins"/>
                <a:sym typeface="Poppins"/>
              </a:rPr>
              <a:t> </a:t>
            </a:r>
            <a:endParaRPr kumimoji="0" lang="en-US" sz="2400" b="1" i="0" u="none" strike="noStrike" kern="1200" cap="none" spc="0" normalizeH="0" baseline="0" noProof="0" dirty="0">
              <a:ln>
                <a:noFill/>
              </a:ln>
              <a:solidFill>
                <a:srgbClr val="000000"/>
              </a:solidFill>
              <a:effectLst/>
              <a:uLnTx/>
              <a:uFillTx/>
              <a:latin typeface="+mn-lt"/>
              <a:ea typeface="Poppins"/>
              <a:cs typeface="Poppins"/>
              <a:sym typeface="Poppins"/>
            </a:endParaRPr>
          </a:p>
          <a:p>
            <a:pPr marL="273685" marR="0" lvl="1" indent="-136525" algn="l" defTabSz="914400" rtl="0" eaLnBrk="0" fontAlgn="base" latinLnBrk="0" hangingPunct="0">
              <a:lnSpc>
                <a:spcPts val="1775"/>
              </a:lnSpc>
              <a:spcBef>
                <a:spcPct val="0"/>
              </a:spcBef>
              <a:spcAft>
                <a:spcPct val="0"/>
              </a:spcAft>
              <a:buClrTx/>
              <a:buSzTx/>
              <a:buFont typeface="Arial" panose="020B0604020202020204"/>
              <a:buChar char="•"/>
              <a:defRPr/>
            </a:pPr>
            <a:r>
              <a:rPr kumimoji="0" lang="en-US" sz="2400" b="1" i="0" u="none" strike="noStrike" kern="1200" cap="none" spc="0" normalizeH="0" baseline="0" noProof="0" dirty="0">
                <a:ln>
                  <a:noFill/>
                </a:ln>
                <a:solidFill>
                  <a:srgbClr val="000000"/>
                </a:solidFill>
                <a:effectLst/>
                <a:uLnTx/>
                <a:uFillTx/>
                <a:latin typeface="+mn-lt"/>
                <a:ea typeface="Poppins Bold"/>
                <a:cs typeface="Poppins Bold"/>
                <a:sym typeface="Poppins Bold"/>
              </a:rPr>
              <a:t>Economic and social integration </a:t>
            </a:r>
            <a:r>
              <a:rPr kumimoji="0" lang="en-US" sz="2400" i="0" u="none" strike="noStrike" kern="1200" cap="none" spc="0" normalizeH="0" baseline="0" noProof="0" dirty="0">
                <a:ln>
                  <a:noFill/>
                </a:ln>
                <a:solidFill>
                  <a:srgbClr val="000000"/>
                </a:solidFill>
                <a:effectLst/>
                <a:uLnTx/>
                <a:uFillTx/>
                <a:latin typeface="+mn-lt"/>
                <a:ea typeface="Poppins"/>
                <a:cs typeface="Poppins"/>
                <a:sym typeface="Poppins"/>
              </a:rPr>
              <a:t>at the bilateral and sub-regional levels, decline in illegal migrations</a:t>
            </a:r>
            <a:endParaRPr kumimoji="0" lang="en-US" sz="2400" i="0" u="none" strike="noStrike" kern="1200" cap="none" spc="0" normalizeH="0" baseline="0" noProof="0" dirty="0">
              <a:ln>
                <a:noFill/>
              </a:ln>
              <a:solidFill>
                <a:srgbClr val="000000"/>
              </a:solidFill>
              <a:effectLst/>
              <a:uLnTx/>
              <a:uFillTx/>
              <a:latin typeface="+mn-lt"/>
              <a:ea typeface="Poppins"/>
              <a:cs typeface="Poppins"/>
              <a:sym typeface="Poppins"/>
            </a:endParaRPr>
          </a:p>
          <a:p>
            <a:pPr marL="273685" marR="0" lvl="1" indent="-136525" algn="l" defTabSz="914400" rtl="0" eaLnBrk="0" fontAlgn="base" latinLnBrk="0" hangingPunct="0">
              <a:lnSpc>
                <a:spcPts val="1775"/>
              </a:lnSpc>
              <a:spcBef>
                <a:spcPct val="0"/>
              </a:spcBef>
              <a:spcAft>
                <a:spcPct val="0"/>
              </a:spcAft>
              <a:buClrTx/>
              <a:buSzTx/>
              <a:buFont typeface="Arial" panose="020B0604020202020204"/>
              <a:buChar char="•"/>
              <a:defRPr/>
            </a:pPr>
            <a:r>
              <a:rPr kumimoji="0" lang="en-US" sz="2400" b="1" i="0" u="none" strike="noStrike" kern="1200" cap="none" spc="0" normalizeH="0" baseline="0" noProof="0" dirty="0">
                <a:ln>
                  <a:noFill/>
                </a:ln>
                <a:solidFill>
                  <a:srgbClr val="000000"/>
                </a:solidFill>
                <a:effectLst/>
                <a:uLnTx/>
                <a:uFillTx/>
                <a:latin typeface="+mn-lt"/>
                <a:ea typeface="Poppins"/>
                <a:cs typeface="Poppins"/>
                <a:sym typeface="Poppins"/>
              </a:rPr>
              <a:t>Optimal use of </a:t>
            </a:r>
            <a:r>
              <a:rPr kumimoji="0" lang="en-US" sz="2400" b="1" i="0" u="none" strike="noStrike" kern="1200" cap="none" spc="0" normalizeH="0" baseline="0" noProof="0" dirty="0">
                <a:ln>
                  <a:noFill/>
                </a:ln>
                <a:solidFill>
                  <a:srgbClr val="000000"/>
                </a:solidFill>
                <a:effectLst/>
                <a:uLnTx/>
                <a:uFillTx/>
                <a:latin typeface="+mn-lt"/>
                <a:ea typeface="Poppins Bold"/>
                <a:cs typeface="Poppins Bold"/>
                <a:sym typeface="Poppins Bold"/>
              </a:rPr>
              <a:t>connectivity projects,</a:t>
            </a:r>
            <a:r>
              <a:rPr kumimoji="0" lang="en-US" sz="2400" i="0" u="none" strike="noStrike" kern="1200" cap="none" spc="0" normalizeH="0" baseline="0" noProof="0" dirty="0">
                <a:ln>
                  <a:noFill/>
                </a:ln>
                <a:solidFill>
                  <a:srgbClr val="000000"/>
                </a:solidFill>
                <a:effectLst/>
                <a:uLnTx/>
                <a:uFillTx/>
                <a:latin typeface="+mn-lt"/>
                <a:ea typeface="Poppins"/>
                <a:cs typeface="Poppins"/>
                <a:sym typeface="Poppins"/>
              </a:rPr>
              <a:t> major new source of </a:t>
            </a:r>
            <a:r>
              <a:rPr kumimoji="0" lang="en-US" sz="2400" i="0" u="none" strike="noStrike" kern="1200" cap="none" spc="0" normalizeH="0" baseline="0" noProof="0" dirty="0">
                <a:ln>
                  <a:noFill/>
                </a:ln>
                <a:solidFill>
                  <a:srgbClr val="000000"/>
                </a:solidFill>
                <a:effectLst/>
                <a:uLnTx/>
                <a:uFillTx/>
                <a:latin typeface="+mn-lt"/>
                <a:ea typeface="Poppins Bold"/>
                <a:cs typeface="Poppins Bold"/>
                <a:sym typeface="Poppins Bold"/>
              </a:rPr>
              <a:t>income</a:t>
            </a:r>
            <a:r>
              <a:rPr kumimoji="0" lang="en-US" sz="2400" i="0" u="none" strike="noStrike" kern="1200" cap="none" spc="0" normalizeH="0" baseline="0" noProof="0" dirty="0">
                <a:ln>
                  <a:noFill/>
                </a:ln>
                <a:solidFill>
                  <a:srgbClr val="000000"/>
                </a:solidFill>
                <a:effectLst/>
                <a:uLnTx/>
                <a:uFillTx/>
                <a:latin typeface="+mn-lt"/>
                <a:ea typeface="Poppins"/>
                <a:cs typeface="Poppins"/>
                <a:sym typeface="Poppins"/>
              </a:rPr>
              <a:t> and</a:t>
            </a:r>
            <a:r>
              <a:rPr kumimoji="0" lang="en-US" sz="2400" i="0" u="none" strike="noStrike" kern="1200" cap="none" spc="0" normalizeH="0" baseline="0" noProof="0" dirty="0">
                <a:ln>
                  <a:noFill/>
                </a:ln>
                <a:solidFill>
                  <a:srgbClr val="000000"/>
                </a:solidFill>
                <a:effectLst/>
                <a:uLnTx/>
                <a:uFillTx/>
                <a:latin typeface="+mn-lt"/>
                <a:ea typeface="Poppins Bold"/>
                <a:cs typeface="Poppins Bold"/>
                <a:sym typeface="Poppins Bold"/>
              </a:rPr>
              <a:t> employment</a:t>
            </a:r>
            <a:endParaRPr kumimoji="0" lang="en-US" sz="2400" i="0" u="none" strike="noStrike" kern="1200" cap="none" spc="0" normalizeH="0" baseline="0" noProof="0" dirty="0">
              <a:ln>
                <a:noFill/>
              </a:ln>
              <a:solidFill>
                <a:srgbClr val="000000"/>
              </a:solidFill>
              <a:effectLst/>
              <a:uLnTx/>
              <a:uFillTx/>
              <a:latin typeface="+mn-lt"/>
              <a:ea typeface="Poppins Bold"/>
              <a:cs typeface="Poppins Bold"/>
              <a:sym typeface="Poppins Bold"/>
            </a:endParaRPr>
          </a:p>
          <a:p>
            <a:pPr marL="273685" marR="0" lvl="1" indent="-136525" algn="l" defTabSz="914400" rtl="0" eaLnBrk="0" fontAlgn="base" latinLnBrk="0" hangingPunct="0">
              <a:lnSpc>
                <a:spcPts val="1775"/>
              </a:lnSpc>
              <a:spcBef>
                <a:spcPct val="0"/>
              </a:spcBef>
              <a:spcAft>
                <a:spcPct val="0"/>
              </a:spcAft>
              <a:buClrTx/>
              <a:buSzTx/>
              <a:buFont typeface="Arial" panose="020B0604020202020204"/>
              <a:buChar char="•"/>
              <a:defRPr/>
            </a:pPr>
            <a:endParaRPr kumimoji="0" lang="en-US" sz="2400" i="0" u="none" strike="noStrike" kern="1200" cap="none" spc="0" normalizeH="0" baseline="0" noProof="0" dirty="0">
              <a:ln>
                <a:noFill/>
              </a:ln>
              <a:solidFill>
                <a:srgbClr val="000000"/>
              </a:solidFill>
              <a:effectLst/>
              <a:uLnTx/>
              <a:uFillTx/>
              <a:latin typeface="+mn-lt"/>
              <a:ea typeface="Poppins Bold"/>
              <a:cs typeface="Poppins Bold"/>
              <a:sym typeface="Poppins Bold"/>
            </a:endParaRPr>
          </a:p>
          <a:p>
            <a:pPr marL="273685" marR="0" lvl="1" indent="-136525" algn="l" defTabSz="914400" rtl="0" eaLnBrk="0" fontAlgn="base" latinLnBrk="0" hangingPunct="0">
              <a:lnSpc>
                <a:spcPts val="1775"/>
              </a:lnSpc>
              <a:spcBef>
                <a:spcPct val="0"/>
              </a:spcBef>
              <a:spcAft>
                <a:spcPct val="0"/>
              </a:spcAft>
              <a:buClrTx/>
              <a:buSzTx/>
              <a:buFont typeface="Arial" panose="020B0604020202020204"/>
              <a:buChar char="•"/>
              <a:defRPr/>
            </a:pPr>
            <a:r>
              <a:rPr kumimoji="0" lang="en-US" sz="2400" b="1" i="0" u="none" strike="noStrike" kern="1200" cap="none" spc="0" normalizeH="0" baseline="0" noProof="0" dirty="0">
                <a:ln>
                  <a:noFill/>
                </a:ln>
                <a:solidFill>
                  <a:srgbClr val="000000"/>
                </a:solidFill>
                <a:effectLst/>
                <a:uLnTx/>
                <a:uFillTx/>
                <a:latin typeface="+mn-lt"/>
                <a:ea typeface="Poppins"/>
                <a:cs typeface="Poppins"/>
                <a:sym typeface="Poppins"/>
              </a:rPr>
              <a:t>Decline in the Indian visa applicants</a:t>
            </a:r>
            <a:r>
              <a:rPr kumimoji="0" lang="en-US" sz="2400" i="0" u="none" strike="noStrike" kern="1200" cap="none" spc="0" normalizeH="0" baseline="0" noProof="0" dirty="0">
                <a:ln>
                  <a:noFill/>
                </a:ln>
                <a:solidFill>
                  <a:srgbClr val="000000"/>
                </a:solidFill>
                <a:effectLst/>
                <a:uLnTx/>
                <a:uFillTx/>
                <a:latin typeface="+mn-lt"/>
                <a:ea typeface="Poppins"/>
                <a:cs typeface="Poppins"/>
                <a:sym typeface="Poppins"/>
              </a:rPr>
              <a:t> in a country like Bangladesh</a:t>
            </a:r>
            <a:endParaRPr kumimoji="0" lang="en-US" sz="2400" i="0" u="none" strike="noStrike" kern="1200" cap="none" spc="0" normalizeH="0" baseline="0" noProof="0" dirty="0">
              <a:ln>
                <a:noFill/>
              </a:ln>
              <a:solidFill>
                <a:srgbClr val="000000"/>
              </a:solidFill>
              <a:effectLst/>
              <a:uLnTx/>
              <a:uFillTx/>
              <a:latin typeface="+mn-lt"/>
              <a:ea typeface="Poppins"/>
              <a:cs typeface="Poppins"/>
              <a:sym typeface="Poppins"/>
            </a:endParaRPr>
          </a:p>
          <a:p>
            <a:pPr marL="273685" marR="0" lvl="1" indent="-136525" algn="l" defTabSz="914400" rtl="0" eaLnBrk="0" fontAlgn="base" latinLnBrk="0" hangingPunct="0">
              <a:lnSpc>
                <a:spcPts val="1775"/>
              </a:lnSpc>
              <a:spcBef>
                <a:spcPct val="0"/>
              </a:spcBef>
              <a:spcAft>
                <a:spcPct val="0"/>
              </a:spcAft>
              <a:buClrTx/>
              <a:buSzTx/>
              <a:buFont typeface="Arial" panose="020B0604020202020204"/>
              <a:buChar char="•"/>
              <a:defRPr/>
            </a:pPr>
            <a:r>
              <a:rPr kumimoji="0" lang="en-US" sz="2400" i="0" u="none" strike="noStrike" kern="1200" cap="none" spc="0" normalizeH="0" baseline="0" noProof="0" dirty="0">
                <a:ln>
                  <a:noFill/>
                </a:ln>
                <a:solidFill>
                  <a:srgbClr val="000000"/>
                </a:solidFill>
                <a:effectLst/>
                <a:uLnTx/>
                <a:uFillTx/>
                <a:latin typeface="+mn-lt"/>
                <a:ea typeface="Poppins"/>
                <a:cs typeface="Poppins"/>
                <a:sym typeface="Poppins"/>
              </a:rPr>
              <a:t>Creation of new connectivity projects</a:t>
            </a:r>
            <a:endParaRPr kumimoji="0" lang="en-US" sz="2400" i="0" u="none" strike="noStrike" kern="1200" cap="none" spc="0" normalizeH="0" baseline="0" noProof="0" dirty="0">
              <a:ln>
                <a:noFill/>
              </a:ln>
              <a:solidFill>
                <a:srgbClr val="000000"/>
              </a:solidFill>
              <a:effectLst/>
              <a:uLnTx/>
              <a:uFillTx/>
              <a:latin typeface="+mn-lt"/>
              <a:ea typeface="Poppins"/>
              <a:cs typeface="Poppins"/>
              <a:sym typeface="Poppins"/>
            </a:endParaRPr>
          </a:p>
          <a:p>
            <a:pPr marL="273685" marR="0" lvl="1" indent="-136525" algn="l" defTabSz="914400" rtl="0" eaLnBrk="0" fontAlgn="base" latinLnBrk="0" hangingPunct="0">
              <a:lnSpc>
                <a:spcPts val="1775"/>
              </a:lnSpc>
              <a:spcBef>
                <a:spcPct val="0"/>
              </a:spcBef>
              <a:spcAft>
                <a:spcPct val="0"/>
              </a:spcAft>
              <a:buClrTx/>
              <a:buSzTx/>
              <a:buFont typeface="Arial" panose="020B0604020202020204"/>
              <a:buChar char="•"/>
              <a:defRPr/>
            </a:pPr>
            <a:r>
              <a:rPr kumimoji="0" lang="en-US" sz="2400" b="1" i="0" u="none" strike="noStrike" kern="1200" cap="none" spc="0" normalizeH="0" baseline="0" noProof="0" dirty="0">
                <a:ln>
                  <a:noFill/>
                </a:ln>
                <a:solidFill>
                  <a:srgbClr val="000000"/>
                </a:solidFill>
                <a:effectLst/>
                <a:uLnTx/>
                <a:uFillTx/>
                <a:latin typeface="+mn-lt"/>
                <a:ea typeface="Poppins"/>
                <a:cs typeface="Poppins"/>
                <a:sym typeface="Poppins"/>
              </a:rPr>
              <a:t>Steady fall in travel to distant destinations </a:t>
            </a:r>
            <a:endParaRPr lang="en-IN" sz="2400" b="1" dirty="0">
              <a:latin typeface="+mn-l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37067" y="1710345"/>
          <a:ext cx="11607799" cy="3717865"/>
        </p:xfrm>
        <a:graphic>
          <a:graphicData uri="http://schemas.openxmlformats.org/drawingml/2006/table">
            <a:tbl>
              <a:tblPr firstRow="1" firstCol="1" bandRow="1">
                <a:tableStyleId>{5C22544A-7EE6-4342-B048-85BDC9FD1C3A}</a:tableStyleId>
              </a:tblPr>
              <a:tblGrid>
                <a:gridCol w="1627571"/>
                <a:gridCol w="1083010"/>
                <a:gridCol w="1112152"/>
                <a:gridCol w="1365665"/>
                <a:gridCol w="1280576"/>
                <a:gridCol w="1305360"/>
                <a:gridCol w="1065771"/>
                <a:gridCol w="721950"/>
                <a:gridCol w="933592"/>
                <a:gridCol w="1112152"/>
              </a:tblGrid>
              <a:tr h="185420">
                <a:tc gridSpan="10">
                  <a:txBody>
                    <a:bodyPr/>
                    <a:lstStyle/>
                    <a:p>
                      <a:pPr algn="ctr">
                        <a:lnSpc>
                          <a:spcPct val="107000"/>
                        </a:lnSpc>
                        <a:spcAft>
                          <a:spcPts val="800"/>
                        </a:spcAft>
                      </a:pPr>
                      <a:r>
                        <a:rPr lang="en-US" sz="2000" b="1" dirty="0">
                          <a:effectLst/>
                        </a:rPr>
                        <a:t>Externally Aided Ongoing Projects Details (Rs Crore)</a:t>
                      </a:r>
                      <a:endParaRPr lang="en-IN" sz="2000" b="1"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b"/>
                </a:tc>
                <a:tc hMerge="1">
                  <a:tcPr/>
                </a:tc>
                <a:tc hMerge="1">
                  <a:tcPr/>
                </a:tc>
                <a:tc hMerge="1">
                  <a:tcPr/>
                </a:tc>
                <a:tc hMerge="1">
                  <a:tcPr/>
                </a:tc>
                <a:tc hMerge="1">
                  <a:tcPr/>
                </a:tc>
                <a:tc hMerge="1">
                  <a:tcPr/>
                </a:tc>
                <a:tc hMerge="1">
                  <a:tcPr/>
                </a:tc>
                <a:tc hMerge="1">
                  <a:tcPr/>
                </a:tc>
                <a:tc hMerge="1">
                  <a:tcPr/>
                </a:tc>
              </a:tr>
              <a:tr h="352425">
                <a:tc>
                  <a:txBody>
                    <a:bodyPr/>
                    <a:lstStyle/>
                    <a:p>
                      <a:pPr>
                        <a:lnSpc>
                          <a:spcPct val="107000"/>
                        </a:lnSpc>
                        <a:spcAft>
                          <a:spcPts val="800"/>
                        </a:spcAft>
                      </a:pPr>
                      <a:r>
                        <a:rPr lang="en-US" sz="2400" b="1">
                          <a:effectLst/>
                        </a:rPr>
                        <a:t> </a:t>
                      </a:r>
                      <a:endParaRPr lang="en-IN" sz="2400" b="1">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b"/>
                </a:tc>
                <a:tc>
                  <a:txBody>
                    <a:bodyPr/>
                    <a:lstStyle/>
                    <a:p>
                      <a:pPr algn="ctr">
                        <a:lnSpc>
                          <a:spcPct val="107000"/>
                        </a:lnSpc>
                        <a:spcAft>
                          <a:spcPts val="800"/>
                        </a:spcAft>
                      </a:pPr>
                      <a:r>
                        <a:rPr lang="en-US" sz="2000" b="1" dirty="0">
                          <a:effectLst/>
                        </a:rPr>
                        <a:t>ADB</a:t>
                      </a:r>
                      <a:endParaRPr lang="en-IN" sz="2000" b="1"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pPr algn="ctr">
                        <a:lnSpc>
                          <a:spcPct val="107000"/>
                        </a:lnSpc>
                        <a:spcAft>
                          <a:spcPts val="800"/>
                        </a:spcAft>
                      </a:pPr>
                      <a:r>
                        <a:rPr lang="en-US" sz="2000" b="1">
                          <a:effectLst/>
                        </a:rPr>
                        <a:t>JICA</a:t>
                      </a:r>
                      <a:endParaRPr lang="en-IN" sz="2000" b="1">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pPr algn="ctr">
                        <a:lnSpc>
                          <a:spcPct val="107000"/>
                        </a:lnSpc>
                        <a:spcAft>
                          <a:spcPts val="800"/>
                        </a:spcAft>
                      </a:pPr>
                      <a:r>
                        <a:rPr lang="en-US" sz="2000" b="1">
                          <a:effectLst/>
                        </a:rPr>
                        <a:t>WB</a:t>
                      </a:r>
                      <a:endParaRPr lang="en-IN" sz="2000" b="1">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pPr algn="ctr">
                        <a:lnSpc>
                          <a:spcPct val="107000"/>
                        </a:lnSpc>
                        <a:spcAft>
                          <a:spcPts val="800"/>
                        </a:spcAft>
                      </a:pPr>
                      <a:r>
                        <a:rPr lang="en-US" sz="2000" b="1">
                          <a:effectLst/>
                        </a:rPr>
                        <a:t>KFW</a:t>
                      </a:r>
                      <a:endParaRPr lang="en-IN" sz="2000" b="1">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pPr algn="ctr">
                        <a:lnSpc>
                          <a:spcPct val="107000"/>
                        </a:lnSpc>
                        <a:spcAft>
                          <a:spcPts val="800"/>
                        </a:spcAft>
                      </a:pPr>
                      <a:r>
                        <a:rPr lang="en-US" sz="2000" b="1" dirty="0">
                          <a:effectLst/>
                        </a:rPr>
                        <a:t>IFAD</a:t>
                      </a:r>
                      <a:endParaRPr lang="en-IN" sz="2000" b="1"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pPr algn="ctr">
                        <a:lnSpc>
                          <a:spcPct val="107000"/>
                        </a:lnSpc>
                        <a:spcAft>
                          <a:spcPts val="800"/>
                        </a:spcAft>
                      </a:pPr>
                      <a:r>
                        <a:rPr lang="en-US" sz="2000" b="1" dirty="0">
                          <a:effectLst/>
                        </a:rPr>
                        <a:t>NDB</a:t>
                      </a:r>
                      <a:endParaRPr lang="en-IN" sz="2000" b="1"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pPr algn="ctr">
                        <a:lnSpc>
                          <a:spcPct val="107000"/>
                        </a:lnSpc>
                        <a:spcAft>
                          <a:spcPts val="800"/>
                        </a:spcAft>
                      </a:pPr>
                      <a:r>
                        <a:rPr lang="en-US" sz="2000" b="1" dirty="0">
                          <a:effectLst/>
                        </a:rPr>
                        <a:t>AIIB</a:t>
                      </a:r>
                      <a:endParaRPr lang="en-IN" sz="2000" b="1"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pPr algn="ctr">
                        <a:lnSpc>
                          <a:spcPct val="107000"/>
                        </a:lnSpc>
                        <a:spcAft>
                          <a:spcPts val="800"/>
                        </a:spcAft>
                      </a:pPr>
                      <a:r>
                        <a:rPr lang="en-US" sz="2000" b="1">
                          <a:effectLst/>
                        </a:rPr>
                        <a:t>AFD</a:t>
                      </a:r>
                      <a:endParaRPr lang="en-IN" sz="2000" b="1">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pPr algn="ctr">
                        <a:lnSpc>
                          <a:spcPct val="107000"/>
                        </a:lnSpc>
                        <a:spcAft>
                          <a:spcPts val="800"/>
                        </a:spcAft>
                      </a:pPr>
                      <a:r>
                        <a:rPr lang="en-US" sz="2000" b="1">
                          <a:effectLst/>
                        </a:rPr>
                        <a:t>Total</a:t>
                      </a:r>
                      <a:endParaRPr lang="en-IN" sz="2000" b="1">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r>
              <a:tr h="0">
                <a:tc>
                  <a:txBody>
                    <a:bodyPr/>
                    <a:lstStyle/>
                    <a:p>
                      <a:pPr>
                        <a:lnSpc>
                          <a:spcPct val="107000"/>
                        </a:lnSpc>
                        <a:spcAft>
                          <a:spcPts val="800"/>
                        </a:spcAft>
                      </a:pPr>
                      <a:r>
                        <a:rPr lang="en-US" sz="2400" b="1">
                          <a:effectLst/>
                        </a:rPr>
                        <a:t>Tripura</a:t>
                      </a:r>
                      <a:endParaRPr lang="en-IN" sz="2400" b="1">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b"/>
                </a:tc>
                <a:tc>
                  <a:txBody>
                    <a:bodyPr/>
                    <a:lstStyle/>
                    <a:p>
                      <a:pPr algn="ctr">
                        <a:lnSpc>
                          <a:spcPct val="107000"/>
                        </a:lnSpc>
                        <a:spcAft>
                          <a:spcPts val="800"/>
                        </a:spcAft>
                      </a:pPr>
                      <a:r>
                        <a:rPr lang="en-US" sz="2000" b="1" dirty="0">
                          <a:effectLst/>
                        </a:rPr>
                        <a:t>3222.4</a:t>
                      </a:r>
                      <a:endParaRPr lang="en-IN" sz="2000" b="1"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pPr algn="ctr">
                        <a:lnSpc>
                          <a:spcPct val="107000"/>
                        </a:lnSpc>
                        <a:spcAft>
                          <a:spcPts val="800"/>
                        </a:spcAft>
                      </a:pPr>
                      <a:r>
                        <a:rPr lang="en-US" sz="2000" b="1">
                          <a:effectLst/>
                        </a:rPr>
                        <a:t>713.39</a:t>
                      </a:r>
                      <a:endParaRPr lang="en-IN" sz="2000" b="1">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endParaRPr lang="en-IN" sz="2000" b="1">
                        <a:effectLst/>
                        <a:latin typeface="Calibri" panose="020F0502020204030204" pitchFamily="34" charset="0"/>
                        <a:cs typeface="Mangal" panose="02040503050203030202" pitchFamily="18" charset="0"/>
                      </a:endParaRPr>
                    </a:p>
                  </a:txBody>
                  <a:tcPr marL="68580" marR="68580" marT="0" marB="0" anchor="ctr"/>
                </a:tc>
                <a:tc>
                  <a:txBody>
                    <a:bodyPr/>
                    <a:lstStyle/>
                    <a:p>
                      <a:pPr algn="ctr">
                        <a:lnSpc>
                          <a:spcPct val="107000"/>
                        </a:lnSpc>
                        <a:spcAft>
                          <a:spcPts val="800"/>
                        </a:spcAft>
                      </a:pPr>
                      <a:r>
                        <a:rPr lang="en-US" sz="2000" b="1">
                          <a:effectLst/>
                        </a:rPr>
                        <a:t>345.22</a:t>
                      </a:r>
                      <a:endParaRPr lang="en-IN" sz="2000" b="1">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endParaRPr lang="en-IN" sz="2000" b="1">
                        <a:effectLst/>
                        <a:latin typeface="Calibri" panose="020F0502020204030204" pitchFamily="34" charset="0"/>
                        <a:cs typeface="Mangal" panose="02040503050203030202" pitchFamily="18" charset="0"/>
                      </a:endParaRPr>
                    </a:p>
                  </a:txBody>
                  <a:tcPr marL="68580" marR="68580" marT="0" marB="0" anchor="ctr"/>
                </a:tc>
                <a:tc>
                  <a:txBody>
                    <a:bodyPr/>
                    <a:lstStyle/>
                    <a:p>
                      <a:endParaRPr lang="en-IN" sz="2000" b="1">
                        <a:effectLst/>
                        <a:latin typeface="Calibri" panose="020F0502020204030204" pitchFamily="34" charset="0"/>
                        <a:cs typeface="Mangal" panose="02040503050203030202" pitchFamily="18" charset="0"/>
                      </a:endParaRPr>
                    </a:p>
                  </a:txBody>
                  <a:tcPr marL="68580" marR="68580" marT="0" marB="0" anchor="ctr"/>
                </a:tc>
                <a:tc>
                  <a:txBody>
                    <a:bodyPr/>
                    <a:lstStyle/>
                    <a:p>
                      <a:endParaRPr lang="en-IN" sz="2000" b="1" dirty="0">
                        <a:effectLst/>
                        <a:latin typeface="Calibri" panose="020F0502020204030204" pitchFamily="34" charset="0"/>
                        <a:cs typeface="Mangal" panose="02040503050203030202" pitchFamily="18" charset="0"/>
                      </a:endParaRPr>
                    </a:p>
                  </a:txBody>
                  <a:tcPr marL="68580" marR="68580" marT="0" marB="0" anchor="ctr"/>
                </a:tc>
                <a:tc>
                  <a:txBody>
                    <a:bodyPr/>
                    <a:lstStyle/>
                    <a:p>
                      <a:endParaRPr lang="en-IN" sz="2000" b="1" dirty="0">
                        <a:effectLst/>
                        <a:latin typeface="Calibri" panose="020F0502020204030204" pitchFamily="34" charset="0"/>
                        <a:cs typeface="Mangal" panose="02040503050203030202" pitchFamily="18" charset="0"/>
                      </a:endParaRPr>
                    </a:p>
                  </a:txBody>
                  <a:tcPr marL="68580" marR="68580" marT="0" marB="0" anchor="ctr"/>
                </a:tc>
                <a:tc>
                  <a:txBody>
                    <a:bodyPr/>
                    <a:lstStyle/>
                    <a:p>
                      <a:pPr algn="ctr">
                        <a:lnSpc>
                          <a:spcPct val="107000"/>
                        </a:lnSpc>
                        <a:spcAft>
                          <a:spcPts val="800"/>
                        </a:spcAft>
                      </a:pPr>
                      <a:r>
                        <a:rPr lang="en-US" sz="2000" b="1">
                          <a:effectLst/>
                        </a:rPr>
                        <a:t>4281.01</a:t>
                      </a:r>
                      <a:endParaRPr lang="en-IN" sz="2000" b="1">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r>
              <a:tr h="0">
                <a:tc>
                  <a:txBody>
                    <a:bodyPr/>
                    <a:lstStyle/>
                    <a:p>
                      <a:pPr>
                        <a:lnSpc>
                          <a:spcPct val="107000"/>
                        </a:lnSpc>
                        <a:spcAft>
                          <a:spcPts val="800"/>
                        </a:spcAft>
                      </a:pPr>
                      <a:r>
                        <a:rPr lang="en-US" sz="2400" b="1">
                          <a:effectLst/>
                        </a:rPr>
                        <a:t>Sikkim</a:t>
                      </a:r>
                      <a:endParaRPr lang="en-IN" sz="2400" b="1">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b"/>
                </a:tc>
                <a:tc>
                  <a:txBody>
                    <a:bodyPr/>
                    <a:lstStyle/>
                    <a:p>
                      <a:pPr algn="ctr">
                        <a:lnSpc>
                          <a:spcPct val="107000"/>
                        </a:lnSpc>
                        <a:spcAft>
                          <a:spcPts val="800"/>
                        </a:spcAft>
                      </a:pPr>
                      <a:r>
                        <a:rPr lang="en-US" sz="2000" b="1">
                          <a:effectLst/>
                        </a:rPr>
                        <a:t>864.86</a:t>
                      </a:r>
                      <a:endParaRPr lang="en-IN" sz="2000" b="1">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pPr algn="ctr">
                        <a:lnSpc>
                          <a:spcPct val="107000"/>
                        </a:lnSpc>
                        <a:spcAft>
                          <a:spcPts val="800"/>
                        </a:spcAft>
                      </a:pPr>
                      <a:r>
                        <a:rPr lang="en-US" sz="2000" b="1">
                          <a:effectLst/>
                        </a:rPr>
                        <a:t>312.6</a:t>
                      </a:r>
                      <a:endParaRPr lang="en-IN" sz="2000" b="1">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endParaRPr lang="en-IN" sz="2000" b="1">
                        <a:effectLst/>
                        <a:latin typeface="Calibri" panose="020F0502020204030204" pitchFamily="34" charset="0"/>
                        <a:cs typeface="Mangal" panose="02040503050203030202" pitchFamily="18" charset="0"/>
                      </a:endParaRPr>
                    </a:p>
                  </a:txBody>
                  <a:tcPr marL="68580" marR="68580" marT="0" marB="0" anchor="ctr"/>
                </a:tc>
                <a:tc>
                  <a:txBody>
                    <a:bodyPr/>
                    <a:lstStyle/>
                    <a:p>
                      <a:endParaRPr lang="en-IN" sz="2000" b="1">
                        <a:effectLst/>
                        <a:latin typeface="Calibri" panose="020F0502020204030204" pitchFamily="34" charset="0"/>
                        <a:cs typeface="Mangal" panose="02040503050203030202" pitchFamily="18" charset="0"/>
                      </a:endParaRPr>
                    </a:p>
                  </a:txBody>
                  <a:tcPr marL="68580" marR="68580" marT="0" marB="0" anchor="ctr"/>
                </a:tc>
                <a:tc>
                  <a:txBody>
                    <a:bodyPr/>
                    <a:lstStyle/>
                    <a:p>
                      <a:endParaRPr lang="en-IN" sz="2000" b="1">
                        <a:effectLst/>
                        <a:latin typeface="Calibri" panose="020F0502020204030204" pitchFamily="34" charset="0"/>
                        <a:cs typeface="Mangal" panose="02040503050203030202" pitchFamily="18" charset="0"/>
                      </a:endParaRPr>
                    </a:p>
                  </a:txBody>
                  <a:tcPr marL="68580" marR="68580" marT="0" marB="0" anchor="ctr"/>
                </a:tc>
                <a:tc>
                  <a:txBody>
                    <a:bodyPr/>
                    <a:lstStyle/>
                    <a:p>
                      <a:endParaRPr lang="en-IN" sz="2000" b="1">
                        <a:effectLst/>
                        <a:latin typeface="Calibri" panose="020F0502020204030204" pitchFamily="34" charset="0"/>
                        <a:cs typeface="Mangal" panose="02040503050203030202" pitchFamily="18" charset="0"/>
                      </a:endParaRPr>
                    </a:p>
                  </a:txBody>
                  <a:tcPr marL="68580" marR="68580" marT="0" marB="0" anchor="ctr"/>
                </a:tc>
                <a:tc>
                  <a:txBody>
                    <a:bodyPr/>
                    <a:lstStyle/>
                    <a:p>
                      <a:endParaRPr lang="en-IN" sz="2000" b="1" dirty="0">
                        <a:effectLst/>
                        <a:latin typeface="Calibri" panose="020F0502020204030204" pitchFamily="34" charset="0"/>
                        <a:cs typeface="Mangal" panose="02040503050203030202" pitchFamily="18" charset="0"/>
                      </a:endParaRPr>
                    </a:p>
                  </a:txBody>
                  <a:tcPr marL="68580" marR="68580" marT="0" marB="0" anchor="ctr"/>
                </a:tc>
                <a:tc>
                  <a:txBody>
                    <a:bodyPr/>
                    <a:lstStyle/>
                    <a:p>
                      <a:endParaRPr lang="en-IN" sz="2000" b="1" dirty="0">
                        <a:effectLst/>
                        <a:latin typeface="Calibri" panose="020F0502020204030204" pitchFamily="34" charset="0"/>
                        <a:cs typeface="Mangal" panose="02040503050203030202" pitchFamily="18" charset="0"/>
                      </a:endParaRPr>
                    </a:p>
                  </a:txBody>
                  <a:tcPr marL="68580" marR="68580" marT="0" marB="0" anchor="ctr"/>
                </a:tc>
                <a:tc>
                  <a:txBody>
                    <a:bodyPr/>
                    <a:lstStyle/>
                    <a:p>
                      <a:pPr algn="ctr">
                        <a:lnSpc>
                          <a:spcPct val="107000"/>
                        </a:lnSpc>
                        <a:spcAft>
                          <a:spcPts val="800"/>
                        </a:spcAft>
                      </a:pPr>
                      <a:r>
                        <a:rPr lang="en-US" sz="2000" b="1">
                          <a:effectLst/>
                        </a:rPr>
                        <a:t>1177.46</a:t>
                      </a:r>
                      <a:endParaRPr lang="en-IN" sz="2000" b="1">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r>
              <a:tr h="0">
                <a:tc>
                  <a:txBody>
                    <a:bodyPr/>
                    <a:lstStyle/>
                    <a:p>
                      <a:pPr>
                        <a:lnSpc>
                          <a:spcPct val="107000"/>
                        </a:lnSpc>
                        <a:spcAft>
                          <a:spcPts val="800"/>
                        </a:spcAft>
                      </a:pPr>
                      <a:r>
                        <a:rPr lang="en-US" sz="2400" b="1">
                          <a:effectLst/>
                        </a:rPr>
                        <a:t>Nagaland</a:t>
                      </a:r>
                      <a:endParaRPr lang="en-IN" sz="2400" b="1">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b"/>
                </a:tc>
                <a:tc>
                  <a:txBody>
                    <a:bodyPr/>
                    <a:lstStyle/>
                    <a:p>
                      <a:pPr algn="ctr">
                        <a:lnSpc>
                          <a:spcPct val="107000"/>
                        </a:lnSpc>
                        <a:spcAft>
                          <a:spcPts val="800"/>
                        </a:spcAft>
                      </a:pPr>
                      <a:r>
                        <a:rPr lang="en-US" sz="2000" b="1">
                          <a:effectLst/>
                        </a:rPr>
                        <a:t>4</a:t>
                      </a:r>
                      <a:endParaRPr lang="en-IN" sz="2000" b="1">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pPr algn="ctr">
                        <a:lnSpc>
                          <a:spcPct val="107000"/>
                        </a:lnSpc>
                        <a:spcAft>
                          <a:spcPts val="800"/>
                        </a:spcAft>
                      </a:pPr>
                      <a:r>
                        <a:rPr lang="en-US" sz="2000" b="1">
                          <a:effectLst/>
                        </a:rPr>
                        <a:t>361.36</a:t>
                      </a:r>
                      <a:endParaRPr lang="en-IN" sz="2000" b="1">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pPr algn="ctr">
                        <a:lnSpc>
                          <a:spcPct val="107000"/>
                        </a:lnSpc>
                        <a:spcAft>
                          <a:spcPts val="800"/>
                        </a:spcAft>
                      </a:pPr>
                      <a:r>
                        <a:rPr lang="en-US" sz="2000" b="1" dirty="0">
                          <a:effectLst/>
                        </a:rPr>
                        <a:t>1551.32</a:t>
                      </a:r>
                      <a:endParaRPr lang="en-IN" sz="2000" b="1"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endParaRPr lang="en-IN" sz="2000" b="1">
                        <a:effectLst/>
                        <a:latin typeface="Calibri" panose="020F0502020204030204" pitchFamily="34" charset="0"/>
                        <a:cs typeface="Mangal" panose="02040503050203030202" pitchFamily="18" charset="0"/>
                      </a:endParaRPr>
                    </a:p>
                  </a:txBody>
                  <a:tcPr marL="68580" marR="68580" marT="0" marB="0" anchor="ctr"/>
                </a:tc>
                <a:tc>
                  <a:txBody>
                    <a:bodyPr/>
                    <a:lstStyle/>
                    <a:p>
                      <a:pPr algn="ctr">
                        <a:lnSpc>
                          <a:spcPct val="107000"/>
                        </a:lnSpc>
                        <a:spcAft>
                          <a:spcPts val="800"/>
                        </a:spcAft>
                      </a:pPr>
                      <a:r>
                        <a:rPr lang="en-US" sz="2000" b="1">
                          <a:effectLst/>
                        </a:rPr>
                        <a:t>334.07</a:t>
                      </a:r>
                      <a:endParaRPr lang="en-IN" sz="2000" b="1">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endParaRPr lang="en-IN" sz="2000" b="1">
                        <a:effectLst/>
                        <a:latin typeface="Calibri" panose="020F0502020204030204" pitchFamily="34" charset="0"/>
                        <a:cs typeface="Mangal" panose="02040503050203030202" pitchFamily="18" charset="0"/>
                      </a:endParaRPr>
                    </a:p>
                  </a:txBody>
                  <a:tcPr marL="68580" marR="68580" marT="0" marB="0" anchor="ctr"/>
                </a:tc>
                <a:tc>
                  <a:txBody>
                    <a:bodyPr/>
                    <a:lstStyle/>
                    <a:p>
                      <a:endParaRPr lang="en-IN" sz="2000" b="1">
                        <a:effectLst/>
                        <a:latin typeface="Calibri" panose="020F0502020204030204" pitchFamily="34" charset="0"/>
                        <a:cs typeface="Mangal" panose="02040503050203030202" pitchFamily="18" charset="0"/>
                      </a:endParaRPr>
                    </a:p>
                  </a:txBody>
                  <a:tcPr marL="68580" marR="68580" marT="0" marB="0" anchor="ctr"/>
                </a:tc>
                <a:tc>
                  <a:txBody>
                    <a:bodyPr/>
                    <a:lstStyle/>
                    <a:p>
                      <a:endParaRPr lang="en-IN" sz="2000" b="1" dirty="0">
                        <a:effectLst/>
                        <a:latin typeface="Calibri" panose="020F0502020204030204" pitchFamily="34" charset="0"/>
                        <a:cs typeface="Mangal" panose="02040503050203030202" pitchFamily="18" charset="0"/>
                      </a:endParaRPr>
                    </a:p>
                  </a:txBody>
                  <a:tcPr marL="68580" marR="68580" marT="0" marB="0" anchor="ctr"/>
                </a:tc>
                <a:tc>
                  <a:txBody>
                    <a:bodyPr/>
                    <a:lstStyle/>
                    <a:p>
                      <a:pPr algn="ctr">
                        <a:lnSpc>
                          <a:spcPct val="107000"/>
                        </a:lnSpc>
                        <a:spcAft>
                          <a:spcPts val="800"/>
                        </a:spcAft>
                      </a:pPr>
                      <a:r>
                        <a:rPr lang="en-US" sz="2000" b="1" dirty="0">
                          <a:effectLst/>
                        </a:rPr>
                        <a:t>2250.75</a:t>
                      </a:r>
                      <a:endParaRPr lang="en-IN" sz="2000" b="1"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r>
              <a:tr h="0">
                <a:tc>
                  <a:txBody>
                    <a:bodyPr/>
                    <a:lstStyle/>
                    <a:p>
                      <a:pPr>
                        <a:lnSpc>
                          <a:spcPct val="107000"/>
                        </a:lnSpc>
                        <a:spcAft>
                          <a:spcPts val="800"/>
                        </a:spcAft>
                      </a:pPr>
                      <a:r>
                        <a:rPr lang="en-US" sz="2400" b="1">
                          <a:effectLst/>
                        </a:rPr>
                        <a:t>Mizoram</a:t>
                      </a:r>
                      <a:endParaRPr lang="en-IN" sz="2400" b="1">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b"/>
                </a:tc>
                <a:tc>
                  <a:txBody>
                    <a:bodyPr/>
                    <a:lstStyle/>
                    <a:p>
                      <a:pPr algn="ctr">
                        <a:lnSpc>
                          <a:spcPct val="107000"/>
                        </a:lnSpc>
                        <a:spcAft>
                          <a:spcPts val="800"/>
                        </a:spcAft>
                      </a:pPr>
                      <a:r>
                        <a:rPr lang="en-US" sz="2000" b="1">
                          <a:effectLst/>
                        </a:rPr>
                        <a:t>1860</a:t>
                      </a:r>
                      <a:endParaRPr lang="en-IN" sz="2000" b="1">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pPr algn="ctr">
                        <a:lnSpc>
                          <a:spcPct val="107000"/>
                        </a:lnSpc>
                        <a:spcAft>
                          <a:spcPts val="800"/>
                        </a:spcAft>
                      </a:pPr>
                      <a:r>
                        <a:rPr lang="en-US" sz="2000" b="1">
                          <a:effectLst/>
                        </a:rPr>
                        <a:t>560</a:t>
                      </a:r>
                      <a:endParaRPr lang="en-IN" sz="2000" b="1">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pPr algn="ctr">
                        <a:lnSpc>
                          <a:spcPct val="107000"/>
                        </a:lnSpc>
                        <a:spcAft>
                          <a:spcPts val="800"/>
                        </a:spcAft>
                      </a:pPr>
                      <a:r>
                        <a:rPr lang="en-US" sz="2000" b="1">
                          <a:effectLst/>
                        </a:rPr>
                        <a:t>491.43</a:t>
                      </a:r>
                      <a:endParaRPr lang="en-IN" sz="2000" b="1">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endParaRPr lang="en-IN" sz="2000" b="1">
                        <a:effectLst/>
                        <a:latin typeface="Calibri" panose="020F0502020204030204" pitchFamily="34" charset="0"/>
                        <a:cs typeface="Mangal" panose="02040503050203030202" pitchFamily="18" charset="0"/>
                      </a:endParaRPr>
                    </a:p>
                  </a:txBody>
                  <a:tcPr marL="68580" marR="68580" marT="0" marB="0" anchor="ctr"/>
                </a:tc>
                <a:tc>
                  <a:txBody>
                    <a:bodyPr/>
                    <a:lstStyle/>
                    <a:p>
                      <a:pPr algn="ctr">
                        <a:lnSpc>
                          <a:spcPct val="107000"/>
                        </a:lnSpc>
                        <a:spcAft>
                          <a:spcPts val="800"/>
                        </a:spcAft>
                      </a:pPr>
                      <a:r>
                        <a:rPr lang="en-US" sz="2000" b="1">
                          <a:effectLst/>
                        </a:rPr>
                        <a:t>292.99</a:t>
                      </a:r>
                      <a:endParaRPr lang="en-IN" sz="2000" b="1">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endParaRPr lang="en-IN" sz="2000" b="1">
                        <a:effectLst/>
                        <a:latin typeface="Calibri" panose="020F0502020204030204" pitchFamily="34" charset="0"/>
                        <a:cs typeface="Mangal" panose="02040503050203030202" pitchFamily="18" charset="0"/>
                      </a:endParaRPr>
                    </a:p>
                  </a:txBody>
                  <a:tcPr marL="68580" marR="68580" marT="0" marB="0" anchor="ctr"/>
                </a:tc>
                <a:tc>
                  <a:txBody>
                    <a:bodyPr/>
                    <a:lstStyle/>
                    <a:p>
                      <a:endParaRPr lang="en-IN" sz="2000" b="1">
                        <a:effectLst/>
                        <a:latin typeface="Calibri" panose="020F0502020204030204" pitchFamily="34" charset="0"/>
                        <a:cs typeface="Mangal" panose="02040503050203030202" pitchFamily="18" charset="0"/>
                      </a:endParaRPr>
                    </a:p>
                  </a:txBody>
                  <a:tcPr marL="68580" marR="68580" marT="0" marB="0" anchor="ctr"/>
                </a:tc>
                <a:tc>
                  <a:txBody>
                    <a:bodyPr/>
                    <a:lstStyle/>
                    <a:p>
                      <a:endParaRPr lang="en-IN" sz="2000" b="1" dirty="0">
                        <a:effectLst/>
                        <a:latin typeface="Calibri" panose="020F0502020204030204" pitchFamily="34" charset="0"/>
                        <a:cs typeface="Mangal" panose="02040503050203030202" pitchFamily="18" charset="0"/>
                      </a:endParaRPr>
                    </a:p>
                  </a:txBody>
                  <a:tcPr marL="68580" marR="68580" marT="0" marB="0" anchor="ctr"/>
                </a:tc>
                <a:tc>
                  <a:txBody>
                    <a:bodyPr/>
                    <a:lstStyle/>
                    <a:p>
                      <a:pPr algn="ctr">
                        <a:lnSpc>
                          <a:spcPct val="107000"/>
                        </a:lnSpc>
                        <a:spcAft>
                          <a:spcPts val="800"/>
                        </a:spcAft>
                      </a:pPr>
                      <a:r>
                        <a:rPr lang="en-US" sz="2000" b="1" dirty="0">
                          <a:effectLst/>
                        </a:rPr>
                        <a:t>3204.42</a:t>
                      </a:r>
                      <a:endParaRPr lang="en-IN" sz="2000" b="1"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r>
              <a:tr h="0">
                <a:tc>
                  <a:txBody>
                    <a:bodyPr/>
                    <a:lstStyle/>
                    <a:p>
                      <a:pPr>
                        <a:lnSpc>
                          <a:spcPct val="107000"/>
                        </a:lnSpc>
                        <a:spcAft>
                          <a:spcPts val="800"/>
                        </a:spcAft>
                      </a:pPr>
                      <a:r>
                        <a:rPr lang="en-US" sz="2400" b="1">
                          <a:effectLst/>
                        </a:rPr>
                        <a:t>Meghalaya</a:t>
                      </a:r>
                      <a:endParaRPr lang="en-IN" sz="2400" b="1">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b"/>
                </a:tc>
                <a:tc>
                  <a:txBody>
                    <a:bodyPr/>
                    <a:lstStyle/>
                    <a:p>
                      <a:endParaRPr lang="en-IN" sz="2000" b="1">
                        <a:effectLst/>
                        <a:latin typeface="Calibri" panose="020F0502020204030204" pitchFamily="34" charset="0"/>
                        <a:cs typeface="Mangal" panose="02040503050203030202" pitchFamily="18" charset="0"/>
                      </a:endParaRPr>
                    </a:p>
                  </a:txBody>
                  <a:tcPr marL="68580" marR="68580" marT="0" marB="0" anchor="ctr"/>
                </a:tc>
                <a:tc>
                  <a:txBody>
                    <a:bodyPr/>
                    <a:lstStyle/>
                    <a:p>
                      <a:pPr algn="ctr">
                        <a:lnSpc>
                          <a:spcPct val="107000"/>
                        </a:lnSpc>
                        <a:spcAft>
                          <a:spcPts val="800"/>
                        </a:spcAft>
                      </a:pPr>
                      <a:r>
                        <a:rPr lang="en-US" sz="2000" b="1">
                          <a:effectLst/>
                        </a:rPr>
                        <a:t>922.8</a:t>
                      </a:r>
                      <a:endParaRPr lang="en-IN" sz="2000" b="1">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pPr algn="ctr">
                        <a:lnSpc>
                          <a:spcPct val="107000"/>
                        </a:lnSpc>
                        <a:spcAft>
                          <a:spcPts val="800"/>
                        </a:spcAft>
                      </a:pPr>
                      <a:r>
                        <a:rPr lang="en-US" sz="2000" b="1" dirty="0">
                          <a:effectLst/>
                        </a:rPr>
                        <a:t>1538.15</a:t>
                      </a:r>
                      <a:endParaRPr lang="en-IN" sz="2000" b="1"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pPr algn="ctr">
                        <a:lnSpc>
                          <a:spcPct val="107000"/>
                        </a:lnSpc>
                        <a:spcAft>
                          <a:spcPts val="800"/>
                        </a:spcAft>
                      </a:pPr>
                      <a:r>
                        <a:rPr lang="en-US" sz="2000" b="1">
                          <a:effectLst/>
                        </a:rPr>
                        <a:t>1337.99</a:t>
                      </a:r>
                      <a:endParaRPr lang="en-IN" sz="2000" b="1">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pPr algn="ctr">
                        <a:lnSpc>
                          <a:spcPct val="107000"/>
                        </a:lnSpc>
                        <a:spcAft>
                          <a:spcPts val="800"/>
                        </a:spcAft>
                      </a:pPr>
                      <a:r>
                        <a:rPr lang="en-US" sz="2000" b="1">
                          <a:effectLst/>
                        </a:rPr>
                        <a:t>170.81</a:t>
                      </a:r>
                      <a:endParaRPr lang="en-IN" sz="2000" b="1">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endParaRPr lang="en-IN" sz="2000" b="1">
                        <a:effectLst/>
                        <a:latin typeface="Calibri" panose="020F0502020204030204" pitchFamily="34" charset="0"/>
                        <a:cs typeface="Mangal" panose="02040503050203030202" pitchFamily="18" charset="0"/>
                      </a:endParaRPr>
                    </a:p>
                  </a:txBody>
                  <a:tcPr marL="68580" marR="68580" marT="0" marB="0" anchor="ctr"/>
                </a:tc>
                <a:tc>
                  <a:txBody>
                    <a:bodyPr/>
                    <a:lstStyle/>
                    <a:p>
                      <a:endParaRPr lang="en-IN" sz="2000" b="1">
                        <a:effectLst/>
                        <a:latin typeface="Calibri" panose="020F0502020204030204" pitchFamily="34" charset="0"/>
                        <a:cs typeface="Mangal" panose="02040503050203030202" pitchFamily="18" charset="0"/>
                      </a:endParaRPr>
                    </a:p>
                  </a:txBody>
                  <a:tcPr marL="68580" marR="68580" marT="0" marB="0" anchor="ctr"/>
                </a:tc>
                <a:tc>
                  <a:txBody>
                    <a:bodyPr/>
                    <a:lstStyle/>
                    <a:p>
                      <a:endParaRPr lang="en-IN" sz="2000" b="1" dirty="0">
                        <a:effectLst/>
                        <a:latin typeface="Calibri" panose="020F0502020204030204" pitchFamily="34" charset="0"/>
                        <a:cs typeface="Mangal" panose="02040503050203030202" pitchFamily="18" charset="0"/>
                      </a:endParaRPr>
                    </a:p>
                  </a:txBody>
                  <a:tcPr marL="68580" marR="68580" marT="0" marB="0" anchor="ctr"/>
                </a:tc>
                <a:tc>
                  <a:txBody>
                    <a:bodyPr/>
                    <a:lstStyle/>
                    <a:p>
                      <a:pPr algn="ctr">
                        <a:lnSpc>
                          <a:spcPct val="107000"/>
                        </a:lnSpc>
                        <a:spcAft>
                          <a:spcPts val="800"/>
                        </a:spcAft>
                      </a:pPr>
                      <a:r>
                        <a:rPr lang="en-US" sz="2000" b="1" dirty="0">
                          <a:effectLst/>
                        </a:rPr>
                        <a:t>3969.75</a:t>
                      </a:r>
                      <a:endParaRPr lang="en-IN" sz="2000" b="1"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r>
              <a:tr h="185420">
                <a:tc>
                  <a:txBody>
                    <a:bodyPr/>
                    <a:lstStyle/>
                    <a:p>
                      <a:pPr>
                        <a:lnSpc>
                          <a:spcPct val="107000"/>
                        </a:lnSpc>
                        <a:spcAft>
                          <a:spcPts val="800"/>
                        </a:spcAft>
                      </a:pPr>
                      <a:r>
                        <a:rPr lang="en-US" sz="2400" b="1">
                          <a:effectLst/>
                        </a:rPr>
                        <a:t>Manipur</a:t>
                      </a:r>
                      <a:endParaRPr lang="en-IN" sz="2400" b="1">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b"/>
                </a:tc>
                <a:tc>
                  <a:txBody>
                    <a:bodyPr/>
                    <a:lstStyle/>
                    <a:p>
                      <a:endParaRPr lang="en-IN" sz="2000" b="1">
                        <a:effectLst/>
                        <a:latin typeface="Calibri" panose="020F0502020204030204" pitchFamily="34" charset="0"/>
                        <a:cs typeface="Mangal" panose="02040503050203030202" pitchFamily="18" charset="0"/>
                      </a:endParaRPr>
                    </a:p>
                  </a:txBody>
                  <a:tcPr marL="68580" marR="68580" marT="0" marB="0" anchor="ctr"/>
                </a:tc>
                <a:tc>
                  <a:txBody>
                    <a:bodyPr/>
                    <a:lstStyle/>
                    <a:p>
                      <a:endParaRPr lang="en-IN" sz="2000" b="1">
                        <a:effectLst/>
                        <a:latin typeface="Calibri" panose="020F0502020204030204" pitchFamily="34" charset="0"/>
                        <a:cs typeface="Mangal" panose="02040503050203030202" pitchFamily="18" charset="0"/>
                      </a:endParaRPr>
                    </a:p>
                  </a:txBody>
                  <a:tcPr marL="68580" marR="68580" marT="0" marB="0" anchor="ctr"/>
                </a:tc>
                <a:tc>
                  <a:txBody>
                    <a:bodyPr/>
                    <a:lstStyle/>
                    <a:p>
                      <a:endParaRPr lang="en-IN" sz="2000" b="1">
                        <a:effectLst/>
                        <a:latin typeface="Calibri" panose="020F0502020204030204" pitchFamily="34" charset="0"/>
                        <a:cs typeface="Mangal" panose="02040503050203030202" pitchFamily="18" charset="0"/>
                      </a:endParaRPr>
                    </a:p>
                  </a:txBody>
                  <a:tcPr marL="68580" marR="68580" marT="0" marB="0" anchor="ctr"/>
                </a:tc>
                <a:tc>
                  <a:txBody>
                    <a:bodyPr/>
                    <a:lstStyle/>
                    <a:p>
                      <a:pPr algn="ctr">
                        <a:lnSpc>
                          <a:spcPct val="107000"/>
                        </a:lnSpc>
                        <a:spcAft>
                          <a:spcPts val="800"/>
                        </a:spcAft>
                      </a:pPr>
                      <a:r>
                        <a:rPr lang="en-US" sz="2000" b="1">
                          <a:effectLst/>
                        </a:rPr>
                        <a:t>123.89</a:t>
                      </a:r>
                      <a:endParaRPr lang="en-IN" sz="2000" b="1">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endParaRPr lang="en-IN" sz="2000" b="1">
                        <a:effectLst/>
                        <a:latin typeface="Calibri" panose="020F0502020204030204" pitchFamily="34" charset="0"/>
                        <a:cs typeface="Mangal" panose="02040503050203030202" pitchFamily="18" charset="0"/>
                      </a:endParaRPr>
                    </a:p>
                  </a:txBody>
                  <a:tcPr marL="68580" marR="68580" marT="0" marB="0" anchor="ctr"/>
                </a:tc>
                <a:tc>
                  <a:txBody>
                    <a:bodyPr/>
                    <a:lstStyle/>
                    <a:p>
                      <a:pPr algn="ctr">
                        <a:lnSpc>
                          <a:spcPct val="107000"/>
                        </a:lnSpc>
                        <a:spcAft>
                          <a:spcPts val="800"/>
                        </a:spcAft>
                      </a:pPr>
                      <a:r>
                        <a:rPr lang="en-US" sz="2000" b="1">
                          <a:effectLst/>
                        </a:rPr>
                        <a:t>5031.28</a:t>
                      </a:r>
                      <a:endParaRPr lang="en-IN" sz="2000" b="1">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endParaRPr lang="en-IN" sz="2000" b="1">
                        <a:effectLst/>
                        <a:latin typeface="Calibri" panose="020F0502020204030204" pitchFamily="34" charset="0"/>
                        <a:cs typeface="Mangal" panose="02040503050203030202" pitchFamily="18" charset="0"/>
                      </a:endParaRPr>
                    </a:p>
                  </a:txBody>
                  <a:tcPr marL="68580" marR="68580" marT="0" marB="0" anchor="ctr"/>
                </a:tc>
                <a:tc>
                  <a:txBody>
                    <a:bodyPr/>
                    <a:lstStyle/>
                    <a:p>
                      <a:endParaRPr lang="en-IN" sz="2000" b="1" dirty="0">
                        <a:effectLst/>
                        <a:latin typeface="Calibri" panose="020F0502020204030204" pitchFamily="34" charset="0"/>
                        <a:cs typeface="Mangal" panose="02040503050203030202" pitchFamily="18" charset="0"/>
                      </a:endParaRPr>
                    </a:p>
                  </a:txBody>
                  <a:tcPr marL="68580" marR="68580" marT="0" marB="0" anchor="ctr"/>
                </a:tc>
                <a:tc>
                  <a:txBody>
                    <a:bodyPr/>
                    <a:lstStyle/>
                    <a:p>
                      <a:pPr algn="ctr">
                        <a:lnSpc>
                          <a:spcPct val="107000"/>
                        </a:lnSpc>
                        <a:spcAft>
                          <a:spcPts val="800"/>
                        </a:spcAft>
                      </a:pPr>
                      <a:r>
                        <a:rPr lang="en-US" sz="2000" b="1" dirty="0">
                          <a:effectLst/>
                        </a:rPr>
                        <a:t>5155.17</a:t>
                      </a:r>
                      <a:endParaRPr lang="en-IN" sz="2000" b="1"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r>
              <a:tr h="185420">
                <a:tc>
                  <a:txBody>
                    <a:bodyPr/>
                    <a:lstStyle/>
                    <a:p>
                      <a:pPr>
                        <a:lnSpc>
                          <a:spcPct val="107000"/>
                        </a:lnSpc>
                        <a:spcAft>
                          <a:spcPts val="800"/>
                        </a:spcAft>
                      </a:pPr>
                      <a:r>
                        <a:rPr lang="en-US" sz="2400" b="1" dirty="0">
                          <a:effectLst/>
                        </a:rPr>
                        <a:t>Assam </a:t>
                      </a:r>
                      <a:endParaRPr lang="en-IN" sz="2400" b="1"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b"/>
                </a:tc>
                <a:tc>
                  <a:txBody>
                    <a:bodyPr/>
                    <a:lstStyle/>
                    <a:p>
                      <a:pPr algn="ctr">
                        <a:lnSpc>
                          <a:spcPct val="107000"/>
                        </a:lnSpc>
                        <a:spcAft>
                          <a:spcPts val="800"/>
                        </a:spcAft>
                      </a:pPr>
                      <a:r>
                        <a:rPr lang="en-US" sz="2000" b="1" dirty="0">
                          <a:effectLst/>
                        </a:rPr>
                        <a:t>8716.43</a:t>
                      </a:r>
                      <a:endParaRPr lang="en-IN" sz="2000" b="1"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pPr algn="ctr">
                        <a:lnSpc>
                          <a:spcPct val="107000"/>
                        </a:lnSpc>
                        <a:spcAft>
                          <a:spcPts val="800"/>
                        </a:spcAft>
                      </a:pPr>
                      <a:r>
                        <a:rPr lang="en-US" sz="2000" b="1">
                          <a:effectLst/>
                        </a:rPr>
                        <a:t>6654.73</a:t>
                      </a:r>
                      <a:endParaRPr lang="en-IN" sz="2000" b="1">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pPr algn="ctr">
                        <a:lnSpc>
                          <a:spcPct val="107000"/>
                        </a:lnSpc>
                        <a:spcAft>
                          <a:spcPts val="800"/>
                        </a:spcAft>
                      </a:pPr>
                      <a:r>
                        <a:rPr lang="en-US" sz="2000" b="1">
                          <a:effectLst/>
                        </a:rPr>
                        <a:t>8849.75</a:t>
                      </a:r>
                      <a:endParaRPr lang="en-IN" sz="2000" b="1">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endParaRPr lang="en-IN" sz="2000" b="1">
                        <a:effectLst/>
                        <a:latin typeface="Calibri" panose="020F0502020204030204" pitchFamily="34" charset="0"/>
                        <a:cs typeface="Mangal" panose="02040503050203030202" pitchFamily="18" charset="0"/>
                      </a:endParaRPr>
                    </a:p>
                  </a:txBody>
                  <a:tcPr marL="68580" marR="68580" marT="0" marB="0" anchor="ctr"/>
                </a:tc>
                <a:tc>
                  <a:txBody>
                    <a:bodyPr/>
                    <a:lstStyle/>
                    <a:p>
                      <a:endParaRPr lang="en-IN" sz="2000" b="1">
                        <a:effectLst/>
                        <a:latin typeface="Calibri" panose="020F0502020204030204" pitchFamily="34" charset="0"/>
                        <a:cs typeface="Mangal" panose="02040503050203030202" pitchFamily="18" charset="0"/>
                      </a:endParaRPr>
                    </a:p>
                  </a:txBody>
                  <a:tcPr marL="68580" marR="68580" marT="0" marB="0" anchor="ctr"/>
                </a:tc>
                <a:tc>
                  <a:txBody>
                    <a:bodyPr/>
                    <a:lstStyle/>
                    <a:p>
                      <a:pPr algn="ctr">
                        <a:lnSpc>
                          <a:spcPct val="107000"/>
                        </a:lnSpc>
                        <a:spcAft>
                          <a:spcPts val="800"/>
                        </a:spcAft>
                      </a:pPr>
                      <a:r>
                        <a:rPr lang="en-US" sz="2000" b="1">
                          <a:effectLst/>
                        </a:rPr>
                        <a:t>4837.77</a:t>
                      </a:r>
                      <a:endParaRPr lang="en-IN" sz="2000" b="1">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pPr algn="ctr">
                        <a:lnSpc>
                          <a:spcPct val="107000"/>
                        </a:lnSpc>
                        <a:spcAft>
                          <a:spcPts val="800"/>
                        </a:spcAft>
                      </a:pPr>
                      <a:r>
                        <a:rPr lang="en-US" sz="2000" b="1">
                          <a:effectLst/>
                        </a:rPr>
                        <a:t>10762.07</a:t>
                      </a:r>
                      <a:endParaRPr lang="en-IN" sz="2000" b="1">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pPr algn="ctr">
                        <a:lnSpc>
                          <a:spcPct val="107000"/>
                        </a:lnSpc>
                        <a:spcAft>
                          <a:spcPts val="800"/>
                        </a:spcAft>
                      </a:pPr>
                      <a:r>
                        <a:rPr lang="en-US" sz="2000" b="1">
                          <a:effectLst/>
                        </a:rPr>
                        <a:t>416.01</a:t>
                      </a:r>
                      <a:endParaRPr lang="en-IN" sz="2000" b="1">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pPr algn="ctr">
                        <a:lnSpc>
                          <a:spcPct val="107000"/>
                        </a:lnSpc>
                        <a:spcAft>
                          <a:spcPts val="800"/>
                        </a:spcAft>
                      </a:pPr>
                      <a:r>
                        <a:rPr lang="en-US" sz="2000" b="1" dirty="0">
                          <a:effectLst/>
                        </a:rPr>
                        <a:t>40236.76</a:t>
                      </a:r>
                      <a:endParaRPr lang="en-IN" sz="2000" b="1"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r>
            </a:tbl>
          </a:graphicData>
        </a:graphic>
      </p:graphicFrame>
      <p:sp>
        <p:nvSpPr>
          <p:cNvPr id="5" name="Rectangle 2"/>
          <p:cNvSpPr>
            <a:spLocks noChangeArrowheads="1"/>
          </p:cNvSpPr>
          <p:nvPr/>
        </p:nvSpPr>
        <p:spPr bwMode="auto">
          <a:xfrm>
            <a:off x="2508012" y="5589334"/>
            <a:ext cx="4086375"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2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Mangal" panose="02040503050203030202" pitchFamily="18" charset="0"/>
              </a:rPr>
              <a:t>Source: MDoNER, Govt of India</a:t>
            </a:r>
            <a:r>
              <a:rPr kumimoji="0" lang="en-US" altLang="en-US"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Mangal" panose="02040503050203030202" pitchFamily="18" charset="0"/>
              </a:rPr>
              <a:t> </a:t>
            </a:r>
            <a:endParaRPr kumimoji="0" lang="en-US" altLang="en-US" sz="2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 name="TextBox 2"/>
          <p:cNvSpPr txBox="1"/>
          <p:nvPr/>
        </p:nvSpPr>
        <p:spPr>
          <a:xfrm>
            <a:off x="368300" y="308134"/>
            <a:ext cx="11263525" cy="1116972"/>
          </a:xfrm>
          <a:prstGeom prst="rect">
            <a:avLst/>
          </a:prstGeom>
          <a:noFill/>
        </p:spPr>
        <p:txBody>
          <a:bodyPr wrap="square">
            <a:spAutoFit/>
          </a:bodyPr>
          <a:lstStyle/>
          <a:p>
            <a:pPr algn="ctr" eaLnBrk="1" hangingPunct="1">
              <a:lnSpc>
                <a:spcPct val="107000"/>
              </a:lnSpc>
              <a:spcAft>
                <a:spcPts val="800"/>
              </a:spcAft>
            </a:pPr>
            <a:r>
              <a:rPr lang="en-IN" sz="2800" b="1" dirty="0" smtClean="0">
                <a:solidFill>
                  <a:schemeClr val="dk1"/>
                </a:solidFill>
                <a:latin typeface="+mn-lt"/>
              </a:rPr>
              <a:t>New </a:t>
            </a:r>
            <a:r>
              <a:rPr lang="en-IN" sz="2800" b="1" dirty="0">
                <a:solidFill>
                  <a:schemeClr val="dk1"/>
                </a:solidFill>
                <a:latin typeface="+mn-lt"/>
              </a:rPr>
              <a:t>Development Partners :  </a:t>
            </a:r>
            <a:endParaRPr lang="en-IN" sz="2800" b="1" dirty="0">
              <a:solidFill>
                <a:schemeClr val="dk1"/>
              </a:solidFill>
              <a:latin typeface="+mn-lt"/>
            </a:endParaRPr>
          </a:p>
          <a:p>
            <a:pPr algn="ctr" eaLnBrk="1" hangingPunct="1">
              <a:lnSpc>
                <a:spcPct val="107000"/>
              </a:lnSpc>
              <a:spcAft>
                <a:spcPts val="800"/>
              </a:spcAft>
            </a:pPr>
            <a:r>
              <a:rPr lang="en-IN" sz="2800" b="1" dirty="0">
                <a:solidFill>
                  <a:schemeClr val="dk1"/>
                </a:solidFill>
                <a:latin typeface="+mn-lt"/>
              </a:rPr>
              <a:t>Critical Resources, Technology, Production and Market Linkages </a:t>
            </a:r>
            <a:endParaRPr lang="en-IN" sz="2800" b="1" dirty="0">
              <a:solidFill>
                <a:schemeClr val="dk1"/>
              </a:solidFill>
              <a:latin typeface="+mn-l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nvGraphicFramePr>
        <p:xfrm>
          <a:off x="790832" y="494271"/>
          <a:ext cx="10610336" cy="6280195"/>
        </p:xfrm>
        <a:graphic>
          <a:graphicData uri="http://schemas.openxmlformats.org/presentationml/2006/ole">
            <mc:AlternateContent xmlns:mc="http://schemas.openxmlformats.org/markup-compatibility/2006">
              <mc:Choice xmlns:v="urn:schemas-microsoft-com:vml" Requires="v">
                <p:oleObj spid="_x0000_s1040" name="Acrobat Document" r:id="rId1" imgW="4643120" imgH="3483610" progId="Acrobat.Document.DC">
                  <p:embed/>
                </p:oleObj>
              </mc:Choice>
              <mc:Fallback>
                <p:oleObj name="Acrobat Document" r:id="rId1" imgW="4643120" imgH="3483610" progId="Acrobat.Document.DC">
                  <p:embed/>
                  <p:pic>
                    <p:nvPicPr>
                      <p:cNvPr id="0" name="Object 1"/>
                      <p:cNvPicPr/>
                      <p:nvPr/>
                    </p:nvPicPr>
                    <p:blipFill>
                      <a:blip r:embed="rId2"/>
                      <a:stretch>
                        <a:fillRect/>
                      </a:stretch>
                    </p:blipFill>
                    <p:spPr>
                      <a:xfrm>
                        <a:off x="790832" y="494271"/>
                        <a:ext cx="10610336" cy="6280195"/>
                      </a:xfrm>
                      <a:prstGeom prst="rect">
                        <a:avLst/>
                      </a:prstGeom>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7715" y="1854200"/>
            <a:ext cx="10819130" cy="4408805"/>
          </a:xfrm>
          <a:prstGeom prst="rect">
            <a:avLst/>
          </a:prstGeom>
          <a:noFill/>
        </p:spPr>
        <p:txBody>
          <a:bodyPr wrap="square">
            <a:noAutofit/>
          </a:bodyPr>
          <a:lstStyle/>
          <a:p>
            <a:pPr marR="0" defTabSz="914400">
              <a:lnSpc>
                <a:spcPct val="107000"/>
              </a:lnSpc>
              <a:spcAft>
                <a:spcPts val="800"/>
              </a:spcAft>
              <a:buClrTx/>
              <a:buSzTx/>
              <a:buFontTx/>
              <a:buNone/>
              <a:defRPr/>
            </a:pPr>
            <a:r>
              <a:rPr kumimoji="0" lang="en-US" sz="4000" b="1" cap="none" spc="0" normalizeH="0" baseline="0" dirty="0">
                <a:solidFill>
                  <a:schemeClr val="tx1"/>
                </a:solidFill>
                <a:latin typeface="Times New Roman" panose="02020603050405020304" pitchFamily="18" charset="0"/>
                <a:ea typeface="Roboto Condensed Bold"/>
                <a:cs typeface="Times New Roman" panose="02020603050405020304" pitchFamily="18" charset="0"/>
              </a:rPr>
              <a:t>III.  Possibilities, Potentials and Promises</a:t>
            </a:r>
            <a:endParaRPr kumimoji="0" lang="en-IN" sz="2800" b="1" kern="100" cap="none" spc="0" normalizeH="0" baseline="0" noProof="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342900" marR="0" indent="-342900" defTabSz="914400">
              <a:lnSpc>
                <a:spcPct val="107000"/>
              </a:lnSpc>
              <a:spcAft>
                <a:spcPts val="800"/>
              </a:spcAft>
              <a:buClrTx/>
              <a:buSzTx/>
              <a:buFont typeface="Arial" panose="020B0604020202020204" pitchFamily="34" charset="0"/>
              <a:buChar char="•"/>
              <a:defRPr/>
            </a:pPr>
            <a:r>
              <a:rPr kumimoji="0" lang="en-US" sz="2800" b="1" kern="100" cap="none" spc="0" normalizeH="0" baseline="0" noProof="0" dirty="0">
                <a:latin typeface="Calibri" panose="020F0502020204030204" pitchFamily="34" charset="0"/>
                <a:ea typeface="Calibri" panose="020F0502020204030204" pitchFamily="34" charset="0"/>
                <a:cs typeface="Times New Roman" panose="02020603050405020304" pitchFamily="18" charset="0"/>
              </a:rPr>
              <a:t>Quantitative targets</a:t>
            </a:r>
            <a:endParaRPr kumimoji="0" lang="en-IN" sz="2800" b="1" kern="100" cap="none" spc="0" normalizeH="0" baseline="0" noProof="0" dirty="0">
              <a:latin typeface="Calibri" panose="020F0502020204030204" pitchFamily="34" charset="0"/>
              <a:ea typeface="Calibri" panose="020F0502020204030204" pitchFamily="34" charset="0"/>
              <a:cs typeface="Times New Roman" panose="02020603050405020304" pitchFamily="18" charset="0"/>
            </a:endParaRPr>
          </a:p>
          <a:p>
            <a:pPr marL="342900" marR="0" indent="-342900" defTabSz="914400">
              <a:lnSpc>
                <a:spcPct val="107000"/>
              </a:lnSpc>
              <a:spcAft>
                <a:spcPts val="800"/>
              </a:spcAft>
              <a:buClrTx/>
              <a:buSzTx/>
              <a:buFont typeface="Arial" panose="020B0604020202020204" pitchFamily="34" charset="0"/>
              <a:buChar char="•"/>
              <a:defRPr/>
            </a:pPr>
            <a:r>
              <a:rPr kumimoji="0" lang="en-US" sz="2800" b="1" kern="100" cap="none" spc="0" normalizeH="0" baseline="0" noProof="0" dirty="0">
                <a:latin typeface="Calibri" panose="020F0502020204030204" pitchFamily="34" charset="0"/>
                <a:ea typeface="Calibri" panose="020F0502020204030204" pitchFamily="34" charset="0"/>
                <a:cs typeface="Times New Roman" panose="02020603050405020304" pitchFamily="18" charset="0"/>
              </a:rPr>
              <a:t>Qualitative targets</a:t>
            </a:r>
            <a:endParaRPr kumimoji="0" lang="en-IN" sz="2800" b="1" kern="100" cap="none" spc="0" normalizeH="0" baseline="0" noProof="0" dirty="0">
              <a:latin typeface="Calibri" panose="020F0502020204030204" pitchFamily="34" charset="0"/>
              <a:ea typeface="Calibri" panose="020F0502020204030204" pitchFamily="34" charset="0"/>
              <a:cs typeface="Times New Roman" panose="02020603050405020304" pitchFamily="18" charset="0"/>
            </a:endParaRPr>
          </a:p>
          <a:p>
            <a:pPr marL="342900" marR="0" indent="-342900" defTabSz="914400">
              <a:lnSpc>
                <a:spcPct val="107000"/>
              </a:lnSpc>
              <a:spcAft>
                <a:spcPts val="800"/>
              </a:spcAft>
              <a:buClrTx/>
              <a:buSzTx/>
              <a:buFont typeface="Arial" panose="020B0604020202020204" pitchFamily="34" charset="0"/>
              <a:buChar char="•"/>
              <a:defRPr/>
            </a:pPr>
            <a:r>
              <a:rPr kumimoji="0" lang="en-US" sz="2800" b="1" kern="100" cap="none" spc="0" normalizeH="0" baseline="0" noProof="0" dirty="0">
                <a:latin typeface="Calibri" panose="020F0502020204030204" pitchFamily="34" charset="0"/>
                <a:ea typeface="Calibri" panose="020F0502020204030204" pitchFamily="34" charset="0"/>
                <a:cs typeface="Times New Roman" panose="02020603050405020304" pitchFamily="18" charset="0"/>
              </a:rPr>
              <a:t>Potentials and Possibilities</a:t>
            </a:r>
            <a:endParaRPr kumimoji="0" lang="en-IN" sz="2800" b="1" kern="100" cap="none" spc="0" normalizeH="0" baseline="0" noProof="0" dirty="0">
              <a:latin typeface="Calibri" panose="020F0502020204030204" pitchFamily="34" charset="0"/>
              <a:ea typeface="Calibri" panose="020F0502020204030204" pitchFamily="34" charset="0"/>
              <a:cs typeface="Times New Roman" panose="02020603050405020304" pitchFamily="18" charset="0"/>
            </a:endParaRPr>
          </a:p>
          <a:p>
            <a:pPr marL="342900" marR="0" indent="-342900" defTabSz="914400">
              <a:lnSpc>
                <a:spcPct val="107000"/>
              </a:lnSpc>
              <a:spcAft>
                <a:spcPts val="800"/>
              </a:spcAft>
              <a:buClrTx/>
              <a:buSzTx/>
              <a:buFont typeface="Arial" panose="020B0604020202020204" pitchFamily="34" charset="0"/>
              <a:buChar char="•"/>
              <a:defRPr/>
            </a:pPr>
            <a:r>
              <a:rPr kumimoji="0" lang="en-US" sz="2800" b="1" kern="100" cap="none" spc="0" normalizeH="0" baseline="0" noProof="0" dirty="0">
                <a:latin typeface="Calibri" panose="020F0502020204030204" pitchFamily="34" charset="0"/>
                <a:ea typeface="Calibri" panose="020F0502020204030204" pitchFamily="34" charset="0"/>
                <a:cs typeface="Times New Roman" panose="02020603050405020304" pitchFamily="18" charset="0"/>
              </a:rPr>
              <a:t>Formidable challenges and possible pull factors</a:t>
            </a:r>
            <a:endParaRPr kumimoji="0" lang="en-IN" sz="2800" b="1" kern="100" cap="none" spc="0" normalizeH="0" baseline="0" noProof="0" dirty="0">
              <a:latin typeface="Calibri" panose="020F0502020204030204" pitchFamily="34" charset="0"/>
              <a:ea typeface="Calibri" panose="020F0502020204030204" pitchFamily="34" charset="0"/>
              <a:cs typeface="Times New Roman" panose="02020603050405020304" pitchFamily="18" charset="0"/>
            </a:endParaRPr>
          </a:p>
          <a:p>
            <a:pPr marL="342900" marR="0" indent="-342900" defTabSz="914400">
              <a:lnSpc>
                <a:spcPct val="107000"/>
              </a:lnSpc>
              <a:spcAft>
                <a:spcPts val="800"/>
              </a:spcAft>
              <a:buClrTx/>
              <a:buSzTx/>
              <a:buFont typeface="Arial" panose="020B0604020202020204" pitchFamily="34" charset="0"/>
              <a:buChar char="•"/>
              <a:defRPr/>
            </a:pPr>
            <a:r>
              <a:rPr kumimoji="0" lang="en-US" sz="2800" b="1" kern="100" cap="none" spc="0" normalizeH="0" baseline="0" noProof="0" dirty="0">
                <a:latin typeface="Calibri" panose="020F0502020204030204" pitchFamily="34" charset="0"/>
                <a:ea typeface="Calibri" panose="020F0502020204030204" pitchFamily="34" charset="0"/>
                <a:cs typeface="Times New Roman" panose="02020603050405020304" pitchFamily="18" charset="0"/>
              </a:rPr>
              <a:t>Benefits of achieving the vision targets </a:t>
            </a:r>
            <a:endParaRPr kumimoji="0" lang="en-IN" sz="2800" b="1" kern="100" cap="none" spc="0" normalizeH="0" baseline="0" noProof="0" dirty="0">
              <a:latin typeface="Calibri" panose="020F0502020204030204" pitchFamily="34" charset="0"/>
              <a:ea typeface="Calibri" panose="020F0502020204030204" pitchFamily="34" charset="0"/>
              <a:cs typeface="Times New Roman" panose="02020603050405020304" pitchFamily="18" charset="0"/>
            </a:endParaRPr>
          </a:p>
          <a:p>
            <a:pPr marL="342900" marR="0" indent="-342900" defTabSz="914400">
              <a:lnSpc>
                <a:spcPct val="107000"/>
              </a:lnSpc>
              <a:spcAft>
                <a:spcPts val="800"/>
              </a:spcAft>
              <a:buClrTx/>
              <a:buSzTx/>
              <a:buFont typeface="Arial" panose="020B0604020202020204" pitchFamily="34" charset="0"/>
              <a:buChar char="•"/>
              <a:defRPr/>
            </a:pPr>
            <a:r>
              <a:rPr kumimoji="0" lang="en-US" sz="2800" b="1" kern="100" cap="none" spc="0" normalizeH="0" baseline="0" noProof="0" dirty="0">
                <a:latin typeface="Calibri" panose="020F0502020204030204" pitchFamily="34" charset="0"/>
                <a:ea typeface="Calibri" panose="020F0502020204030204" pitchFamily="34" charset="0"/>
                <a:cs typeface="Times New Roman" panose="02020603050405020304" pitchFamily="18" charset="0"/>
              </a:rPr>
              <a:t>Cost of not doing/reaching the targets</a:t>
            </a:r>
            <a:endParaRPr kumimoji="0" lang="en-US" sz="2800" b="1" kern="100" cap="none" spc="0" normalizeH="0" baseline="0" noProof="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 Box 1"/>
          <p:cNvSpPr txBox="1"/>
          <p:nvPr/>
        </p:nvSpPr>
        <p:spPr>
          <a:xfrm>
            <a:off x="767715" y="461010"/>
            <a:ext cx="6096000" cy="768350"/>
          </a:xfrm>
          <a:prstGeom prst="rect">
            <a:avLst/>
          </a:prstGeom>
          <a:noFill/>
        </p:spPr>
        <p:txBody>
          <a:bodyPr wrap="square" rtlCol="0" anchor="t">
            <a:spAutoFit/>
          </a:bodyPr>
          <a:lstStyle/>
          <a:p>
            <a:r>
              <a:rPr lang="en-US" sz="4400" b="1" dirty="0">
                <a:solidFill>
                  <a:srgbClr val="00AA59"/>
                </a:solidFill>
                <a:latin typeface="Times New Roman" panose="02020603050405020304" pitchFamily="18" charset="0"/>
                <a:ea typeface="Roboto Condensed Bold"/>
                <a:cs typeface="Times New Roman" panose="02020603050405020304" pitchFamily="18" charset="0"/>
                <a:sym typeface="+mn-ea"/>
              </a:rPr>
              <a:t>Framework Contd.</a:t>
            </a:r>
            <a:endParaRPr lang="en-US" sz="4400" b="1" dirty="0">
              <a:solidFill>
                <a:srgbClr val="00AA59"/>
              </a:solidFill>
              <a:latin typeface="Times New Roman" panose="02020603050405020304" pitchFamily="18" charset="0"/>
              <a:ea typeface="Roboto Condensed Bold"/>
              <a:cs typeface="Times New Roman" panose="02020603050405020304" pitchFamily="18" charset="0"/>
              <a:sym typeface="+mn-ea"/>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3805619" y="654363"/>
            <a:ext cx="7446581" cy="470941"/>
          </a:xfrm>
          <a:prstGeom prst="rect">
            <a:avLst/>
          </a:prstGeom>
        </p:spPr>
        <p:txBody>
          <a:bodyPr rtlCol="0">
            <a:noAutofit/>
          </a:bodyPr>
          <a:lst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fontAlgn="auto" hangingPunct="1">
              <a:spcAft>
                <a:spcPts val="0"/>
              </a:spcAft>
              <a:defRPr/>
            </a:pPr>
            <a:r>
              <a:rPr lang="en-IN" sz="3200" b="1" dirty="0"/>
              <a:t>Goal 5: Climate </a:t>
            </a:r>
            <a:r>
              <a:rPr lang="en-IN" sz="3200" b="1" dirty="0"/>
              <a:t>Neutral NER</a:t>
            </a:r>
            <a:endParaRPr lang="en-IN" sz="3200" b="1" dirty="0"/>
          </a:p>
        </p:txBody>
      </p:sp>
      <p:sp>
        <p:nvSpPr>
          <p:cNvPr id="3" name="TextBox 2"/>
          <p:cNvSpPr txBox="1"/>
          <p:nvPr/>
        </p:nvSpPr>
        <p:spPr>
          <a:xfrm>
            <a:off x="410486" y="1511928"/>
            <a:ext cx="11159841" cy="4401205"/>
          </a:xfrm>
          <a:prstGeom prst="rect">
            <a:avLst/>
          </a:prstGeom>
          <a:noFill/>
        </p:spPr>
        <p:txBody>
          <a:bodyPr wrap="square" rtlCol="0">
            <a:spAutoFit/>
          </a:bodyPr>
          <a:lstStyle/>
          <a:p>
            <a:pPr marL="342900" indent="-342900" algn="just">
              <a:buAutoNum type="arabicPeriod"/>
            </a:pPr>
            <a:r>
              <a:rPr lang="en-US" sz="2800" dirty="0"/>
              <a:t>Collect, collate and analyze meteorological data to ascertain climate shift pattern in the region</a:t>
            </a:r>
            <a:endParaRPr lang="en-US" sz="2800" dirty="0"/>
          </a:p>
          <a:p>
            <a:pPr marL="342900" indent="-342900" algn="just">
              <a:buAutoNum type="arabicPeriod"/>
            </a:pPr>
            <a:r>
              <a:rPr lang="en-US" sz="2800" dirty="0"/>
              <a:t> Drone/Satellite  imagery  mapping of climate vulnerable areas</a:t>
            </a:r>
            <a:endParaRPr lang="en-US" sz="2800" dirty="0"/>
          </a:p>
          <a:p>
            <a:pPr marL="342900" indent="-342900" algn="just">
              <a:buAutoNum type="arabicPeriod"/>
            </a:pPr>
            <a:r>
              <a:rPr lang="en-US" sz="2800" dirty="0"/>
              <a:t>Assess per person and per hectare emission of carbon and other green house gases and strategies their minimization.  </a:t>
            </a:r>
            <a:endParaRPr lang="en-US" sz="2800" dirty="0"/>
          </a:p>
          <a:p>
            <a:pPr marL="342900" indent="-342900" algn="just">
              <a:buAutoNum type="arabicPeriod"/>
            </a:pPr>
            <a:r>
              <a:rPr lang="en-US" sz="2800" dirty="0"/>
              <a:t>Similarly assess methane emission from livestock and take reduction measures</a:t>
            </a:r>
            <a:endParaRPr lang="en-US" sz="2800" dirty="0"/>
          </a:p>
          <a:p>
            <a:pPr marL="342900" indent="-342900" algn="just">
              <a:buAutoNum type="arabicPeriod"/>
            </a:pPr>
            <a:r>
              <a:rPr lang="en-US" sz="2800" dirty="0"/>
              <a:t> Adopt already validated climate adaptation technologies, methods and methodologies, packages and practices to minimize the impact of climate change. </a:t>
            </a:r>
            <a:endParaRPr lang="en-US" sz="28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395596" y="0"/>
            <a:ext cx="11071296" cy="981541"/>
          </a:xfrm>
          <a:prstGeom prst="rect">
            <a:avLst/>
          </a:prstGeom>
        </p:spPr>
      </p:pic>
      <p:sp>
        <p:nvSpPr>
          <p:cNvPr id="4" name="TextBox 3"/>
          <p:cNvSpPr txBox="1"/>
          <p:nvPr/>
        </p:nvSpPr>
        <p:spPr>
          <a:xfrm>
            <a:off x="592667" y="632373"/>
            <a:ext cx="10816166" cy="34778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lang="en-US" sz="2000" b="1" kern="100" dirty="0">
                <a:solidFill>
                  <a:prstClr val="black"/>
                </a:solidFill>
                <a:latin typeface="Arial Narrow" pitchFamily="34" charset="0"/>
                <a:ea typeface="Calibri" panose="020F0502020204030204" pitchFamily="34" charset="0"/>
                <a:cs typeface="Calibri" panose="020F0502020204030204" pitchFamily="34" charset="0"/>
              </a:rPr>
              <a:t>The Idea </a:t>
            </a:r>
            <a:endParaRPr lang="en-US" sz="2000" b="1" kern="100" dirty="0">
              <a:solidFill>
                <a:prstClr val="black"/>
              </a:solidFill>
              <a:latin typeface="Arial Narrow" pitchFamily="34" charset="0"/>
              <a:ea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a:ln>
                  <a:noFill/>
                </a:ln>
                <a:solidFill>
                  <a:prstClr val="black"/>
                </a:solidFill>
                <a:effectLst/>
                <a:uLnTx/>
                <a:uFillTx/>
                <a:latin typeface="Arial Narrow" pitchFamily="34" charset="0"/>
                <a:ea typeface="+mn-ea"/>
                <a:cs typeface="+mn-cs"/>
              </a:rPr>
              <a:t>Comprehensive Natural and Comparative advantages in terms of traditional medicinal systems, bio diversity hot spots and abodes of mountain deities and destination of for medical, adventure tourism and war relics tourism. </a:t>
            </a:r>
            <a:endParaRPr kumimoji="0" lang="en-US" sz="2000" b="1" i="0" u="none" strike="noStrike" kern="1200" cap="none" spc="0" normalizeH="0" baseline="0" noProof="0" dirty="0">
              <a:ln>
                <a:noFill/>
              </a:ln>
              <a:solidFill>
                <a:prstClr val="black"/>
              </a:solidFill>
              <a:effectLst/>
              <a:uLnTx/>
              <a:uFillTx/>
              <a:latin typeface="Arial Narrow"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defRPr/>
            </a:pPr>
            <a:endParaRPr kumimoji="0" lang="en-US" sz="2000" b="1" i="0" u="none" strike="noStrike" kern="1200" cap="none" spc="0" normalizeH="0" baseline="0" noProof="0" dirty="0">
              <a:ln>
                <a:noFill/>
              </a:ln>
              <a:solidFill>
                <a:prstClr val="black"/>
              </a:solidFill>
              <a:effectLst/>
              <a:uLnTx/>
              <a:uFillTx/>
              <a:latin typeface="Arial Narrow"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defRPr/>
            </a:pPr>
            <a:r>
              <a:rPr lang="en-US" sz="2000" b="1" kern="100" dirty="0">
                <a:solidFill>
                  <a:prstClr val="black"/>
                </a:solidFill>
                <a:latin typeface="Arial Narrow" pitchFamily="34" charset="0"/>
                <a:ea typeface="Calibri" panose="020F0502020204030204" pitchFamily="34" charset="0"/>
                <a:cs typeface="Calibri" panose="020F0502020204030204" pitchFamily="34" charset="0"/>
              </a:rPr>
              <a:t>The </a:t>
            </a:r>
            <a:r>
              <a:rPr lang="en-US" sz="2000" b="1" kern="100" dirty="0" err="1">
                <a:solidFill>
                  <a:prstClr val="black"/>
                </a:solidFill>
                <a:latin typeface="Arial Narrow" pitchFamily="34" charset="0"/>
                <a:ea typeface="Calibri" panose="020F0502020204030204" pitchFamily="34" charset="0"/>
                <a:cs typeface="Calibri" panose="020F0502020204030204" pitchFamily="34" charset="0"/>
              </a:rPr>
              <a:t>Ethno</a:t>
            </a:r>
            <a:r>
              <a:rPr lang="en-US" sz="2000" b="1" kern="100" dirty="0">
                <a:solidFill>
                  <a:prstClr val="black"/>
                </a:solidFill>
                <a:latin typeface="Arial Narrow" pitchFamily="34" charset="0"/>
                <a:ea typeface="Calibri" panose="020F0502020204030204" pitchFamily="34" charset="0"/>
                <a:cs typeface="Calibri" panose="020F0502020204030204" pitchFamily="34" charset="0"/>
              </a:rPr>
              <a:t> Medicine and Tourism Commission (EMTC) : regional level </a:t>
            </a:r>
            <a:endParaRPr lang="en-US" sz="2000" b="1" kern="100" dirty="0">
              <a:solidFill>
                <a:prstClr val="black"/>
              </a:solidFill>
              <a:latin typeface="Arial Narrow" pitchFamily="34" charset="0"/>
              <a:ea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endParaRPr lang="en-US" sz="2000" b="1" kern="100" dirty="0">
              <a:solidFill>
                <a:prstClr val="black"/>
              </a:solidFill>
              <a:latin typeface="Arial Narrow" pitchFamily="34" charset="0"/>
              <a:ea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000" b="1" i="0" u="none" strike="noStrike" kern="100" cap="none" spc="0" normalizeH="0" baseline="0" noProof="0" dirty="0">
                <a:ln>
                  <a:noFill/>
                </a:ln>
                <a:solidFill>
                  <a:prstClr val="black"/>
                </a:solidFill>
                <a:effectLst/>
                <a:uLnTx/>
                <a:uFillTx/>
                <a:latin typeface="Arial Narrow" pitchFamily="34" charset="0"/>
                <a:ea typeface="Calibri" panose="020F0502020204030204" pitchFamily="34" charset="0"/>
                <a:cs typeface="Calibri" panose="020F0502020204030204" pitchFamily="34" charset="0"/>
              </a:rPr>
              <a:t>Mode : PPP, exclusively for commercializing the ethno-medicinal practices and extending further to promote wellness and medical tourism. </a:t>
            </a:r>
            <a:endParaRPr kumimoji="0" lang="en-US" sz="2000" b="1" i="0" u="none" strike="noStrike" kern="100" cap="none" spc="0" normalizeH="0" baseline="0" noProof="0" dirty="0">
              <a:ln>
                <a:noFill/>
              </a:ln>
              <a:solidFill>
                <a:prstClr val="black"/>
              </a:solidFill>
              <a:effectLst/>
              <a:uLnTx/>
              <a:uFillTx/>
              <a:latin typeface="Arial Narrow" pitchFamily="34" charset="0"/>
              <a:ea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000" b="1" i="0" u="none" strike="noStrike" kern="100" cap="none" spc="0" normalizeH="0" baseline="0" noProof="0" dirty="0">
                <a:ln>
                  <a:noFill/>
                </a:ln>
                <a:solidFill>
                  <a:prstClr val="black"/>
                </a:solidFill>
                <a:effectLst/>
                <a:uLnTx/>
                <a:uFillTx/>
                <a:latin typeface="Arial Narrow" pitchFamily="34" charset="0"/>
                <a:ea typeface="Calibri" panose="020F0502020204030204" pitchFamily="34" charset="0"/>
                <a:cs typeface="Calibri" panose="020F0502020204030204" pitchFamily="34" charset="0"/>
              </a:rPr>
              <a:t>The AYUSH Ministry, Central Universities in the NER, North Eastern Institute of Folk Medicine at </a:t>
            </a:r>
            <a:r>
              <a:rPr kumimoji="0" lang="en-US" sz="2000" b="1" i="0" u="none" strike="noStrike" kern="100" cap="none" spc="0" normalizeH="0" baseline="0" noProof="0" dirty="0" err="1">
                <a:ln>
                  <a:noFill/>
                </a:ln>
                <a:solidFill>
                  <a:prstClr val="black"/>
                </a:solidFill>
                <a:effectLst/>
                <a:uLnTx/>
                <a:uFillTx/>
                <a:latin typeface="Arial Narrow" pitchFamily="34" charset="0"/>
                <a:ea typeface="Calibri" panose="020F0502020204030204" pitchFamily="34" charset="0"/>
                <a:cs typeface="Calibri" panose="020F0502020204030204" pitchFamily="34" charset="0"/>
              </a:rPr>
              <a:t>Pashighat</a:t>
            </a:r>
            <a:r>
              <a:rPr kumimoji="0" lang="en-US" sz="2000" b="1" i="0" u="none" strike="noStrike" kern="100" cap="none" spc="0" normalizeH="0" baseline="0" noProof="0" dirty="0">
                <a:ln>
                  <a:noFill/>
                </a:ln>
                <a:solidFill>
                  <a:prstClr val="black"/>
                </a:solidFill>
                <a:effectLst/>
                <a:uLnTx/>
                <a:uFillTx/>
                <a:latin typeface="Arial Narrow" pitchFamily="34" charset="0"/>
                <a:ea typeface="Calibri" panose="020F0502020204030204" pitchFamily="34" charset="0"/>
                <a:cs typeface="Calibri" panose="020F0502020204030204" pitchFamily="34" charset="0"/>
              </a:rPr>
              <a:t> and the MDoNER would coordinate the entire architecture and building of the EMTC.</a:t>
            </a:r>
            <a:endParaRPr kumimoji="0" lang="en-US" sz="2000" b="1" i="0" u="none" strike="noStrike" kern="100" cap="none" spc="0" normalizeH="0" baseline="0" noProof="0" dirty="0">
              <a:ln>
                <a:noFill/>
              </a:ln>
              <a:solidFill>
                <a:prstClr val="black"/>
              </a:solidFill>
              <a:effectLst/>
              <a:uLnTx/>
              <a:uFillTx/>
              <a:latin typeface="Arial Narrow" pitchFamily="34" charset="0"/>
              <a:ea typeface="Calibri" panose="020F0502020204030204" pitchFamily="34" charset="0"/>
              <a:cs typeface="Times New Roman" panose="02020603050405020304" pitchFamily="18" charset="0"/>
            </a:endParaRPr>
          </a:p>
        </p:txBody>
      </p:sp>
      <p:sp>
        <p:nvSpPr>
          <p:cNvPr id="6" name="TextBox 5"/>
          <p:cNvSpPr txBox="1"/>
          <p:nvPr/>
        </p:nvSpPr>
        <p:spPr>
          <a:xfrm>
            <a:off x="518984" y="4376632"/>
            <a:ext cx="10947908" cy="193899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defRPr/>
            </a:pPr>
            <a:r>
              <a:rPr lang="en-US" altLang="en-IN" sz="2000" b="1" kern="100" dirty="0">
                <a:solidFill>
                  <a:prstClr val="black"/>
                </a:solidFill>
                <a:latin typeface="Arial Narrow" pitchFamily="34" charset="0"/>
                <a:ea typeface="Calibri" panose="020F0502020204030204" pitchFamily="34" charset="0"/>
                <a:cs typeface="Calibri" panose="020F0502020204030204" pitchFamily="34" charset="0"/>
              </a:rPr>
              <a:t>Tourist Arrivals (2022) : 118.45 lakh domestic and 1.04 lakh foreign tourists</a:t>
            </a:r>
            <a:endParaRPr lang="en-IN" sz="2000" b="1" kern="100" dirty="0">
              <a:solidFill>
                <a:prstClr val="black"/>
              </a:solidFill>
              <a:latin typeface="Arial Narrow" pitchFamily="34" charset="0"/>
              <a:ea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endParaRPr lang="en-IN" sz="2000" b="1" kern="100" dirty="0">
              <a:solidFill>
                <a:prstClr val="black"/>
              </a:solidFill>
              <a:latin typeface="Arial Narrow" pitchFamily="34" charset="0"/>
              <a:ea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lang="en-IN" sz="2000" b="1" kern="100" dirty="0">
                <a:solidFill>
                  <a:prstClr val="black"/>
                </a:solidFill>
                <a:latin typeface="Arial Narrow" pitchFamily="34" charset="0"/>
                <a:ea typeface="Calibri" panose="020F0502020204030204" pitchFamily="34" charset="0"/>
                <a:cs typeface="Calibri" panose="020F0502020204030204" pitchFamily="34" charset="0"/>
              </a:rPr>
              <a:t>By 2047.</a:t>
            </a:r>
            <a:endParaRPr lang="en-IN" sz="2000" b="1" kern="100" dirty="0">
              <a:solidFill>
                <a:prstClr val="black"/>
              </a:solidFill>
              <a:latin typeface="Arial Narrow" pitchFamily="34" charset="0"/>
              <a:ea typeface="Calibri" panose="020F0502020204030204" pitchFamily="34" charset="0"/>
              <a:cs typeface="Calibri" panose="020F050202020403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US" altLang="en-IN" sz="2000" b="1" kern="100" dirty="0">
                <a:solidFill>
                  <a:prstClr val="black"/>
                </a:solidFill>
                <a:latin typeface="Arial Narrow" pitchFamily="34" charset="0"/>
                <a:ea typeface="Calibri" panose="020F0502020204030204" pitchFamily="34" charset="0"/>
                <a:cs typeface="Calibri" panose="020F0502020204030204" pitchFamily="34" charset="0"/>
              </a:rPr>
              <a:t>Total Arriva</a:t>
            </a:r>
            <a:r>
              <a:rPr kumimoji="0" lang="en-US" altLang="en-IN" sz="2000" b="1" i="0" u="none" strike="noStrike" kern="1200" cap="none" spc="0" normalizeH="0" baseline="0" noProof="0" dirty="0">
                <a:ln>
                  <a:noFill/>
                </a:ln>
                <a:solidFill>
                  <a:prstClr val="black"/>
                </a:solidFill>
                <a:effectLst/>
                <a:uLnTx/>
                <a:uFillTx/>
                <a:latin typeface="Arial Narrow" pitchFamily="34" charset="0"/>
                <a:ea typeface="+mn-ea"/>
                <a:cs typeface="+mn-cs"/>
              </a:rPr>
              <a:t>ls expected to reach 20-25 million</a:t>
            </a:r>
            <a:endParaRPr kumimoji="0" lang="en-US" altLang="en-IN" sz="2000" b="1" i="0" u="none" strike="noStrike" kern="1200" cap="none" spc="0" normalizeH="0" baseline="0" noProof="0" dirty="0">
              <a:ln>
                <a:noFill/>
              </a:ln>
              <a:solidFill>
                <a:prstClr val="black"/>
              </a:solidFill>
              <a:effectLst/>
              <a:uLnTx/>
              <a:uFillTx/>
              <a:latin typeface="Arial Narrow" pitchFamily="34" charset="0"/>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n-US" altLang="en-IN" sz="2000" b="1" i="0" u="none" strike="noStrike" kern="1200" cap="none" spc="0" normalizeH="0" baseline="0" noProof="0" dirty="0">
                <a:ln>
                  <a:noFill/>
                </a:ln>
                <a:solidFill>
                  <a:prstClr val="black"/>
                </a:solidFill>
                <a:effectLst/>
                <a:uLnTx/>
                <a:uFillTx/>
                <a:latin typeface="Arial Narrow" pitchFamily="34" charset="0"/>
                <a:ea typeface="+mn-ea"/>
                <a:cs typeface="+mn-cs"/>
                <a:sym typeface="+mn-ea"/>
              </a:rPr>
              <a:t>8-10% </a:t>
            </a:r>
            <a:r>
              <a:rPr kumimoji="0" lang="en-US" altLang="en-IN" sz="2000" b="1" i="0" u="none" strike="noStrike" kern="1200" cap="none" spc="0" normalizeH="0" baseline="0" noProof="0" dirty="0">
                <a:ln>
                  <a:noFill/>
                </a:ln>
                <a:solidFill>
                  <a:prstClr val="black"/>
                </a:solidFill>
                <a:effectLst/>
                <a:uLnTx/>
                <a:uFillTx/>
                <a:latin typeface="Arial Narrow" pitchFamily="34" charset="0"/>
                <a:ea typeface="+mn-ea"/>
                <a:cs typeface="+mn-cs"/>
              </a:rPr>
              <a:t>GSDP contribution from tourism sector in NER </a:t>
            </a:r>
            <a:endParaRPr kumimoji="0" lang="en-US" altLang="en-IN" sz="2000" b="1" i="0" u="none" strike="noStrike" kern="1200" cap="none" spc="0" normalizeH="0" baseline="0" noProof="0" dirty="0">
              <a:ln>
                <a:noFill/>
              </a:ln>
              <a:solidFill>
                <a:prstClr val="black"/>
              </a:solidFill>
              <a:effectLst/>
              <a:uLnTx/>
              <a:uFillTx/>
              <a:latin typeface="Arial Narrow" pitchFamily="34" charset="0"/>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n-US" altLang="en-IN" sz="2000" b="1" i="0" u="none" strike="noStrike" kern="1200" cap="none" spc="0" normalizeH="0" baseline="0" noProof="0" dirty="0">
                <a:ln>
                  <a:noFill/>
                </a:ln>
                <a:solidFill>
                  <a:prstClr val="black"/>
                </a:solidFill>
                <a:effectLst/>
                <a:uLnTx/>
                <a:uFillTx/>
                <a:latin typeface="Arial Narrow" pitchFamily="34" charset="0"/>
                <a:ea typeface="+mn-ea"/>
                <a:cs typeface="+mn-cs"/>
              </a:rPr>
              <a:t>TMS , Health-bio diversity- adventure- war relics tourism products attract global and domestic tourists</a:t>
            </a:r>
            <a:endParaRPr kumimoji="0" lang="en-IN" sz="2000" b="1" i="0" u="none" strike="noStrike" kern="1200" cap="none" spc="0" normalizeH="0" baseline="0" noProof="0" dirty="0">
              <a:ln>
                <a:noFill/>
              </a:ln>
              <a:solidFill>
                <a:prstClr val="black"/>
              </a:solidFill>
              <a:effectLst/>
              <a:uLnTx/>
              <a:uFillTx/>
              <a:latin typeface="Arial Narrow" pitchFamily="34" charset="0"/>
              <a:ea typeface="+mn-ea"/>
              <a:cs typeface="+mn-c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41406" y="766839"/>
            <a:ext cx="10338486" cy="5323840"/>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defRPr/>
            </a:pPr>
            <a:r>
              <a:rPr lang="en-IN" altLang="en-IN" sz="2000" b="1" dirty="0">
                <a:solidFill>
                  <a:prstClr val="black"/>
                </a:solidFill>
                <a:latin typeface="Arial Narrow" pitchFamily="34" charset="0"/>
                <a:ea typeface="Calibri" panose="020F0502020204030204" pitchFamily="34" charset="0"/>
                <a:cs typeface="Calibri" panose="020F0502020204030204" pitchFamily="34" charset="0"/>
              </a:rPr>
              <a:t>Strategic Moves &amp; Policy Interventions</a:t>
            </a:r>
            <a:endParaRPr lang="en-IN" altLang="en-IN" sz="2000" b="1" dirty="0">
              <a:solidFill>
                <a:prstClr val="black"/>
              </a:solidFill>
              <a:latin typeface="Arial Narrow" pitchFamily="34" charset="0"/>
              <a:ea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50000"/>
              </a:lnSpc>
              <a:spcBef>
                <a:spcPts val="0"/>
              </a:spcBef>
              <a:spcAft>
                <a:spcPts val="0"/>
              </a:spcAft>
              <a:buClrTx/>
              <a:buSzTx/>
              <a:buFontTx/>
              <a:buNone/>
              <a:defRPr/>
            </a:pPr>
            <a:r>
              <a:rPr kumimoji="0" lang="en-IN" sz="2000" b="1" i="0" u="none" strike="noStrike" kern="1200" cap="none" spc="0" normalizeH="0" baseline="0" noProof="0" dirty="0">
                <a:ln>
                  <a:noFill/>
                </a:ln>
                <a:solidFill>
                  <a:prstClr val="black"/>
                </a:solidFill>
                <a:effectLst/>
                <a:uLnTx/>
                <a:uFillTx/>
                <a:latin typeface="Arial Narrow" pitchFamily="34" charset="0"/>
                <a:ea typeface="Calibri" panose="020F0502020204030204" pitchFamily="34" charset="0"/>
                <a:cs typeface="Calibri" panose="020F0502020204030204" pitchFamily="34" charset="0"/>
              </a:rPr>
              <a:t>EMTC : galvanise confluence of seven critical elements in a single regional platform.</a:t>
            </a:r>
            <a:endParaRPr kumimoji="0" lang="en-IN" sz="2000" b="1" i="0" u="none" strike="noStrike" kern="1200" cap="none" spc="0" normalizeH="0" baseline="0" noProof="0" dirty="0">
              <a:ln>
                <a:noFill/>
              </a:ln>
              <a:solidFill>
                <a:prstClr val="black"/>
              </a:solidFill>
              <a:effectLst/>
              <a:uLnTx/>
              <a:uFillTx/>
              <a:latin typeface="Arial Narrow" pitchFamily="34"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50000"/>
              </a:lnSpc>
              <a:spcBef>
                <a:spcPts val="0"/>
              </a:spcBef>
              <a:spcAft>
                <a:spcPts val="0"/>
              </a:spcAft>
              <a:buClrTx/>
              <a:buSzTx/>
              <a:buFont typeface="+mj-lt"/>
              <a:buAutoNum type="romanLcParenR"/>
              <a:defRPr/>
            </a:pPr>
            <a:r>
              <a:rPr kumimoji="0" lang="en-US" sz="2000" b="1" i="0" u="none" strike="noStrike" kern="1200" cap="none" spc="0" normalizeH="0" baseline="0" noProof="0" dirty="0">
                <a:ln>
                  <a:noFill/>
                </a:ln>
                <a:solidFill>
                  <a:prstClr val="black"/>
                </a:solidFill>
                <a:effectLst/>
                <a:uLnTx/>
                <a:uFillTx/>
                <a:latin typeface="Arial Narrow" pitchFamily="34" charset="0"/>
                <a:ea typeface="Calibri" panose="020F0502020204030204" pitchFamily="34" charset="0"/>
                <a:cs typeface="Calibri" panose="020F0502020204030204" pitchFamily="34" charset="0"/>
              </a:rPr>
              <a:t>Folk medicine practices : mobilization of faith healers and their knowledge bases</a:t>
            </a:r>
            <a:endParaRPr kumimoji="0" lang="en-IN" sz="2000" b="1" i="0" u="none" strike="noStrike" kern="1200" cap="none" spc="0" normalizeH="0" baseline="0" noProof="0" dirty="0">
              <a:ln>
                <a:noFill/>
              </a:ln>
              <a:solidFill>
                <a:prstClr val="black"/>
              </a:solidFill>
              <a:effectLst/>
              <a:uLnTx/>
              <a:uFillTx/>
              <a:latin typeface="Arial Narrow" pitchFamily="34"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50000"/>
              </a:lnSpc>
              <a:spcBef>
                <a:spcPts val="0"/>
              </a:spcBef>
              <a:spcAft>
                <a:spcPts val="0"/>
              </a:spcAft>
              <a:buClrTx/>
              <a:buSzTx/>
              <a:buFont typeface="+mj-lt"/>
              <a:buAutoNum type="romanLcParenR"/>
              <a:defRPr/>
            </a:pPr>
            <a:r>
              <a:rPr kumimoji="0" lang="en-US" sz="2000" b="1" i="0" u="none" strike="noStrike" kern="1200" cap="none" spc="0" normalizeH="0" baseline="0" noProof="0" dirty="0">
                <a:ln>
                  <a:noFill/>
                </a:ln>
                <a:solidFill>
                  <a:prstClr val="black"/>
                </a:solidFill>
                <a:effectLst/>
                <a:uLnTx/>
                <a:uFillTx/>
                <a:latin typeface="Arial Narrow" pitchFamily="34" charset="0"/>
                <a:ea typeface="Calibri" panose="020F0502020204030204" pitchFamily="34" charset="0"/>
                <a:cs typeface="Calibri" panose="020F0502020204030204" pitchFamily="34" charset="0"/>
              </a:rPr>
              <a:t>Natural resources including scientific data base of plants, herbs and other natural substances</a:t>
            </a:r>
            <a:endParaRPr kumimoji="0" lang="en-IN" sz="2000" b="1" i="0" u="none" strike="noStrike" kern="1200" cap="none" spc="0" normalizeH="0" baseline="0" noProof="0" dirty="0">
              <a:ln>
                <a:noFill/>
              </a:ln>
              <a:solidFill>
                <a:prstClr val="black"/>
              </a:solidFill>
              <a:effectLst/>
              <a:uLnTx/>
              <a:uFillTx/>
              <a:latin typeface="Arial Narrow" pitchFamily="34"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50000"/>
              </a:lnSpc>
              <a:spcBef>
                <a:spcPts val="0"/>
              </a:spcBef>
              <a:spcAft>
                <a:spcPts val="0"/>
              </a:spcAft>
              <a:buClrTx/>
              <a:buSzTx/>
              <a:buFont typeface="+mj-lt"/>
              <a:buAutoNum type="romanLcParenR"/>
              <a:defRPr/>
            </a:pPr>
            <a:r>
              <a:rPr kumimoji="0" lang="en-US" sz="2000" b="1" i="0" u="none" strike="noStrike" kern="1200" cap="none" spc="0" normalizeH="0" baseline="0" noProof="0" dirty="0">
                <a:ln>
                  <a:noFill/>
                </a:ln>
                <a:solidFill>
                  <a:prstClr val="black"/>
                </a:solidFill>
                <a:effectLst/>
                <a:uLnTx/>
                <a:uFillTx/>
                <a:latin typeface="Arial Narrow" pitchFamily="34" charset="0"/>
                <a:ea typeface="Calibri" panose="020F0502020204030204" pitchFamily="34" charset="0"/>
                <a:cs typeface="Calibri" panose="020F0502020204030204" pitchFamily="34" charset="0"/>
              </a:rPr>
              <a:t>TMS practices to testing laboratories of University/ Research Institutes</a:t>
            </a:r>
            <a:endParaRPr kumimoji="0" lang="en-IN" sz="2000" b="1" i="0" u="none" strike="noStrike" kern="1200" cap="none" spc="0" normalizeH="0" baseline="0" noProof="0" dirty="0">
              <a:ln>
                <a:noFill/>
              </a:ln>
              <a:solidFill>
                <a:prstClr val="black"/>
              </a:solidFill>
              <a:effectLst/>
              <a:uLnTx/>
              <a:uFillTx/>
              <a:latin typeface="Arial Narrow" pitchFamily="34"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50000"/>
              </a:lnSpc>
              <a:spcBef>
                <a:spcPts val="0"/>
              </a:spcBef>
              <a:spcAft>
                <a:spcPts val="0"/>
              </a:spcAft>
              <a:buClrTx/>
              <a:buSzTx/>
              <a:buFont typeface="+mj-lt"/>
              <a:buAutoNum type="romanLcParenR"/>
              <a:defRPr/>
            </a:pPr>
            <a:r>
              <a:rPr kumimoji="0" lang="en-US" sz="2000" b="1" i="0" u="none" strike="noStrike" kern="1200" cap="none" spc="0" normalizeH="0" baseline="0" noProof="0" dirty="0">
                <a:ln>
                  <a:noFill/>
                </a:ln>
                <a:solidFill>
                  <a:prstClr val="black"/>
                </a:solidFill>
                <a:effectLst/>
                <a:uLnTx/>
                <a:uFillTx/>
                <a:latin typeface="Arial Narrow" pitchFamily="34" charset="0"/>
                <a:ea typeface="Calibri" panose="020F0502020204030204" pitchFamily="34" charset="0"/>
                <a:cs typeface="Calibri" panose="020F0502020204030204" pitchFamily="34" charset="0"/>
              </a:rPr>
              <a:t>Providing Patents and IPRs to these practices and knowledge base designs</a:t>
            </a:r>
            <a:endParaRPr kumimoji="0" lang="en-IN" sz="2000" b="1" i="0" u="none" strike="noStrike" kern="1200" cap="none" spc="0" normalizeH="0" baseline="0" noProof="0" dirty="0">
              <a:ln>
                <a:noFill/>
              </a:ln>
              <a:solidFill>
                <a:prstClr val="black"/>
              </a:solidFill>
              <a:effectLst/>
              <a:uLnTx/>
              <a:uFillTx/>
              <a:latin typeface="Arial Narrow" pitchFamily="34"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50000"/>
              </a:lnSpc>
              <a:spcBef>
                <a:spcPts val="0"/>
              </a:spcBef>
              <a:spcAft>
                <a:spcPts val="0"/>
              </a:spcAft>
              <a:buClrTx/>
              <a:buSzTx/>
              <a:buFont typeface="+mj-lt"/>
              <a:buAutoNum type="romanLcParenR"/>
              <a:defRPr/>
            </a:pPr>
            <a:r>
              <a:rPr kumimoji="0" lang="en-US" sz="2000" b="1" i="0" u="none" strike="noStrike" kern="1200" cap="none" spc="0" normalizeH="0" baseline="0" noProof="0" dirty="0" err="1">
                <a:ln>
                  <a:noFill/>
                </a:ln>
                <a:solidFill>
                  <a:prstClr val="black"/>
                </a:solidFill>
                <a:effectLst/>
                <a:uLnTx/>
                <a:uFillTx/>
                <a:latin typeface="Arial Narrow" pitchFamily="34" charset="0"/>
                <a:ea typeface="Calibri" panose="020F0502020204030204" pitchFamily="34" charset="0"/>
                <a:cs typeface="Calibri" panose="020F0502020204030204" pitchFamily="34" charset="0"/>
              </a:rPr>
              <a:t>Cognisance</a:t>
            </a:r>
            <a:r>
              <a:rPr kumimoji="0" lang="en-US" sz="2000" b="1" i="0" u="none" strike="noStrike" kern="1200" cap="none" spc="0" normalizeH="0" baseline="0" noProof="0" dirty="0">
                <a:ln>
                  <a:noFill/>
                </a:ln>
                <a:solidFill>
                  <a:prstClr val="black"/>
                </a:solidFill>
                <a:effectLst/>
                <a:uLnTx/>
                <a:uFillTx/>
                <a:latin typeface="Arial Narrow" pitchFamily="34" charset="0"/>
                <a:ea typeface="Calibri" panose="020F0502020204030204" pitchFamily="34" charset="0"/>
                <a:cs typeface="Calibri" panose="020F0502020204030204" pitchFamily="34" charset="0"/>
              </a:rPr>
              <a:t> and adoption by industrial and corporate houses leading to commercial scale production </a:t>
            </a:r>
            <a:endParaRPr kumimoji="0" lang="en-IN" sz="2000" b="1" i="0" u="none" strike="noStrike" kern="1200" cap="none" spc="0" normalizeH="0" baseline="0" noProof="0" dirty="0">
              <a:ln>
                <a:noFill/>
              </a:ln>
              <a:solidFill>
                <a:prstClr val="black"/>
              </a:solidFill>
              <a:effectLst/>
              <a:uLnTx/>
              <a:uFillTx/>
              <a:latin typeface="Arial Narrow" pitchFamily="34"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50000"/>
              </a:lnSpc>
              <a:spcBef>
                <a:spcPts val="0"/>
              </a:spcBef>
              <a:spcAft>
                <a:spcPts val="0"/>
              </a:spcAft>
              <a:buClrTx/>
              <a:buSzTx/>
              <a:buFont typeface="+mj-lt"/>
              <a:buAutoNum type="romanLcParenR"/>
              <a:defRPr/>
            </a:pPr>
            <a:r>
              <a:rPr kumimoji="0" lang="en-US" sz="2000" b="1" i="0" u="none" strike="noStrike" kern="1200" cap="none" spc="0" normalizeH="0" baseline="0" noProof="0" dirty="0">
                <a:ln>
                  <a:noFill/>
                </a:ln>
                <a:solidFill>
                  <a:prstClr val="black"/>
                </a:solidFill>
                <a:effectLst/>
                <a:uLnTx/>
                <a:uFillTx/>
                <a:latin typeface="Arial Narrow" pitchFamily="34" charset="0"/>
                <a:ea typeface="Calibri" panose="020F0502020204030204" pitchFamily="34" charset="0"/>
                <a:cs typeface="Calibri" panose="020F0502020204030204" pitchFamily="34" charset="0"/>
              </a:rPr>
              <a:t>Commercial marketing at the national, regional and global markets </a:t>
            </a:r>
            <a:r>
              <a:rPr kumimoji="0" lang="en-US" sz="2400" b="1" i="0" u="none" strike="noStrike" kern="1200" cap="none" spc="0" normalizeH="0" baseline="0" noProof="0" dirty="0">
                <a:ln>
                  <a:noFill/>
                </a:ln>
                <a:solidFill>
                  <a:prstClr val="black"/>
                </a:solidFill>
                <a:effectLst/>
                <a:uLnTx/>
                <a:uFillTx/>
                <a:latin typeface="Arial Narrow" pitchFamily="34" charset="0"/>
                <a:ea typeface="Calibri" panose="020F0502020204030204" pitchFamily="34" charset="0"/>
                <a:cs typeface="Calibri" panose="020F0502020204030204" pitchFamily="34" charset="0"/>
              </a:rPr>
              <a:t>and </a:t>
            </a:r>
            <a:endParaRPr kumimoji="0" lang="en-IN" sz="2400" b="1" i="0" u="none" strike="noStrike" kern="1200" cap="none" spc="0" normalizeH="0" baseline="0" noProof="0" dirty="0">
              <a:ln>
                <a:noFill/>
              </a:ln>
              <a:solidFill>
                <a:prstClr val="black"/>
              </a:solidFill>
              <a:effectLst/>
              <a:uLnTx/>
              <a:uFillTx/>
              <a:latin typeface="Arial Narrow" pitchFamily="34"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50000"/>
              </a:lnSpc>
              <a:spcBef>
                <a:spcPts val="0"/>
              </a:spcBef>
              <a:spcAft>
                <a:spcPts val="1000"/>
              </a:spcAft>
              <a:buClrTx/>
              <a:buSzTx/>
              <a:buFont typeface="+mj-lt"/>
              <a:buAutoNum type="romanLcParenR"/>
              <a:defRPr/>
            </a:pPr>
            <a:r>
              <a:rPr kumimoji="0" lang="en-US" sz="2400" b="1" i="0" u="none" strike="noStrike" kern="1200" cap="none" spc="0" normalizeH="0" baseline="0" noProof="0" dirty="0">
                <a:ln>
                  <a:noFill/>
                </a:ln>
                <a:solidFill>
                  <a:prstClr val="black"/>
                </a:solidFill>
                <a:effectLst/>
                <a:uLnTx/>
                <a:uFillTx/>
                <a:latin typeface="Arial Narrow" pitchFamily="34" charset="0"/>
                <a:ea typeface="Calibri" panose="020F0502020204030204" pitchFamily="34" charset="0"/>
                <a:cs typeface="Calibri" panose="020F0502020204030204" pitchFamily="34" charset="0"/>
              </a:rPr>
              <a:t>Payment back to the faith healers, communities and the states</a:t>
            </a:r>
            <a:endParaRPr kumimoji="0" lang="en-IN" sz="2400" b="1" i="0" u="none" strike="noStrike" kern="1200" cap="none" spc="0" normalizeH="0" baseline="0" noProof="0" dirty="0">
              <a:ln>
                <a:noFill/>
              </a:ln>
              <a:solidFill>
                <a:prstClr val="black"/>
              </a:solidFill>
              <a:effectLst/>
              <a:uLnTx/>
              <a:uFillTx/>
              <a:latin typeface="Arial Narrow" pitchFamily="34" charset="0"/>
              <a:ea typeface="+mn-ea"/>
              <a:cs typeface="+mn-c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custDataLst>
              <p:tags r:id="rId1"/>
            </p:custDataLst>
          </p:nvPr>
        </p:nvGraphicFramePr>
        <p:xfrm>
          <a:off x="241300" y="1564005"/>
          <a:ext cx="11332845" cy="5113020"/>
        </p:xfrm>
        <a:graphic>
          <a:graphicData uri="http://schemas.openxmlformats.org/drawingml/2006/table">
            <a:tbl>
              <a:tblPr firstRow="1" bandRow="1">
                <a:tableStyleId>{5C22544A-7EE6-4342-B048-85BDC9FD1C3A}</a:tableStyleId>
              </a:tblPr>
              <a:tblGrid>
                <a:gridCol w="4291330"/>
                <a:gridCol w="3263900"/>
                <a:gridCol w="3777615"/>
              </a:tblGrid>
              <a:tr h="648335">
                <a:tc>
                  <a:txBody>
                    <a:bodyPr/>
                    <a:lstStyle/>
                    <a:p>
                      <a:pPr algn="ctr"/>
                      <a:r>
                        <a:rPr lang="en-US" sz="2000" dirty="0">
                          <a:latin typeface="Arial Narrow" pitchFamily="34" charset="0"/>
                        </a:rPr>
                        <a:t>Area</a:t>
                      </a:r>
                      <a:endParaRPr lang="en-US" sz="2000" dirty="0">
                        <a:latin typeface="Arial Narrow" pitchFamily="34" charset="0"/>
                      </a:endParaRPr>
                    </a:p>
                  </a:txBody>
                  <a:tcPr/>
                </a:tc>
                <a:tc>
                  <a:txBody>
                    <a:bodyPr/>
                    <a:lstStyle/>
                    <a:p>
                      <a:pPr algn="ctr"/>
                      <a:r>
                        <a:rPr lang="en-US" sz="2000" dirty="0">
                          <a:latin typeface="Arial Narrow" pitchFamily="34" charset="0"/>
                        </a:rPr>
                        <a:t>Current Share in India</a:t>
                      </a:r>
                      <a:endParaRPr lang="en-US" sz="2000" dirty="0">
                        <a:latin typeface="Arial Narrow" pitchFamily="34" charset="0"/>
                      </a:endParaRPr>
                    </a:p>
                  </a:txBody>
                  <a:tcPr/>
                </a:tc>
                <a:tc>
                  <a:txBody>
                    <a:bodyPr/>
                    <a:lstStyle/>
                    <a:p>
                      <a:pPr algn="ctr"/>
                      <a:r>
                        <a:rPr lang="en-US" sz="2000" dirty="0">
                          <a:latin typeface="Arial Narrow" pitchFamily="34" charset="0"/>
                        </a:rPr>
                        <a:t>Target  by 2047</a:t>
                      </a:r>
                      <a:endParaRPr lang="en-US" sz="2000" dirty="0">
                        <a:latin typeface="Arial Narrow" pitchFamily="34" charset="0"/>
                      </a:endParaRPr>
                    </a:p>
                  </a:txBody>
                  <a:tcPr/>
                </a:tc>
              </a:tr>
              <a:tr h="701040">
                <a:tc>
                  <a:txBody>
                    <a:bodyPr/>
                    <a:lstStyle/>
                    <a:p>
                      <a:pPr algn="ctr"/>
                      <a:r>
                        <a:rPr lang="en-US" sz="2000" dirty="0">
                          <a:latin typeface="Arial Narrow" pitchFamily="34" charset="0"/>
                        </a:rPr>
                        <a:t>Total Tourist visitation in the region</a:t>
                      </a:r>
                      <a:endParaRPr lang="en-US" sz="2000" dirty="0">
                        <a:latin typeface="Arial Narrow" pitchFamily="34" charset="0"/>
                      </a:endParaRPr>
                    </a:p>
                  </a:txBody>
                  <a:tcPr/>
                </a:tc>
                <a:tc>
                  <a:txBody>
                    <a:bodyPr/>
                    <a:lstStyle/>
                    <a:p>
                      <a:pPr algn="ctr"/>
                      <a:r>
                        <a:rPr lang="en-IN" sz="2000" dirty="0">
                          <a:latin typeface="Arial Narrow" pitchFamily="34" charset="0"/>
                        </a:rPr>
                        <a:t>9.9 million</a:t>
                      </a:r>
                      <a:endParaRPr lang="en-IN" sz="2000" dirty="0">
                        <a:latin typeface="Arial Narrow" pitchFamily="34" charset="0"/>
                      </a:endParaRPr>
                    </a:p>
                    <a:p>
                      <a:pPr algn="ctr"/>
                      <a:r>
                        <a:rPr lang="en-IN" sz="2000" dirty="0">
                          <a:latin typeface="Arial Narrow" pitchFamily="34" charset="0"/>
                        </a:rPr>
                        <a:t>(2019)</a:t>
                      </a:r>
                      <a:endParaRPr lang="en-IN" sz="2000" dirty="0">
                        <a:latin typeface="Arial Narrow" pitchFamily="34" charset="0"/>
                      </a:endParaRPr>
                    </a:p>
                  </a:txBody>
                  <a:tcPr/>
                </a:tc>
                <a:tc>
                  <a:txBody>
                    <a:bodyPr/>
                    <a:lstStyle/>
                    <a:p>
                      <a:pPr algn="ctr"/>
                      <a:r>
                        <a:rPr lang="en-IN" sz="2000" dirty="0">
                          <a:latin typeface="Arial Narrow" pitchFamily="34" charset="0"/>
                        </a:rPr>
                        <a:t>20 - 25 million</a:t>
                      </a:r>
                      <a:endParaRPr lang="en-IN" sz="2000" dirty="0">
                        <a:latin typeface="Arial Narrow" pitchFamily="34" charset="0"/>
                      </a:endParaRPr>
                    </a:p>
                  </a:txBody>
                  <a:tcPr/>
                </a:tc>
              </a:tr>
              <a:tr h="396240">
                <a:tc>
                  <a:txBody>
                    <a:bodyPr/>
                    <a:lstStyle/>
                    <a:p>
                      <a:pPr algn="ctr"/>
                      <a:r>
                        <a:rPr lang="en-US" sz="2000" dirty="0">
                          <a:latin typeface="Arial Narrow" pitchFamily="34" charset="0"/>
                        </a:rPr>
                        <a:t>Domestic Tourist Visit</a:t>
                      </a:r>
                      <a:endParaRPr lang="en-US" sz="2000" dirty="0">
                        <a:latin typeface="Arial Narrow" pitchFamily="34" charset="0"/>
                      </a:endParaRPr>
                    </a:p>
                  </a:txBody>
                  <a:tcPr/>
                </a:tc>
                <a:tc>
                  <a:txBody>
                    <a:bodyPr/>
                    <a:lstStyle/>
                    <a:p>
                      <a:pPr algn="ctr"/>
                      <a:r>
                        <a:rPr lang="en-US" sz="2000" dirty="0">
                          <a:latin typeface="Arial Narrow" pitchFamily="34" charset="0"/>
                        </a:rPr>
                        <a:t>0.41%</a:t>
                      </a:r>
                      <a:endParaRPr lang="en-US" sz="2000" dirty="0">
                        <a:latin typeface="Arial Narrow" pitchFamily="34" charset="0"/>
                      </a:endParaRPr>
                    </a:p>
                  </a:txBody>
                  <a:tcPr/>
                </a:tc>
                <a:tc>
                  <a:txBody>
                    <a:bodyPr/>
                    <a:lstStyle/>
                    <a:p>
                      <a:pPr algn="ctr"/>
                      <a:r>
                        <a:rPr lang="en-US" sz="2000" dirty="0">
                          <a:latin typeface="Arial Narrow" pitchFamily="34" charset="0"/>
                        </a:rPr>
                        <a:t>5-10%</a:t>
                      </a:r>
                      <a:endParaRPr lang="en-US" sz="2000" dirty="0">
                        <a:latin typeface="Arial Narrow" pitchFamily="34" charset="0"/>
                      </a:endParaRPr>
                    </a:p>
                  </a:txBody>
                  <a:tcPr/>
                </a:tc>
              </a:tr>
              <a:tr h="396240">
                <a:tc>
                  <a:txBody>
                    <a:bodyPr/>
                    <a:lstStyle/>
                    <a:p>
                      <a:pPr algn="ctr"/>
                      <a:r>
                        <a:rPr lang="en-US" sz="2000" dirty="0">
                          <a:latin typeface="Arial Narrow" pitchFamily="34" charset="0"/>
                        </a:rPr>
                        <a:t>Foreign Tourist Visit</a:t>
                      </a:r>
                      <a:endParaRPr lang="en-US" sz="2000" dirty="0">
                        <a:latin typeface="Arial Narrow" pitchFamily="34" charset="0"/>
                      </a:endParaRPr>
                    </a:p>
                  </a:txBody>
                  <a:tcPr/>
                </a:tc>
                <a:tc>
                  <a:txBody>
                    <a:bodyPr/>
                    <a:lstStyle/>
                    <a:p>
                      <a:pPr algn="ctr"/>
                      <a:r>
                        <a:rPr lang="en-US" sz="2000" dirty="0">
                          <a:latin typeface="Arial Narrow" pitchFamily="34" charset="0"/>
                        </a:rPr>
                        <a:t>1.17%</a:t>
                      </a:r>
                      <a:endParaRPr lang="en-US" sz="2000" dirty="0">
                        <a:latin typeface="Arial Narrow" pitchFamily="34" charset="0"/>
                      </a:endParaRPr>
                    </a:p>
                  </a:txBody>
                  <a:tcPr/>
                </a:tc>
                <a:tc>
                  <a:txBody>
                    <a:bodyPr/>
                    <a:lstStyle/>
                    <a:p>
                      <a:pPr algn="ctr"/>
                      <a:r>
                        <a:rPr lang="en-US" sz="2000" dirty="0">
                          <a:latin typeface="Arial Narrow" pitchFamily="34" charset="0"/>
                        </a:rPr>
                        <a:t>10-15%</a:t>
                      </a:r>
                      <a:endParaRPr lang="en-US" sz="2000" dirty="0">
                        <a:latin typeface="Arial Narrow" pitchFamily="34" charset="0"/>
                      </a:endParaRPr>
                    </a:p>
                  </a:txBody>
                  <a:tcPr/>
                </a:tc>
              </a:tr>
              <a:tr h="701040">
                <a:tc>
                  <a:txBody>
                    <a:bodyPr/>
                    <a:lstStyle/>
                    <a:p>
                      <a:pPr algn="ctr"/>
                      <a:r>
                        <a:rPr lang="en-US" sz="2000" dirty="0">
                          <a:latin typeface="Arial Narrow" pitchFamily="34" charset="0"/>
                        </a:rPr>
                        <a:t>GSDP contribution of Travel &amp;</a:t>
                      </a:r>
                      <a:endParaRPr lang="en-US" sz="2000" dirty="0">
                        <a:latin typeface="Arial Narrow" pitchFamily="34" charset="0"/>
                      </a:endParaRPr>
                    </a:p>
                    <a:p>
                      <a:pPr algn="ctr"/>
                      <a:r>
                        <a:rPr lang="en-US" sz="2000" dirty="0">
                          <a:latin typeface="Arial Narrow" pitchFamily="34" charset="0"/>
                        </a:rPr>
                        <a:t>Tourism in the region</a:t>
                      </a:r>
                      <a:endParaRPr lang="en-US" sz="2000" dirty="0">
                        <a:latin typeface="Arial Narrow" pitchFamily="34" charset="0"/>
                      </a:endParaRPr>
                    </a:p>
                  </a:txBody>
                  <a:tcPr/>
                </a:tc>
                <a:tc>
                  <a:txBody>
                    <a:bodyPr/>
                    <a:lstStyle/>
                    <a:p>
                      <a:pPr algn="ctr"/>
                      <a:r>
                        <a:rPr lang="en-US" sz="2000" dirty="0">
                          <a:latin typeface="Arial Narrow" pitchFamily="34" charset="0"/>
                        </a:rPr>
                        <a:t>1.55%</a:t>
                      </a:r>
                      <a:endParaRPr lang="en-US" sz="2000" dirty="0">
                        <a:latin typeface="Arial Narrow" pitchFamily="34" charset="0"/>
                      </a:endParaRPr>
                    </a:p>
                    <a:p>
                      <a:pPr algn="ctr"/>
                      <a:r>
                        <a:rPr lang="en-US" sz="2000" dirty="0">
                          <a:latin typeface="Arial Narrow" pitchFamily="34" charset="0"/>
                        </a:rPr>
                        <a:t>(as per 2019 statistics)</a:t>
                      </a:r>
                      <a:endParaRPr lang="en-US" sz="2000" dirty="0">
                        <a:latin typeface="Arial Narrow" pitchFamily="34" charset="0"/>
                      </a:endParaRPr>
                    </a:p>
                  </a:txBody>
                  <a:tcPr/>
                </a:tc>
                <a:tc>
                  <a:txBody>
                    <a:bodyPr/>
                    <a:lstStyle/>
                    <a:p>
                      <a:pPr algn="ctr"/>
                      <a:r>
                        <a:rPr lang="en-IN" sz="2000" dirty="0">
                          <a:latin typeface="Arial Narrow" pitchFamily="34" charset="0"/>
                        </a:rPr>
                        <a:t>8-10%</a:t>
                      </a:r>
                      <a:endParaRPr lang="en-IN" sz="2000" dirty="0">
                        <a:latin typeface="Arial Narrow" pitchFamily="34" charset="0"/>
                      </a:endParaRPr>
                    </a:p>
                  </a:txBody>
                  <a:tcPr/>
                </a:tc>
              </a:tr>
              <a:tr h="396240">
                <a:tc>
                  <a:txBody>
                    <a:bodyPr/>
                    <a:lstStyle/>
                    <a:p>
                      <a:pPr algn="ctr"/>
                      <a:r>
                        <a:rPr lang="en-IN" sz="2000" dirty="0">
                          <a:latin typeface="Arial Narrow" pitchFamily="34" charset="0"/>
                        </a:rPr>
                        <a:t>Accommodation inventory</a:t>
                      </a:r>
                      <a:endParaRPr lang="en-IN" sz="2000" dirty="0">
                        <a:latin typeface="Arial Narrow" pitchFamily="34" charset="0"/>
                      </a:endParaRPr>
                    </a:p>
                  </a:txBody>
                  <a:tcPr/>
                </a:tc>
                <a:tc>
                  <a:txBody>
                    <a:bodyPr/>
                    <a:lstStyle/>
                    <a:p>
                      <a:pPr algn="ctr"/>
                      <a:r>
                        <a:rPr lang="en-IN" sz="2000" dirty="0">
                          <a:latin typeface="Arial Narrow" pitchFamily="34" charset="0"/>
                        </a:rPr>
                        <a:t>1 lakh rooms</a:t>
                      </a:r>
                      <a:endParaRPr lang="en-IN" sz="2000" dirty="0">
                        <a:latin typeface="Arial Narrow" pitchFamily="34" charset="0"/>
                      </a:endParaRPr>
                    </a:p>
                  </a:txBody>
                  <a:tcPr/>
                </a:tc>
                <a:tc>
                  <a:txBody>
                    <a:bodyPr/>
                    <a:lstStyle/>
                    <a:p>
                      <a:pPr algn="ctr"/>
                      <a:r>
                        <a:rPr lang="en-IN" sz="2000" dirty="0">
                          <a:latin typeface="Arial Narrow" pitchFamily="34" charset="0"/>
                        </a:rPr>
                        <a:t>5 lakh rooms</a:t>
                      </a:r>
                      <a:endParaRPr lang="en-IN" sz="2000" dirty="0">
                        <a:latin typeface="Arial Narrow" pitchFamily="34" charset="0"/>
                      </a:endParaRPr>
                    </a:p>
                  </a:txBody>
                  <a:tcPr/>
                </a:tc>
              </a:tr>
              <a:tr h="937260">
                <a:tc>
                  <a:txBody>
                    <a:bodyPr/>
                    <a:lstStyle/>
                    <a:p>
                      <a:pPr algn="ctr"/>
                      <a:r>
                        <a:rPr lang="en-US" sz="2000" dirty="0">
                          <a:latin typeface="Arial Narrow" pitchFamily="34" charset="0"/>
                        </a:rPr>
                        <a:t>Tourism Competitiveness Rank -</a:t>
                      </a:r>
                      <a:endParaRPr lang="en-US" sz="2000" dirty="0">
                        <a:latin typeface="Arial Narrow" pitchFamily="34" charset="0"/>
                      </a:endParaRPr>
                    </a:p>
                    <a:p>
                      <a:pPr algn="ctr"/>
                      <a:r>
                        <a:rPr lang="en-US" sz="2000" dirty="0">
                          <a:latin typeface="Arial Narrow" pitchFamily="34" charset="0"/>
                        </a:rPr>
                        <a:t>Foreign Tourist Arrivals</a:t>
                      </a:r>
                      <a:endParaRPr lang="en-US" sz="2000" dirty="0">
                        <a:latin typeface="Arial Narrow" pitchFamily="34" charset="0"/>
                      </a:endParaRPr>
                    </a:p>
                  </a:txBody>
                  <a:tcPr/>
                </a:tc>
                <a:tc>
                  <a:txBody>
                    <a:bodyPr/>
                    <a:lstStyle/>
                    <a:p>
                      <a:pPr algn="ctr"/>
                      <a:r>
                        <a:rPr lang="en-US" sz="2000" dirty="0">
                          <a:latin typeface="Arial Narrow" pitchFamily="34" charset="0"/>
                        </a:rPr>
                        <a:t>1 NER State in Top 20</a:t>
                      </a:r>
                      <a:endParaRPr lang="en-US" sz="2000" dirty="0">
                        <a:latin typeface="Arial Narrow" pitchFamily="34" charset="0"/>
                      </a:endParaRPr>
                    </a:p>
                  </a:txBody>
                  <a:tcPr/>
                </a:tc>
                <a:tc>
                  <a:txBody>
                    <a:bodyPr/>
                    <a:lstStyle/>
                    <a:p>
                      <a:pPr algn="ctr"/>
                      <a:r>
                        <a:rPr lang="en-US" sz="2000" dirty="0">
                          <a:latin typeface="Arial Narrow" pitchFamily="34" charset="0"/>
                        </a:rPr>
                        <a:t>4 NER States in Top 10</a:t>
                      </a:r>
                      <a:endParaRPr lang="en-US" sz="2000" dirty="0">
                        <a:latin typeface="Arial Narrow" pitchFamily="34" charset="0"/>
                      </a:endParaRPr>
                    </a:p>
                  </a:txBody>
                  <a:tcPr/>
                </a:tc>
              </a:tr>
              <a:tr h="936625">
                <a:tc>
                  <a:txBody>
                    <a:bodyPr/>
                    <a:lstStyle/>
                    <a:p>
                      <a:pPr algn="ctr"/>
                      <a:r>
                        <a:rPr lang="en-US" sz="2000" dirty="0">
                          <a:latin typeface="Arial Narrow" pitchFamily="34" charset="0"/>
                        </a:rPr>
                        <a:t>Tourism Competitiveness Rank -</a:t>
                      </a:r>
                      <a:endParaRPr lang="en-US" sz="2000" dirty="0">
                        <a:latin typeface="Arial Narrow" pitchFamily="34" charset="0"/>
                      </a:endParaRPr>
                    </a:p>
                    <a:p>
                      <a:pPr algn="ctr"/>
                      <a:r>
                        <a:rPr lang="en-US" sz="2000" dirty="0">
                          <a:latin typeface="Arial Narrow" pitchFamily="34" charset="0"/>
                        </a:rPr>
                        <a:t>Domestic Tourist Arrivals</a:t>
                      </a:r>
                      <a:endParaRPr lang="en-US" sz="2000" dirty="0">
                        <a:latin typeface="Arial Narrow" pitchFamily="34" charset="0"/>
                      </a:endParaRPr>
                    </a:p>
                  </a:txBody>
                  <a:tcPr/>
                </a:tc>
                <a:tc>
                  <a:txBody>
                    <a:bodyPr/>
                    <a:lstStyle/>
                    <a:p>
                      <a:pPr algn="ctr"/>
                      <a:r>
                        <a:rPr lang="en-US" sz="2000" dirty="0">
                          <a:latin typeface="Arial Narrow" pitchFamily="34" charset="0"/>
                        </a:rPr>
                        <a:t>2 NER State in Top 30</a:t>
                      </a:r>
                      <a:endParaRPr lang="en-US" sz="2000" dirty="0">
                        <a:latin typeface="Arial Narrow" pitchFamily="34" charset="0"/>
                      </a:endParaRPr>
                    </a:p>
                  </a:txBody>
                  <a:tcPr/>
                </a:tc>
                <a:tc>
                  <a:txBody>
                    <a:bodyPr/>
                    <a:lstStyle/>
                    <a:p>
                      <a:pPr algn="ctr"/>
                      <a:r>
                        <a:rPr lang="en-US" sz="2000" dirty="0">
                          <a:latin typeface="Arial Narrow" pitchFamily="34" charset="0"/>
                        </a:rPr>
                        <a:t>5 NER States in Top 20</a:t>
                      </a:r>
                      <a:endParaRPr lang="en-US" sz="2000" dirty="0">
                        <a:latin typeface="Arial Narrow" pitchFamily="34" charset="0"/>
                      </a:endParaRPr>
                    </a:p>
                  </a:txBody>
                  <a:tcPr/>
                </a:tc>
              </a:tr>
            </a:tbl>
          </a:graphicData>
        </a:graphic>
      </p:graphicFrame>
      <p:sp>
        <p:nvSpPr>
          <p:cNvPr id="6" name="Title 5"/>
          <p:cNvSpPr>
            <a:spLocks noGrp="1"/>
          </p:cNvSpPr>
          <p:nvPr>
            <p:ph type="title"/>
          </p:nvPr>
        </p:nvSpPr>
        <p:spPr>
          <a:xfrm>
            <a:off x="439947" y="203619"/>
            <a:ext cx="11386868" cy="1325563"/>
          </a:xfrm>
        </p:spPr>
        <p:txBody>
          <a:bodyPr rtlCol="0">
            <a:normAutofit fontScale="90000"/>
          </a:bodyPr>
          <a:lstStyle/>
          <a:p>
            <a:pPr algn="ctr" fontAlgn="auto">
              <a:spcAft>
                <a:spcPts val="0"/>
              </a:spcAft>
              <a:defRPr/>
            </a:pPr>
            <a:r>
              <a:rPr lang="en-US" sz="4000" b="1" dirty="0"/>
              <a:t>VISION TARGET</a:t>
            </a:r>
            <a:br>
              <a:rPr lang="en-US" sz="4000" b="1" dirty="0"/>
            </a:br>
            <a:r>
              <a:rPr lang="en-US" sz="4000" b="1" dirty="0"/>
              <a:t>Repositioning NER in India’s Tourism Map</a:t>
            </a:r>
            <a:br>
              <a:rPr lang="en-US" sz="4000" b="1" dirty="0"/>
            </a:br>
            <a:endParaRPr lang="en-IN" sz="1600" dirty="0">
              <a:latin typeface="Arial Narrow"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405293" y="-62221"/>
            <a:ext cx="11595597" cy="859611"/>
          </a:xfrm>
          <a:prstGeom prst="rect">
            <a:avLst/>
          </a:prstGeom>
        </p:spPr>
      </p:pic>
      <p:sp>
        <p:nvSpPr>
          <p:cNvPr id="4" name="TextBox 3"/>
          <p:cNvSpPr txBox="1"/>
          <p:nvPr/>
        </p:nvSpPr>
        <p:spPr>
          <a:xfrm>
            <a:off x="27992" y="617352"/>
            <a:ext cx="11595597" cy="119888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To develop NER into a thriving hub of Soft Power : Youth, Sports, Music, Food and other Entertainments  would globalize the locals and bring newer vistas of development and change. </a:t>
            </a:r>
            <a:endParaRPr kumimoji="0" lang="en-IN" sz="2400" b="1" i="0" u="none" strike="noStrike" kern="1200" cap="none" spc="0" normalizeH="0" baseline="0" noProof="0" dirty="0">
              <a:ln>
                <a:noFill/>
              </a:ln>
              <a:solidFill>
                <a:prstClr val="black"/>
              </a:solidFill>
              <a:effectLst/>
              <a:uLnTx/>
              <a:uFillTx/>
              <a:latin typeface="Arial Narrow" pitchFamily="34" charset="0"/>
              <a:ea typeface="+mn-ea"/>
              <a:cs typeface="+mn-cs"/>
            </a:endParaRPr>
          </a:p>
        </p:txBody>
      </p:sp>
      <p:sp>
        <p:nvSpPr>
          <p:cNvPr id="6" name="TextBox 5"/>
          <p:cNvSpPr txBox="1"/>
          <p:nvPr/>
        </p:nvSpPr>
        <p:spPr>
          <a:xfrm>
            <a:off x="405130" y="1595120"/>
            <a:ext cx="11386185" cy="526224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IN" sz="2400" b="1" dirty="0">
                <a:solidFill>
                  <a:prstClr val="black"/>
                </a:solidFill>
                <a:latin typeface="Times New Roman" panose="02020603050405020304" pitchFamily="18" charset="0"/>
                <a:cs typeface="Times New Roman" panose="02020603050405020304" pitchFamily="18" charset="0"/>
              </a:rPr>
              <a:t>Demonstrative </a:t>
            </a:r>
            <a:r>
              <a:rPr kumimoji="0" lang="en-I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potentials</a:t>
            </a:r>
            <a:endParaRPr kumimoji="0" lang="en-I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NER has 4 %  of the youth population of the nation </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Endowed with inherent talents in sports, music, art, food and other cultural domains. </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Evident in the performance and achievements in Olympic Games, Asian Games, Commonwealth Games, International Film and Art Festivals.  </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With institutional mechanisms, these talents can be </a:t>
            </a:r>
            <a:endParaRPr kumimoji="0" lang="en-I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defRPr/>
            </a:pPr>
            <a:r>
              <a:rPr kumimoji="0" lang="en-I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 Monetised # Industrialised  # Deployed as soft                            </a:t>
            </a:r>
            <a:endParaRPr kumimoji="0" lang="en-I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defRPr/>
            </a:pPr>
            <a:r>
              <a:rPr kumimoji="0" lang="en-I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power tools in implementing the Act East Policy and Foreign Policy      </a:t>
            </a:r>
            <a:endParaRPr kumimoji="0" lang="en-I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en-IN" sz="2400" b="1" dirty="0">
                <a:solidFill>
                  <a:prstClr val="black"/>
                </a:solidFill>
                <a:latin typeface="Times New Roman" panose="02020603050405020304" pitchFamily="18" charset="0"/>
                <a:cs typeface="Times New Roman" panose="02020603050405020304" pitchFamily="18" charset="0"/>
              </a:rPr>
              <a:t>Vision for 2047</a:t>
            </a:r>
            <a:endParaRPr lang="en-IN" sz="2400" b="1" dirty="0">
              <a:solidFill>
                <a:prstClr val="black"/>
              </a:solidFill>
              <a:latin typeface="Times New Roman" panose="02020603050405020304" pitchFamily="18"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n-I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Expansion of sports , music, food and entertainments infrastructure</a:t>
            </a:r>
            <a:endParaRPr kumimoji="0" lang="en-I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n-I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Professional training and newer technology induction</a:t>
            </a:r>
            <a:endParaRPr kumimoji="0" lang="en-I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n-I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Community </a:t>
            </a:r>
            <a:r>
              <a:rPr kumimoji="0" lang="en-IN"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mobilsation</a:t>
            </a:r>
            <a:endParaRPr kumimoji="0" lang="en-I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n-I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Bring national and international institutions </a:t>
            </a:r>
            <a:endParaRPr kumimoji="0" lang="en-I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n-I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10 more UNESCO Heritage sites in the NER in addition to the present four sites.</a:t>
            </a:r>
            <a:endParaRPr lang="en-IN" sz="24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255748"/>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1"/>
            <a:stretch>
              <a:fillRect l="-223" r="-223"/>
            </a:stretch>
          </a:blipFill>
        </p:spPr>
        <p:txBody>
          <a:bodyPr/>
          <a:lstStyle/>
          <a:p>
            <a:endParaRPr lang="en-US"/>
          </a:p>
        </p:txBody>
      </p:sp>
      <p:sp>
        <p:nvSpPr>
          <p:cNvPr id="3" name="TextBox 3"/>
          <p:cNvSpPr txBox="1"/>
          <p:nvPr/>
        </p:nvSpPr>
        <p:spPr>
          <a:xfrm>
            <a:off x="897019" y="28519"/>
            <a:ext cx="10661575" cy="514350"/>
          </a:xfrm>
          <a:prstGeom prst="rect">
            <a:avLst/>
          </a:prstGeom>
        </p:spPr>
        <p:txBody>
          <a:bodyPr lIns="0" tIns="0" rIns="0" bIns="0" rtlCol="0" anchor="t">
            <a:spAutoFit/>
          </a:bodyPr>
          <a:lstStyle/>
          <a:p>
            <a:pPr>
              <a:lnSpc>
                <a:spcPts val="4015"/>
              </a:lnSpc>
            </a:pPr>
            <a:r>
              <a:rPr lang="en-US" sz="2865" dirty="0">
                <a:solidFill>
                  <a:srgbClr val="000000"/>
                </a:solidFill>
                <a:latin typeface="Times New Roman" panose="02020603050405020304" pitchFamily="18" charset="0"/>
                <a:ea typeface="Roboto Condensed Bold"/>
                <a:cs typeface="Times New Roman" panose="02020603050405020304" pitchFamily="18" charset="0"/>
                <a:sym typeface="Roboto Condensed Bold"/>
              </a:rPr>
              <a:t>YOUTH MISSION 2047 : OVER 100 SCORES STRATEG</a:t>
            </a:r>
            <a:r>
              <a:rPr lang="en-US" sz="2865" dirty="0">
                <a:solidFill>
                  <a:srgbClr val="000000"/>
                </a:solidFill>
                <a:latin typeface="Roboto Condensed Bold"/>
                <a:ea typeface="Roboto Condensed Bold"/>
                <a:cs typeface="Roboto Condensed Bold"/>
                <a:sym typeface="Roboto Condensed Bold"/>
              </a:rPr>
              <a:t>Y</a:t>
            </a:r>
            <a:endParaRPr lang="en-US" sz="2865" dirty="0">
              <a:solidFill>
                <a:srgbClr val="000000"/>
              </a:solidFill>
              <a:latin typeface="Roboto Condensed Bold"/>
              <a:ea typeface="Roboto Condensed Bold"/>
              <a:cs typeface="Roboto Condensed Bold"/>
              <a:sym typeface="Roboto Condensed Bold"/>
            </a:endParaRPr>
          </a:p>
        </p:txBody>
      </p:sp>
      <p:grpSp>
        <p:nvGrpSpPr>
          <p:cNvPr id="4" name="Group 4"/>
          <p:cNvGrpSpPr/>
          <p:nvPr/>
        </p:nvGrpSpPr>
        <p:grpSpPr>
          <a:xfrm>
            <a:off x="307022" y="1438539"/>
            <a:ext cx="705263" cy="564315"/>
            <a:chOff x="0" y="0"/>
            <a:chExt cx="278622" cy="222939"/>
          </a:xfrm>
        </p:grpSpPr>
        <p:sp>
          <p:nvSpPr>
            <p:cNvPr id="5" name="Freeform 5"/>
            <p:cNvSpPr/>
            <p:nvPr/>
          </p:nvSpPr>
          <p:spPr>
            <a:xfrm>
              <a:off x="0" y="0"/>
              <a:ext cx="278622" cy="222939"/>
            </a:xfrm>
            <a:custGeom>
              <a:avLst/>
              <a:gdLst/>
              <a:ahLst/>
              <a:cxnLst/>
              <a:rect l="l" t="t" r="r" b="b"/>
              <a:pathLst>
                <a:path w="278622" h="222939">
                  <a:moveTo>
                    <a:pt x="0" y="0"/>
                  </a:moveTo>
                  <a:lnTo>
                    <a:pt x="278622" y="0"/>
                  </a:lnTo>
                  <a:lnTo>
                    <a:pt x="278622" y="222939"/>
                  </a:lnTo>
                  <a:lnTo>
                    <a:pt x="0" y="222939"/>
                  </a:lnTo>
                  <a:close/>
                </a:path>
              </a:pathLst>
            </a:custGeom>
            <a:solidFill>
              <a:srgbClr val="5CE1E6"/>
            </a:solidFill>
          </p:spPr>
          <p:txBody>
            <a:bodyPr/>
            <a:lstStyle/>
            <a:p>
              <a:endParaRPr lang="en-US"/>
            </a:p>
          </p:txBody>
        </p:sp>
        <p:sp>
          <p:nvSpPr>
            <p:cNvPr id="6" name="TextBox 6"/>
            <p:cNvSpPr txBox="1"/>
            <p:nvPr/>
          </p:nvSpPr>
          <p:spPr>
            <a:xfrm>
              <a:off x="0" y="-76200"/>
              <a:ext cx="278622" cy="299139"/>
            </a:xfrm>
            <a:prstGeom prst="rect">
              <a:avLst/>
            </a:prstGeom>
          </p:spPr>
          <p:txBody>
            <a:bodyPr lIns="33867" tIns="33867" rIns="33867" bIns="33867" rtlCol="0" anchor="ctr"/>
            <a:lstStyle/>
            <a:p>
              <a:pPr algn="ctr">
                <a:lnSpc>
                  <a:spcPts val="2800"/>
                </a:lnSpc>
              </a:pPr>
              <a:r>
                <a:rPr lang="en-US" sz="2000">
                  <a:solidFill>
                    <a:srgbClr val="000000"/>
                  </a:solidFill>
                  <a:latin typeface="Poppins Bold"/>
                  <a:ea typeface="Poppins Bold"/>
                  <a:cs typeface="Poppins Bold"/>
                  <a:sym typeface="Poppins Bold"/>
                </a:rPr>
                <a:t>1</a:t>
              </a:r>
              <a:endParaRPr lang="en-US" sz="2000">
                <a:solidFill>
                  <a:srgbClr val="000000"/>
                </a:solidFill>
                <a:latin typeface="Poppins Bold"/>
                <a:ea typeface="Poppins Bold"/>
                <a:cs typeface="Poppins Bold"/>
                <a:sym typeface="Poppins Bold"/>
              </a:endParaRPr>
            </a:p>
          </p:txBody>
        </p:sp>
      </p:grpSp>
      <p:grpSp>
        <p:nvGrpSpPr>
          <p:cNvPr id="7" name="Group 7"/>
          <p:cNvGrpSpPr/>
          <p:nvPr/>
        </p:nvGrpSpPr>
        <p:grpSpPr>
          <a:xfrm>
            <a:off x="995390" y="1364789"/>
            <a:ext cx="3572661" cy="759791"/>
            <a:chOff x="-202159" y="-115154"/>
            <a:chExt cx="1411421" cy="280089"/>
          </a:xfrm>
        </p:grpSpPr>
        <p:sp>
          <p:nvSpPr>
            <p:cNvPr id="8" name="Freeform 8"/>
            <p:cNvSpPr/>
            <p:nvPr/>
          </p:nvSpPr>
          <p:spPr>
            <a:xfrm>
              <a:off x="-202159" y="-102404"/>
              <a:ext cx="1348573" cy="222939"/>
            </a:xfrm>
            <a:custGeom>
              <a:avLst/>
              <a:gdLst/>
              <a:ahLst/>
              <a:cxnLst/>
              <a:rect l="l" t="t" r="r" b="b"/>
              <a:pathLst>
                <a:path w="1348573" h="222939">
                  <a:moveTo>
                    <a:pt x="0" y="0"/>
                  </a:moveTo>
                  <a:lnTo>
                    <a:pt x="1348573" y="0"/>
                  </a:lnTo>
                  <a:lnTo>
                    <a:pt x="1348573" y="222939"/>
                  </a:lnTo>
                  <a:lnTo>
                    <a:pt x="0" y="222939"/>
                  </a:lnTo>
                  <a:close/>
                </a:path>
              </a:pathLst>
            </a:custGeom>
            <a:gradFill rotWithShape="1">
              <a:gsLst>
                <a:gs pos="0">
                  <a:srgbClr val="CDFFD8">
                    <a:alpha val="100000"/>
                  </a:srgbClr>
                </a:gs>
                <a:gs pos="100000">
                  <a:srgbClr val="94B9FF">
                    <a:alpha val="100000"/>
                  </a:srgbClr>
                </a:gs>
              </a:gsLst>
              <a:lin ang="0"/>
            </a:gradFill>
          </p:spPr>
          <p:txBody>
            <a:bodyPr/>
            <a:lstStyle/>
            <a:p>
              <a:endParaRPr lang="en-US"/>
            </a:p>
          </p:txBody>
        </p:sp>
        <p:sp>
          <p:nvSpPr>
            <p:cNvPr id="9" name="TextBox 9"/>
            <p:cNvSpPr txBox="1"/>
            <p:nvPr/>
          </p:nvSpPr>
          <p:spPr>
            <a:xfrm>
              <a:off x="-139311" y="-115154"/>
              <a:ext cx="1348573" cy="280089"/>
            </a:xfrm>
            <a:prstGeom prst="rect">
              <a:avLst/>
            </a:prstGeom>
          </p:spPr>
          <p:txBody>
            <a:bodyPr lIns="33867" tIns="33867" rIns="33867" bIns="33867" rtlCol="0" anchor="ctr"/>
            <a:lstStyle/>
            <a:p>
              <a:pPr>
                <a:lnSpc>
                  <a:spcPts val="1680"/>
                </a:lnSpc>
              </a:pPr>
              <a:r>
                <a:rPr lang="en-US" b="1" dirty="0">
                  <a:solidFill>
                    <a:srgbClr val="000000"/>
                  </a:solidFill>
                  <a:latin typeface="Times New Roman" panose="02020603050405020304" pitchFamily="18" charset="0"/>
                  <a:ea typeface="Poppins"/>
                  <a:cs typeface="Times New Roman" panose="02020603050405020304" pitchFamily="18" charset="0"/>
                  <a:sym typeface="Poppins"/>
                </a:rPr>
                <a:t>NER : one of the highest youth populations in the country</a:t>
              </a:r>
              <a:endParaRPr lang="en-US" b="1" dirty="0">
                <a:solidFill>
                  <a:srgbClr val="000000"/>
                </a:solidFill>
                <a:latin typeface="Times New Roman" panose="02020603050405020304" pitchFamily="18" charset="0"/>
                <a:ea typeface="Poppins"/>
                <a:cs typeface="Times New Roman" panose="02020603050405020304" pitchFamily="18" charset="0"/>
                <a:sym typeface="Poppins"/>
              </a:endParaRPr>
            </a:p>
          </p:txBody>
        </p:sp>
      </p:grpSp>
      <p:grpSp>
        <p:nvGrpSpPr>
          <p:cNvPr id="10" name="Group 10"/>
          <p:cNvGrpSpPr/>
          <p:nvPr/>
        </p:nvGrpSpPr>
        <p:grpSpPr>
          <a:xfrm>
            <a:off x="307023" y="2388973"/>
            <a:ext cx="494820" cy="1409519"/>
            <a:chOff x="0" y="-76200"/>
            <a:chExt cx="278622" cy="675337"/>
          </a:xfrm>
        </p:grpSpPr>
        <p:sp>
          <p:nvSpPr>
            <p:cNvPr id="11" name="Freeform 11"/>
            <p:cNvSpPr/>
            <p:nvPr/>
          </p:nvSpPr>
          <p:spPr>
            <a:xfrm>
              <a:off x="0" y="0"/>
              <a:ext cx="278622" cy="599137"/>
            </a:xfrm>
            <a:custGeom>
              <a:avLst/>
              <a:gdLst/>
              <a:ahLst/>
              <a:cxnLst/>
              <a:rect l="l" t="t" r="r" b="b"/>
              <a:pathLst>
                <a:path w="278622" h="599137">
                  <a:moveTo>
                    <a:pt x="0" y="0"/>
                  </a:moveTo>
                  <a:lnTo>
                    <a:pt x="278622" y="0"/>
                  </a:lnTo>
                  <a:lnTo>
                    <a:pt x="278622" y="599137"/>
                  </a:lnTo>
                  <a:lnTo>
                    <a:pt x="0" y="599137"/>
                  </a:lnTo>
                  <a:close/>
                </a:path>
              </a:pathLst>
            </a:custGeom>
            <a:solidFill>
              <a:srgbClr val="5CE1E6"/>
            </a:solidFill>
          </p:spPr>
          <p:txBody>
            <a:bodyPr/>
            <a:lstStyle/>
            <a:p>
              <a:endParaRPr lang="en-US"/>
            </a:p>
          </p:txBody>
        </p:sp>
        <p:sp>
          <p:nvSpPr>
            <p:cNvPr id="12" name="TextBox 12"/>
            <p:cNvSpPr txBox="1"/>
            <p:nvPr/>
          </p:nvSpPr>
          <p:spPr>
            <a:xfrm>
              <a:off x="0" y="-76200"/>
              <a:ext cx="278622" cy="675337"/>
            </a:xfrm>
            <a:prstGeom prst="rect">
              <a:avLst/>
            </a:prstGeom>
          </p:spPr>
          <p:txBody>
            <a:bodyPr lIns="33867" tIns="33867" rIns="33867" bIns="33867" rtlCol="0" anchor="ctr"/>
            <a:lstStyle/>
            <a:p>
              <a:pPr algn="ctr">
                <a:lnSpc>
                  <a:spcPts val="2800"/>
                </a:lnSpc>
              </a:pPr>
              <a:r>
                <a:rPr lang="en-US" sz="2000" dirty="0">
                  <a:solidFill>
                    <a:srgbClr val="000000"/>
                  </a:solidFill>
                  <a:latin typeface="Poppins Bold"/>
                  <a:ea typeface="Poppins Bold"/>
                  <a:cs typeface="Poppins Bold"/>
                  <a:sym typeface="Poppins Bold"/>
                </a:rPr>
                <a:t>2</a:t>
              </a:r>
              <a:endParaRPr lang="en-US" sz="2000" dirty="0">
                <a:solidFill>
                  <a:srgbClr val="000000"/>
                </a:solidFill>
                <a:latin typeface="Poppins Bold"/>
                <a:ea typeface="Poppins Bold"/>
                <a:cs typeface="Poppins Bold"/>
                <a:sym typeface="Poppins Bold"/>
              </a:endParaRPr>
            </a:p>
          </p:txBody>
        </p:sp>
      </p:grpSp>
      <p:grpSp>
        <p:nvGrpSpPr>
          <p:cNvPr id="13" name="Group 13"/>
          <p:cNvGrpSpPr/>
          <p:nvPr/>
        </p:nvGrpSpPr>
        <p:grpSpPr>
          <a:xfrm>
            <a:off x="813964" y="2481098"/>
            <a:ext cx="3908396" cy="1600971"/>
            <a:chOff x="-234347" y="36395"/>
            <a:chExt cx="1544057" cy="632482"/>
          </a:xfrm>
        </p:grpSpPr>
        <p:sp>
          <p:nvSpPr>
            <p:cNvPr id="14" name="Freeform 14"/>
            <p:cNvSpPr/>
            <p:nvPr/>
          </p:nvSpPr>
          <p:spPr>
            <a:xfrm>
              <a:off x="-162809" y="36395"/>
              <a:ext cx="1348573" cy="599137"/>
            </a:xfrm>
            <a:custGeom>
              <a:avLst/>
              <a:gdLst/>
              <a:ahLst/>
              <a:cxnLst/>
              <a:rect l="l" t="t" r="r" b="b"/>
              <a:pathLst>
                <a:path w="1348573" h="599137">
                  <a:moveTo>
                    <a:pt x="0" y="0"/>
                  </a:moveTo>
                  <a:lnTo>
                    <a:pt x="1348573" y="0"/>
                  </a:lnTo>
                  <a:lnTo>
                    <a:pt x="1348573" y="599137"/>
                  </a:lnTo>
                  <a:lnTo>
                    <a:pt x="0" y="599137"/>
                  </a:lnTo>
                  <a:close/>
                </a:path>
              </a:pathLst>
            </a:custGeom>
            <a:gradFill rotWithShape="1">
              <a:gsLst>
                <a:gs pos="0">
                  <a:srgbClr val="CDFFD8">
                    <a:alpha val="100000"/>
                  </a:srgbClr>
                </a:gs>
                <a:gs pos="100000">
                  <a:srgbClr val="94B9FF">
                    <a:alpha val="100000"/>
                  </a:srgbClr>
                </a:gs>
              </a:gsLst>
              <a:lin ang="0"/>
            </a:gradFill>
          </p:spPr>
          <p:txBody>
            <a:bodyPr/>
            <a:lstStyle/>
            <a:p>
              <a:endParaRPr lang="en-US"/>
            </a:p>
          </p:txBody>
        </p:sp>
        <p:sp>
          <p:nvSpPr>
            <p:cNvPr id="15" name="TextBox 15"/>
            <p:cNvSpPr txBox="1"/>
            <p:nvPr/>
          </p:nvSpPr>
          <p:spPr>
            <a:xfrm>
              <a:off x="-234347" y="255288"/>
              <a:ext cx="1544057" cy="413589"/>
            </a:xfrm>
            <a:prstGeom prst="rect">
              <a:avLst/>
            </a:prstGeom>
          </p:spPr>
          <p:txBody>
            <a:bodyPr lIns="33867" tIns="33867" rIns="33867" bIns="33867" rtlCol="0" anchor="ctr"/>
            <a:lstStyle/>
            <a:p>
              <a:pPr algn="just">
                <a:lnSpc>
                  <a:spcPts val="1680"/>
                </a:lnSpc>
              </a:pPr>
              <a:r>
                <a:rPr lang="en-US" sz="2000" b="1" dirty="0">
                  <a:solidFill>
                    <a:srgbClr val="000000"/>
                  </a:solidFill>
                  <a:latin typeface="Times New Roman" panose="02020603050405020304" pitchFamily="18" charset="0"/>
                  <a:ea typeface="Canva Sans"/>
                  <a:cs typeface="Times New Roman" panose="02020603050405020304" pitchFamily="18" charset="0"/>
                  <a:sym typeface="Poppins"/>
                </a:rPr>
                <a:t>Attractive traits like naturally talented, fast learners, strong family and societal bonds, quicker adaptability, largely English speaking, creative and innovative and higher degree of sociability and cultural assimilations. </a:t>
              </a:r>
              <a:endParaRPr lang="en-US" sz="2000" b="1" dirty="0">
                <a:solidFill>
                  <a:srgbClr val="000000"/>
                </a:solidFill>
                <a:latin typeface="Times New Roman" panose="02020603050405020304" pitchFamily="18" charset="0"/>
                <a:ea typeface="Canva Sans"/>
                <a:cs typeface="Times New Roman" panose="02020603050405020304" pitchFamily="18" charset="0"/>
                <a:sym typeface="Poppins"/>
              </a:endParaRPr>
            </a:p>
          </p:txBody>
        </p:sp>
      </p:grpSp>
      <p:grpSp>
        <p:nvGrpSpPr>
          <p:cNvPr id="16" name="Group 16"/>
          <p:cNvGrpSpPr/>
          <p:nvPr/>
        </p:nvGrpSpPr>
        <p:grpSpPr>
          <a:xfrm>
            <a:off x="-1" y="4134372"/>
            <a:ext cx="813965" cy="2133450"/>
            <a:chOff x="-316777" y="107607"/>
            <a:chExt cx="321566" cy="842844"/>
          </a:xfrm>
        </p:grpSpPr>
        <p:sp>
          <p:nvSpPr>
            <p:cNvPr id="17" name="Freeform 17"/>
            <p:cNvSpPr/>
            <p:nvPr/>
          </p:nvSpPr>
          <p:spPr>
            <a:xfrm>
              <a:off x="-273833" y="107607"/>
              <a:ext cx="278622" cy="716130"/>
            </a:xfrm>
            <a:custGeom>
              <a:avLst/>
              <a:gdLst/>
              <a:ahLst/>
              <a:cxnLst/>
              <a:rect l="l" t="t" r="r" b="b"/>
              <a:pathLst>
                <a:path w="278622" h="716130">
                  <a:moveTo>
                    <a:pt x="0" y="0"/>
                  </a:moveTo>
                  <a:lnTo>
                    <a:pt x="278622" y="0"/>
                  </a:lnTo>
                  <a:lnTo>
                    <a:pt x="278622" y="716130"/>
                  </a:lnTo>
                  <a:lnTo>
                    <a:pt x="0" y="716130"/>
                  </a:lnTo>
                  <a:close/>
                </a:path>
              </a:pathLst>
            </a:custGeom>
            <a:solidFill>
              <a:srgbClr val="5CE1E6"/>
            </a:solidFill>
          </p:spPr>
          <p:txBody>
            <a:bodyPr/>
            <a:lstStyle/>
            <a:p>
              <a:endParaRPr lang="en-US"/>
            </a:p>
          </p:txBody>
        </p:sp>
        <p:sp>
          <p:nvSpPr>
            <p:cNvPr id="18" name="TextBox 18"/>
            <p:cNvSpPr txBox="1"/>
            <p:nvPr/>
          </p:nvSpPr>
          <p:spPr>
            <a:xfrm>
              <a:off x="-316777" y="158121"/>
              <a:ext cx="278622" cy="792330"/>
            </a:xfrm>
            <a:prstGeom prst="rect">
              <a:avLst/>
            </a:prstGeom>
          </p:spPr>
          <p:txBody>
            <a:bodyPr lIns="33867" tIns="33867" rIns="33867" bIns="33867" rtlCol="0" anchor="ctr"/>
            <a:lstStyle/>
            <a:p>
              <a:pPr algn="ctr">
                <a:lnSpc>
                  <a:spcPts val="2800"/>
                </a:lnSpc>
              </a:pPr>
              <a:r>
                <a:rPr lang="en-US" sz="2000" dirty="0">
                  <a:solidFill>
                    <a:srgbClr val="000000"/>
                  </a:solidFill>
                  <a:latin typeface="Poppins Bold"/>
                  <a:ea typeface="Poppins Bold"/>
                  <a:cs typeface="Poppins Bold"/>
                  <a:sym typeface="Poppins Bold"/>
                </a:rPr>
                <a:t>3</a:t>
              </a:r>
              <a:endParaRPr lang="en-US" sz="2000" dirty="0">
                <a:solidFill>
                  <a:srgbClr val="000000"/>
                </a:solidFill>
                <a:latin typeface="Poppins Bold"/>
                <a:ea typeface="Poppins Bold"/>
                <a:cs typeface="Poppins Bold"/>
                <a:sym typeface="Poppins Bold"/>
              </a:endParaRPr>
            </a:p>
          </p:txBody>
        </p:sp>
      </p:grpSp>
      <p:grpSp>
        <p:nvGrpSpPr>
          <p:cNvPr id="19" name="Group 19"/>
          <p:cNvGrpSpPr/>
          <p:nvPr/>
        </p:nvGrpSpPr>
        <p:grpSpPr>
          <a:xfrm>
            <a:off x="813780" y="4354317"/>
            <a:ext cx="4029841" cy="1957366"/>
            <a:chOff x="-62056" y="-138932"/>
            <a:chExt cx="1376997" cy="773280"/>
          </a:xfrm>
        </p:grpSpPr>
        <p:sp>
          <p:nvSpPr>
            <p:cNvPr id="20" name="Freeform 20"/>
            <p:cNvSpPr/>
            <p:nvPr/>
          </p:nvSpPr>
          <p:spPr>
            <a:xfrm>
              <a:off x="-62056" y="-104746"/>
              <a:ext cx="1348573" cy="716130"/>
            </a:xfrm>
            <a:custGeom>
              <a:avLst/>
              <a:gdLst/>
              <a:ahLst/>
              <a:cxnLst/>
              <a:rect l="l" t="t" r="r" b="b"/>
              <a:pathLst>
                <a:path w="1348573" h="716130">
                  <a:moveTo>
                    <a:pt x="0" y="0"/>
                  </a:moveTo>
                  <a:lnTo>
                    <a:pt x="1348573" y="0"/>
                  </a:lnTo>
                  <a:lnTo>
                    <a:pt x="1348573" y="716130"/>
                  </a:lnTo>
                  <a:lnTo>
                    <a:pt x="0" y="716130"/>
                  </a:lnTo>
                  <a:close/>
                </a:path>
              </a:pathLst>
            </a:custGeom>
            <a:gradFill rotWithShape="1">
              <a:gsLst>
                <a:gs pos="0">
                  <a:srgbClr val="CDFFD8">
                    <a:alpha val="100000"/>
                  </a:srgbClr>
                </a:gs>
                <a:gs pos="100000">
                  <a:srgbClr val="94B9FF">
                    <a:alpha val="100000"/>
                  </a:srgbClr>
                </a:gs>
              </a:gsLst>
              <a:lin ang="0"/>
            </a:gradFill>
          </p:spPr>
          <p:txBody>
            <a:bodyPr/>
            <a:lstStyle/>
            <a:p>
              <a:endParaRPr lang="en-US"/>
            </a:p>
          </p:txBody>
        </p:sp>
        <p:sp>
          <p:nvSpPr>
            <p:cNvPr id="21" name="TextBox 21"/>
            <p:cNvSpPr txBox="1"/>
            <p:nvPr/>
          </p:nvSpPr>
          <p:spPr>
            <a:xfrm>
              <a:off x="-33632" y="-138932"/>
              <a:ext cx="1348573" cy="773280"/>
            </a:xfrm>
            <a:prstGeom prst="rect">
              <a:avLst/>
            </a:prstGeom>
          </p:spPr>
          <p:txBody>
            <a:bodyPr lIns="33867" tIns="33867" rIns="33867" bIns="33867" rtlCol="0" anchor="ctr"/>
            <a:lstStyle/>
            <a:p>
              <a:pPr algn="just">
                <a:lnSpc>
                  <a:spcPts val="1680"/>
                </a:lnSpc>
              </a:pPr>
              <a:r>
                <a:rPr lang="en-US" sz="2000" b="1" dirty="0">
                  <a:solidFill>
                    <a:srgbClr val="000000"/>
                  </a:solidFill>
                  <a:latin typeface="Times New Roman" panose="02020603050405020304" pitchFamily="18" charset="0"/>
                  <a:ea typeface="Canva Sans"/>
                  <a:cs typeface="Times New Roman" panose="02020603050405020304" pitchFamily="18" charset="0"/>
                  <a:sym typeface="Poppins"/>
                </a:rPr>
                <a:t>New generation of youths has developed entrepreneurial ability, outward looking attitude, competitive fervor and modern skills remarkable performance in sports, music, fashion, media and civil society actions. </a:t>
              </a:r>
              <a:endParaRPr lang="en-US" sz="2000" b="1" dirty="0">
                <a:solidFill>
                  <a:srgbClr val="000000"/>
                </a:solidFill>
                <a:latin typeface="Times New Roman" panose="02020603050405020304" pitchFamily="18" charset="0"/>
                <a:ea typeface="Canva Sans"/>
                <a:cs typeface="Times New Roman" panose="02020603050405020304" pitchFamily="18" charset="0"/>
                <a:sym typeface="Poppins"/>
              </a:endParaRPr>
            </a:p>
          </p:txBody>
        </p:sp>
      </p:grpSp>
      <p:sp>
        <p:nvSpPr>
          <p:cNvPr id="22" name="TextBox 22"/>
          <p:cNvSpPr txBox="1"/>
          <p:nvPr/>
        </p:nvSpPr>
        <p:spPr>
          <a:xfrm>
            <a:off x="5249070" y="904377"/>
            <a:ext cx="6614541" cy="5286375"/>
          </a:xfrm>
          <a:prstGeom prst="rect">
            <a:avLst/>
          </a:prstGeom>
        </p:spPr>
        <p:txBody>
          <a:bodyPr lIns="0" tIns="0" rIns="0" bIns="0" rtlCol="0" anchor="t">
            <a:spAutoFit/>
          </a:bodyPr>
          <a:lstStyle/>
          <a:p>
            <a:pPr marL="287655" lvl="1" indent="-144145">
              <a:lnSpc>
                <a:spcPts val="2425"/>
              </a:lnSpc>
              <a:buFont typeface="Arial" panose="020B0604020202020204"/>
              <a:buChar char="•"/>
            </a:pPr>
            <a:r>
              <a:rPr lang="en-US" sz="2000" b="1" dirty="0">
                <a:solidFill>
                  <a:srgbClr val="000000"/>
                </a:solidFill>
                <a:latin typeface="Times New Roman" panose="02020603050405020304" pitchFamily="18" charset="0"/>
                <a:ea typeface="Canva Sans"/>
                <a:cs typeface="Times New Roman" panose="02020603050405020304" pitchFamily="18" charset="0"/>
                <a:sym typeface="Canva Sans"/>
              </a:rPr>
              <a:t>100 international sports persons including for the World Championship, Olympic, Asian and Commonwealth Games</a:t>
            </a:r>
            <a:endParaRPr lang="en-US" sz="2000" b="1" dirty="0">
              <a:solidFill>
                <a:srgbClr val="000000"/>
              </a:solidFill>
              <a:latin typeface="Times New Roman" panose="02020603050405020304" pitchFamily="18" charset="0"/>
              <a:ea typeface="Canva Sans"/>
              <a:cs typeface="Times New Roman" panose="02020603050405020304" pitchFamily="18" charset="0"/>
              <a:sym typeface="Canva Sans"/>
            </a:endParaRPr>
          </a:p>
          <a:p>
            <a:pPr marL="287655" lvl="1" indent="-144145">
              <a:lnSpc>
                <a:spcPts val="2425"/>
              </a:lnSpc>
              <a:buFont typeface="Arial" panose="020B0604020202020204"/>
              <a:buChar char="•"/>
            </a:pPr>
            <a:r>
              <a:rPr lang="en-US" sz="2000" b="1" dirty="0">
                <a:solidFill>
                  <a:srgbClr val="000000"/>
                </a:solidFill>
                <a:latin typeface="Times New Roman" panose="02020603050405020304" pitchFamily="18" charset="0"/>
                <a:ea typeface="Canva Sans"/>
                <a:cs typeface="Times New Roman" panose="02020603050405020304" pitchFamily="18" charset="0"/>
                <a:sym typeface="Canva Sans"/>
              </a:rPr>
              <a:t>100 IAS, IFS, IPS Officers ; 100 IES, ISS &amp; Forest Service officers</a:t>
            </a:r>
            <a:endParaRPr lang="en-US" sz="2000" b="1" dirty="0">
              <a:solidFill>
                <a:srgbClr val="000000"/>
              </a:solidFill>
              <a:latin typeface="Times New Roman" panose="02020603050405020304" pitchFamily="18" charset="0"/>
              <a:ea typeface="Canva Sans"/>
              <a:cs typeface="Times New Roman" panose="02020603050405020304" pitchFamily="18" charset="0"/>
              <a:sym typeface="Canva Sans"/>
            </a:endParaRPr>
          </a:p>
          <a:p>
            <a:pPr marL="287655" lvl="1" indent="-144145">
              <a:lnSpc>
                <a:spcPts val="2425"/>
              </a:lnSpc>
              <a:buFont typeface="Arial" panose="020B0604020202020204"/>
              <a:buChar char="•"/>
            </a:pPr>
            <a:r>
              <a:rPr lang="en-US" sz="2000" b="1" dirty="0">
                <a:solidFill>
                  <a:srgbClr val="000000"/>
                </a:solidFill>
                <a:latin typeface="Times New Roman" panose="02020603050405020304" pitchFamily="18" charset="0"/>
                <a:ea typeface="Canva Sans"/>
                <a:cs typeface="Times New Roman" panose="02020603050405020304" pitchFamily="18" charset="0"/>
                <a:sym typeface="Canva Sans"/>
              </a:rPr>
              <a:t>100 National and international musicians, film makers, fashion designers, architects</a:t>
            </a:r>
            <a:endParaRPr lang="en-US" sz="2000" b="1" dirty="0">
              <a:solidFill>
                <a:srgbClr val="000000"/>
              </a:solidFill>
              <a:latin typeface="Times New Roman" panose="02020603050405020304" pitchFamily="18" charset="0"/>
              <a:ea typeface="Canva Sans"/>
              <a:cs typeface="Times New Roman" panose="02020603050405020304" pitchFamily="18" charset="0"/>
              <a:sym typeface="Canva Sans"/>
            </a:endParaRPr>
          </a:p>
          <a:p>
            <a:pPr marL="287655" lvl="1" indent="-144145">
              <a:lnSpc>
                <a:spcPts val="2425"/>
              </a:lnSpc>
              <a:buFont typeface="Arial" panose="020B0604020202020204"/>
              <a:buChar char="•"/>
            </a:pPr>
            <a:r>
              <a:rPr lang="en-US" sz="2000" b="1" dirty="0">
                <a:solidFill>
                  <a:srgbClr val="000000"/>
                </a:solidFill>
                <a:latin typeface="Times New Roman" panose="02020603050405020304" pitchFamily="18" charset="0"/>
                <a:ea typeface="Canva Sans"/>
                <a:cs typeface="Times New Roman" panose="02020603050405020304" pitchFamily="18" charset="0"/>
                <a:sym typeface="Canva Sans"/>
              </a:rPr>
              <a:t>300 PhDs from the top professional institutes from IIM, IIT, NIIT, IIIT, NIFT, IISc, IIMC</a:t>
            </a:r>
            <a:endParaRPr lang="en-US" sz="2000" b="1" dirty="0">
              <a:solidFill>
                <a:srgbClr val="000000"/>
              </a:solidFill>
              <a:latin typeface="Times New Roman" panose="02020603050405020304" pitchFamily="18" charset="0"/>
              <a:ea typeface="Canva Sans"/>
              <a:cs typeface="Times New Roman" panose="02020603050405020304" pitchFamily="18" charset="0"/>
              <a:sym typeface="Canva Sans"/>
            </a:endParaRPr>
          </a:p>
          <a:p>
            <a:pPr marL="287655" lvl="1" indent="-144145">
              <a:lnSpc>
                <a:spcPts val="2425"/>
              </a:lnSpc>
              <a:buFont typeface="Arial" panose="020B0604020202020204"/>
              <a:buChar char="•"/>
            </a:pPr>
            <a:r>
              <a:rPr lang="en-US" sz="2000" b="1" dirty="0">
                <a:solidFill>
                  <a:srgbClr val="000000"/>
                </a:solidFill>
                <a:latin typeface="Times New Roman" panose="02020603050405020304" pitchFamily="18" charset="0"/>
                <a:ea typeface="Canva Sans"/>
                <a:cs typeface="Times New Roman" panose="02020603050405020304" pitchFamily="18" charset="0"/>
                <a:sym typeface="Canva Sans"/>
              </a:rPr>
              <a:t>100 Top medical practitioners and bankers </a:t>
            </a:r>
            <a:endParaRPr lang="en-US" sz="2000" b="1" dirty="0">
              <a:solidFill>
                <a:srgbClr val="000000"/>
              </a:solidFill>
              <a:latin typeface="Times New Roman" panose="02020603050405020304" pitchFamily="18" charset="0"/>
              <a:ea typeface="Canva Sans"/>
              <a:cs typeface="Times New Roman" panose="02020603050405020304" pitchFamily="18" charset="0"/>
              <a:sym typeface="Canva Sans"/>
            </a:endParaRPr>
          </a:p>
          <a:p>
            <a:pPr marL="287655" lvl="1" indent="-144145">
              <a:lnSpc>
                <a:spcPts val="2425"/>
              </a:lnSpc>
              <a:buFont typeface="Arial" panose="020B0604020202020204"/>
              <a:buChar char="•"/>
            </a:pPr>
            <a:r>
              <a:rPr lang="en-US" sz="2000" b="1" dirty="0">
                <a:solidFill>
                  <a:srgbClr val="000000"/>
                </a:solidFill>
                <a:latin typeface="Times New Roman" panose="02020603050405020304" pitchFamily="18" charset="0"/>
                <a:ea typeface="Canva Sans"/>
                <a:cs typeface="Times New Roman" panose="02020603050405020304" pitchFamily="18" charset="0"/>
                <a:sym typeface="Canva Sans"/>
              </a:rPr>
              <a:t>100 Top Civil Society Actors and Community Leaders</a:t>
            </a:r>
            <a:endParaRPr lang="en-US" sz="2000" b="1" dirty="0">
              <a:solidFill>
                <a:srgbClr val="000000"/>
              </a:solidFill>
              <a:latin typeface="Times New Roman" panose="02020603050405020304" pitchFamily="18" charset="0"/>
              <a:ea typeface="Canva Sans"/>
              <a:cs typeface="Times New Roman" panose="02020603050405020304" pitchFamily="18" charset="0"/>
              <a:sym typeface="Canva Sans"/>
            </a:endParaRPr>
          </a:p>
          <a:p>
            <a:pPr marL="287655" lvl="1" indent="-144145">
              <a:lnSpc>
                <a:spcPts val="2425"/>
              </a:lnSpc>
              <a:buFont typeface="Arial" panose="020B0604020202020204"/>
              <a:buChar char="•"/>
            </a:pPr>
            <a:r>
              <a:rPr lang="en-US" sz="2000" b="1" dirty="0">
                <a:solidFill>
                  <a:srgbClr val="000000"/>
                </a:solidFill>
                <a:latin typeface="Times New Roman" panose="02020603050405020304" pitchFamily="18" charset="0"/>
                <a:ea typeface="Canva Sans"/>
                <a:cs typeface="Times New Roman" panose="02020603050405020304" pitchFamily="18" charset="0"/>
                <a:sym typeface="Canva Sans"/>
              </a:rPr>
              <a:t>100 Top Media Professionals and Academics</a:t>
            </a:r>
            <a:endParaRPr lang="en-US" sz="2000" b="1" dirty="0">
              <a:solidFill>
                <a:srgbClr val="000000"/>
              </a:solidFill>
              <a:latin typeface="Times New Roman" panose="02020603050405020304" pitchFamily="18" charset="0"/>
              <a:ea typeface="Canva Sans"/>
              <a:cs typeface="Times New Roman" panose="02020603050405020304" pitchFamily="18" charset="0"/>
              <a:sym typeface="Canva Sans"/>
            </a:endParaRPr>
          </a:p>
          <a:p>
            <a:pPr marL="287655" lvl="1" indent="-144145">
              <a:lnSpc>
                <a:spcPts val="2425"/>
              </a:lnSpc>
              <a:buFont typeface="Arial" panose="020B0604020202020204"/>
              <a:buChar char="•"/>
            </a:pPr>
            <a:r>
              <a:rPr lang="en-US" sz="2000" b="1" dirty="0">
                <a:solidFill>
                  <a:srgbClr val="000000"/>
                </a:solidFill>
                <a:latin typeface="Times New Roman" panose="02020603050405020304" pitchFamily="18" charset="0"/>
                <a:ea typeface="Canva Sans"/>
                <a:cs typeface="Times New Roman" panose="02020603050405020304" pitchFamily="18" charset="0"/>
                <a:sym typeface="Canva Sans"/>
              </a:rPr>
              <a:t>100 Top entrepreneurs and Start ups</a:t>
            </a:r>
            <a:endParaRPr lang="en-US" sz="2000" b="1" dirty="0">
              <a:solidFill>
                <a:srgbClr val="000000"/>
              </a:solidFill>
              <a:latin typeface="Times New Roman" panose="02020603050405020304" pitchFamily="18" charset="0"/>
              <a:ea typeface="Canva Sans"/>
              <a:cs typeface="Times New Roman" panose="02020603050405020304" pitchFamily="18" charset="0"/>
              <a:sym typeface="Canva Sans"/>
            </a:endParaRPr>
          </a:p>
          <a:p>
            <a:pPr marL="287655" lvl="1" indent="-144145">
              <a:lnSpc>
                <a:spcPts val="2425"/>
              </a:lnSpc>
              <a:buFont typeface="Arial" panose="020B0604020202020204"/>
              <a:buChar char="•"/>
            </a:pPr>
            <a:r>
              <a:rPr lang="en-US" sz="2000" b="1" dirty="0">
                <a:solidFill>
                  <a:srgbClr val="000000"/>
                </a:solidFill>
                <a:latin typeface="Times New Roman" panose="02020603050405020304" pitchFamily="18" charset="0"/>
                <a:ea typeface="Canva Sans"/>
                <a:cs typeface="Times New Roman" panose="02020603050405020304" pitchFamily="18" charset="0"/>
                <a:sym typeface="Canva Sans"/>
              </a:rPr>
              <a:t>100  Top Scientists, Technocrats and Innovators</a:t>
            </a:r>
            <a:endParaRPr lang="en-US" sz="2000" b="1" dirty="0">
              <a:solidFill>
                <a:srgbClr val="000000"/>
              </a:solidFill>
              <a:latin typeface="Times New Roman" panose="02020603050405020304" pitchFamily="18" charset="0"/>
              <a:ea typeface="Canva Sans"/>
              <a:cs typeface="Times New Roman" panose="02020603050405020304" pitchFamily="18" charset="0"/>
              <a:sym typeface="Canva Sans"/>
            </a:endParaRPr>
          </a:p>
          <a:p>
            <a:pPr marL="287655" lvl="1" indent="-144145">
              <a:lnSpc>
                <a:spcPts val="2425"/>
              </a:lnSpc>
              <a:buFont typeface="Arial" panose="020B0604020202020204"/>
              <a:buChar char="•"/>
            </a:pPr>
            <a:r>
              <a:rPr lang="en-US" sz="2000" b="1" dirty="0">
                <a:solidFill>
                  <a:srgbClr val="000000"/>
                </a:solidFill>
                <a:latin typeface="Times New Roman" panose="02020603050405020304" pitchFamily="18" charset="0"/>
                <a:ea typeface="Canva Sans"/>
                <a:cs typeface="Times New Roman" panose="02020603050405020304" pitchFamily="18" charset="0"/>
                <a:sym typeface="Canva Sans"/>
              </a:rPr>
              <a:t>100 Brigadiers, Commodore and Air Commodore.   </a:t>
            </a:r>
            <a:endParaRPr lang="en-US" sz="2000" b="1" dirty="0">
              <a:solidFill>
                <a:srgbClr val="000000"/>
              </a:solidFill>
              <a:latin typeface="Times New Roman" panose="02020603050405020304" pitchFamily="18" charset="0"/>
              <a:ea typeface="Canva Sans"/>
              <a:cs typeface="Times New Roman" panose="02020603050405020304" pitchFamily="18" charset="0"/>
              <a:sym typeface="Canva Sans"/>
            </a:endParaRPr>
          </a:p>
          <a:p>
            <a:pPr marL="287655" lvl="1" indent="-144145">
              <a:lnSpc>
                <a:spcPts val="2425"/>
              </a:lnSpc>
              <a:buFont typeface="Arial" panose="020B0604020202020204"/>
              <a:buChar char="•"/>
            </a:pPr>
            <a:r>
              <a:rPr lang="en-US" sz="2000" b="1" dirty="0">
                <a:solidFill>
                  <a:srgbClr val="000000"/>
                </a:solidFill>
                <a:latin typeface="Times New Roman" panose="02020603050405020304" pitchFamily="18" charset="0"/>
                <a:ea typeface="Canva Sans"/>
                <a:cs typeface="Times New Roman" panose="02020603050405020304" pitchFamily="18" charset="0"/>
                <a:sym typeface="Canva Sans"/>
              </a:rPr>
              <a:t>100  Graduates from FTII-Pune, NSD-Delhi and other film academies </a:t>
            </a:r>
            <a:endParaRPr lang="en-US" sz="2000" b="1" dirty="0">
              <a:solidFill>
                <a:srgbClr val="000000"/>
              </a:solidFill>
              <a:latin typeface="Times New Roman" panose="02020603050405020304" pitchFamily="18" charset="0"/>
              <a:ea typeface="Canva Sans"/>
              <a:cs typeface="Times New Roman" panose="02020603050405020304" pitchFamily="18" charset="0"/>
              <a:sym typeface="Canva San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noChangeArrowheads="1"/>
          </p:cNvSpPr>
          <p:nvPr>
            <p:ph type="title" idx="4294967295"/>
          </p:nvPr>
        </p:nvSpPr>
        <p:spPr>
          <a:xfrm>
            <a:off x="330200" y="220663"/>
            <a:ext cx="11861800" cy="1325562"/>
          </a:xfrm>
        </p:spPr>
        <p:txBody>
          <a:bodyPr/>
          <a:lstStyle/>
          <a:p>
            <a:r>
              <a:rPr lang="en-IN" sz="3000" b="1" dirty="0"/>
              <a:t>   </a:t>
            </a:r>
            <a:br>
              <a:rPr lang="en-IN" sz="3000" b="1" dirty="0"/>
            </a:br>
            <a:r>
              <a:rPr lang="en-IN" sz="3000" b="1" dirty="0"/>
              <a:t>      </a:t>
            </a:r>
            <a:r>
              <a:rPr lang="en-IN" sz="3200" b="1" dirty="0"/>
              <a:t>Investment in Sports                   Investment in Music </a:t>
            </a:r>
            <a:r>
              <a:rPr lang="en-IN" sz="2800" b="1" dirty="0"/>
              <a:t>as a Soft Power                            </a:t>
            </a:r>
            <a:endParaRPr lang="en-IN" sz="2800" b="1" dirty="0"/>
          </a:p>
        </p:txBody>
      </p:sp>
      <p:pic>
        <p:nvPicPr>
          <p:cNvPr id="30723" name="Content Placeholder 4"/>
          <p:cNvPicPr>
            <a:picLocks noGrp="1" noChangeAspect="1" noChangeArrowheads="1"/>
          </p:cNvPicPr>
          <p:nvPr>
            <p:ph idx="4294967295"/>
          </p:nvPr>
        </p:nvPicPr>
        <p:blipFill>
          <a:blip r:embed="rId1"/>
          <a:srcRect/>
          <a:stretch>
            <a:fillRect/>
          </a:stretch>
        </p:blipFill>
        <p:spPr>
          <a:xfrm>
            <a:off x="615462" y="1491151"/>
            <a:ext cx="5030788" cy="4779962"/>
          </a:xfrm>
        </p:spPr>
      </p:pic>
      <p:pic>
        <p:nvPicPr>
          <p:cNvPr id="30724" name="Picture 5"/>
          <p:cNvPicPr>
            <a:picLocks noChangeAspect="1" noChangeArrowheads="1"/>
          </p:cNvPicPr>
          <p:nvPr/>
        </p:nvPicPr>
        <p:blipFill>
          <a:blip r:embed="rId2"/>
          <a:srcRect/>
          <a:stretch>
            <a:fillRect/>
          </a:stretch>
        </p:blipFill>
        <p:spPr bwMode="auto">
          <a:xfrm>
            <a:off x="6178062" y="1552698"/>
            <a:ext cx="5638800" cy="3683000"/>
          </a:xfrm>
          <a:prstGeom prst="rect">
            <a:avLst/>
          </a:prstGeom>
          <a:noFill/>
          <a:ln w="9525">
            <a:noFill/>
            <a:miter lim="800000"/>
            <a:headEnd/>
            <a:tailEnd/>
          </a:ln>
        </p:spPr>
      </p:pic>
      <p:pic>
        <p:nvPicPr>
          <p:cNvPr id="30725" name="Picture 6"/>
          <p:cNvPicPr>
            <a:picLocks noChangeAspect="1" noChangeArrowheads="1"/>
          </p:cNvPicPr>
          <p:nvPr/>
        </p:nvPicPr>
        <p:blipFill>
          <a:blip r:embed="rId3"/>
          <a:srcRect/>
          <a:stretch>
            <a:fillRect/>
          </a:stretch>
        </p:blipFill>
        <p:spPr bwMode="auto">
          <a:xfrm>
            <a:off x="6195646" y="5191125"/>
            <a:ext cx="5638800" cy="1552575"/>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58215" y="196215"/>
            <a:ext cx="9599295" cy="683895"/>
          </a:xfrm>
          <a:prstGeom prst="rect">
            <a:avLst/>
          </a:prstGeom>
          <a:noFill/>
        </p:spPr>
        <p:txBody>
          <a:bodyPr wrap="square">
            <a:spAutoFit/>
          </a:bodyPr>
          <a:lstStyle/>
          <a:p>
            <a:pPr algn="just" eaLnBrk="1" fontAlgn="auto" hangingPunct="1">
              <a:lnSpc>
                <a:spcPct val="107000"/>
              </a:lnSpc>
              <a:spcBef>
                <a:spcPts val="0"/>
              </a:spcBef>
              <a:spcAft>
                <a:spcPts val="800"/>
              </a:spcAft>
              <a:defRPr/>
            </a:pPr>
            <a:r>
              <a:rPr lang="en-IN" sz="3600" b="1" dirty="0">
                <a:latin typeface="+mj-lt"/>
                <a:ea typeface="+mj-ea"/>
                <a:cs typeface="+mj-cs"/>
              </a:rPr>
              <a:t>    Goal 8:   The Peace Dividend 2047</a:t>
            </a:r>
            <a:endParaRPr lang="en-IN" sz="3600" b="1" dirty="0">
              <a:solidFill>
                <a:schemeClr val="accent1">
                  <a:lumMod val="75000"/>
                </a:schemeClr>
              </a:solidFill>
              <a:latin typeface="+mj-lt"/>
              <a:ea typeface="+mj-ea"/>
              <a:cs typeface="+mj-cs"/>
            </a:endParaRPr>
          </a:p>
        </p:txBody>
      </p:sp>
      <p:sp>
        <p:nvSpPr>
          <p:cNvPr id="7" name="TextBox 6"/>
          <p:cNvSpPr txBox="1"/>
          <p:nvPr/>
        </p:nvSpPr>
        <p:spPr>
          <a:xfrm>
            <a:off x="631825" y="855345"/>
            <a:ext cx="11053445" cy="5478145"/>
          </a:xfrm>
          <a:prstGeom prst="rect">
            <a:avLst/>
          </a:prstGeom>
          <a:noFill/>
          <a:extLst>
            <a:ext uri="{909E8E84-426E-40DD-AFC4-6F175D3DCCD1}">
              <a14:hiddenFill xmlns:a14="http://schemas.microsoft.com/office/drawing/2010/main">
                <a:solidFill>
                  <a:schemeClr val="tx2">
                    <a:lumMod val="20000"/>
                    <a:lumOff val="80000"/>
                  </a:schemeClr>
                </a:solidFill>
              </a14:hiddenFill>
            </a:ext>
          </a:extLst>
        </p:spPr>
        <p:txBody>
          <a:bodyPr wrap="square">
            <a:spAutoFit/>
          </a:bodyPr>
          <a:lstStyle/>
          <a:p>
            <a:pPr algn="just" eaLnBrk="1" fontAlgn="auto" hangingPunct="1">
              <a:lnSpc>
                <a:spcPct val="107000"/>
              </a:lnSpc>
              <a:spcBef>
                <a:spcPts val="0"/>
              </a:spcBef>
              <a:spcAft>
                <a:spcPts val="800"/>
              </a:spcAft>
              <a:buFont typeface="Arial" panose="020B0604020202020204" pitchFamily="34" charset="0"/>
              <a:buChar char="•"/>
              <a:defRPr/>
            </a:pPr>
            <a:r>
              <a:rPr lang="en-US" sz="2400" kern="100" dirty="0">
                <a:latin typeface="Arial Narrow" pitchFamily="34" charset="0"/>
                <a:ea typeface="Calibri" panose="020F0502020204030204" pitchFamily="34" charset="0"/>
                <a:cs typeface="Times New Roman" panose="02020603050405020304" pitchFamily="18" charset="0"/>
              </a:rPr>
              <a:t> </a:t>
            </a:r>
            <a:r>
              <a:rPr lang="en-US" sz="2000" b="1" kern="100" dirty="0">
                <a:latin typeface="Arial Narrow" pitchFamily="34" charset="0"/>
                <a:ea typeface="Calibri" panose="020F0502020204030204" pitchFamily="34" charset="0"/>
                <a:cs typeface="Times New Roman" panose="02020603050405020304" pitchFamily="18" charset="0"/>
              </a:rPr>
              <a:t>Conflict driven instabilities have been a reality in the NER</a:t>
            </a:r>
            <a:endParaRPr lang="en-IN" sz="2000" b="1" kern="100" dirty="0">
              <a:latin typeface="Arial Narrow" pitchFamily="34" charset="0"/>
              <a:ea typeface="Calibri" panose="020F0502020204030204" pitchFamily="34" charset="0"/>
              <a:cs typeface="Times New Roman" panose="02020603050405020304" pitchFamily="18" charset="0"/>
            </a:endParaRPr>
          </a:p>
          <a:p>
            <a:pPr algn="just" eaLnBrk="1" fontAlgn="auto" hangingPunct="1">
              <a:lnSpc>
                <a:spcPct val="107000"/>
              </a:lnSpc>
              <a:spcBef>
                <a:spcPts val="0"/>
              </a:spcBef>
              <a:spcAft>
                <a:spcPts val="800"/>
              </a:spcAft>
              <a:buFont typeface="Arial" panose="020B0604020202020204" pitchFamily="34" charset="0"/>
              <a:buChar char="•"/>
              <a:defRPr/>
            </a:pPr>
            <a:r>
              <a:rPr lang="en-IN" sz="2000" b="1" kern="100" dirty="0">
                <a:latin typeface="Arial Narrow" pitchFamily="34" charset="0"/>
                <a:ea typeface="Calibri" panose="020F0502020204030204" pitchFamily="34" charset="0"/>
                <a:cs typeface="Times New Roman" panose="02020603050405020304" pitchFamily="18" charset="0"/>
              </a:rPr>
              <a:t>Cost of Conflicts and instabilities have been high and damaging. </a:t>
            </a:r>
            <a:endParaRPr lang="en-IN" sz="2000" b="1" kern="100" dirty="0">
              <a:latin typeface="Arial Narrow" pitchFamily="34" charset="0"/>
              <a:ea typeface="Calibri" panose="020F0502020204030204" pitchFamily="34" charset="0"/>
              <a:cs typeface="Times New Roman" panose="02020603050405020304" pitchFamily="18" charset="0"/>
            </a:endParaRPr>
          </a:p>
          <a:p>
            <a:pPr algn="just" eaLnBrk="1" fontAlgn="auto" hangingPunct="1">
              <a:lnSpc>
                <a:spcPct val="115000"/>
              </a:lnSpc>
              <a:spcBef>
                <a:spcPts val="0"/>
              </a:spcBef>
              <a:spcAft>
                <a:spcPts val="0"/>
              </a:spcAft>
              <a:buFont typeface="Arial" panose="020B0604020202020204" pitchFamily="34" charset="0"/>
              <a:buChar char="•"/>
              <a:defRPr/>
            </a:pPr>
            <a:r>
              <a:rPr lang="en-US" sz="2000" b="1" dirty="0">
                <a:latin typeface="Arial Narrow" pitchFamily="34" charset="0"/>
                <a:ea typeface="Times New Roman" panose="02020603050405020304" pitchFamily="18" charset="0"/>
              </a:rPr>
              <a:t>If one stood in a place like Guwahati, within 700 kms perimeter one could find all varieties of global conflicts. </a:t>
            </a:r>
            <a:endParaRPr lang="en-IN" sz="2000" b="1" dirty="0">
              <a:latin typeface="Arial Narrow" pitchFamily="34" charset="0"/>
              <a:ea typeface="Times New Roman" panose="02020603050405020304" pitchFamily="18" charset="0"/>
            </a:endParaRPr>
          </a:p>
          <a:p>
            <a:pPr algn="just" eaLnBrk="1" fontAlgn="auto" hangingPunct="1">
              <a:lnSpc>
                <a:spcPct val="115000"/>
              </a:lnSpc>
              <a:spcBef>
                <a:spcPts val="0"/>
              </a:spcBef>
              <a:spcAft>
                <a:spcPts val="0"/>
              </a:spcAft>
              <a:buFont typeface="Arial" panose="020B0604020202020204" pitchFamily="34" charset="0"/>
              <a:buChar char="•"/>
              <a:defRPr/>
            </a:pPr>
            <a:r>
              <a:rPr lang="en-US" sz="2000" b="1" dirty="0">
                <a:latin typeface="Arial Narrow" pitchFamily="34" charset="0"/>
                <a:ea typeface="Times New Roman" panose="02020603050405020304" pitchFamily="18" charset="0"/>
              </a:rPr>
              <a:t>No single and compact geographical region has recorded </a:t>
            </a:r>
            <a:endParaRPr lang="en-IN" sz="2000" b="1" dirty="0">
              <a:latin typeface="Arial Narrow" pitchFamily="34" charset="0"/>
              <a:ea typeface="Times New Roman" panose="02020603050405020304" pitchFamily="18" charset="0"/>
            </a:endParaRPr>
          </a:p>
          <a:p>
            <a:pPr algn="just" eaLnBrk="1" fontAlgn="auto" hangingPunct="1">
              <a:lnSpc>
                <a:spcPct val="115000"/>
              </a:lnSpc>
              <a:spcBef>
                <a:spcPts val="0"/>
              </a:spcBef>
              <a:spcAft>
                <a:spcPts val="0"/>
              </a:spcAft>
              <a:buFont typeface="Arial" panose="020B0604020202020204" pitchFamily="34" charset="0"/>
              <a:buChar char="•"/>
              <a:defRPr/>
            </a:pPr>
            <a:r>
              <a:rPr lang="en-US" sz="2000" b="1" dirty="0">
                <a:latin typeface="Arial Narrow" pitchFamily="34" charset="0"/>
                <a:ea typeface="Times New Roman" panose="02020603050405020304" pitchFamily="18" charset="0"/>
              </a:rPr>
              <a:t>Except the nuclear war, one can name any genre of conflicts in the NER.  </a:t>
            </a:r>
            <a:endParaRPr lang="en-IN" sz="2000" b="1" dirty="0">
              <a:latin typeface="Arial Narrow" pitchFamily="34" charset="0"/>
              <a:ea typeface="Times New Roman" panose="02020603050405020304" pitchFamily="18" charset="0"/>
            </a:endParaRPr>
          </a:p>
          <a:p>
            <a:pPr algn="just" eaLnBrk="1" fontAlgn="auto" hangingPunct="1">
              <a:lnSpc>
                <a:spcPct val="107000"/>
              </a:lnSpc>
              <a:spcBef>
                <a:spcPts val="0"/>
              </a:spcBef>
              <a:spcAft>
                <a:spcPts val="800"/>
              </a:spcAft>
              <a:buFont typeface="Arial" panose="020B0604020202020204" pitchFamily="34" charset="0"/>
              <a:buChar char="•"/>
              <a:defRPr/>
            </a:pPr>
            <a:r>
              <a:rPr lang="en-US" sz="2000" b="1" dirty="0">
                <a:latin typeface="Arial Narrow" pitchFamily="34" charset="0"/>
                <a:ea typeface="Times New Roman" panose="02020603050405020304" pitchFamily="18" charset="0"/>
              </a:rPr>
              <a:t>Last 15 years : sharp decline in both Conflicts and Killings : Range of Peace Accords signed and huge gains from stabilities </a:t>
            </a:r>
            <a:endParaRPr lang="en-US" sz="2000" b="1" dirty="0">
              <a:latin typeface="Arial Narrow" pitchFamily="34" charset="0"/>
              <a:ea typeface="Times New Roman" panose="02020603050405020304" pitchFamily="18" charset="0"/>
            </a:endParaRPr>
          </a:p>
          <a:p>
            <a:pPr algn="just" eaLnBrk="1" fontAlgn="auto" hangingPunct="1">
              <a:lnSpc>
                <a:spcPct val="107000"/>
              </a:lnSpc>
              <a:spcBef>
                <a:spcPts val="0"/>
              </a:spcBef>
              <a:spcAft>
                <a:spcPts val="800"/>
              </a:spcAft>
              <a:buFont typeface="Arial" panose="020B0604020202020204" pitchFamily="34" charset="0"/>
              <a:buChar char="•"/>
              <a:defRPr/>
            </a:pPr>
            <a:r>
              <a:rPr lang="en-US" sz="2000" b="1" dirty="0">
                <a:latin typeface="Arial Narrow" pitchFamily="34" charset="0"/>
                <a:ea typeface="Times New Roman" panose="02020603050405020304" pitchFamily="18" charset="0"/>
              </a:rPr>
              <a:t>To develop NER as a citadel of peace and tranquillity that wo</a:t>
            </a:r>
            <a:r>
              <a:rPr lang="en-IN" sz="2000" b="1" kern="100" dirty="0">
                <a:latin typeface="Arial Narrow" pitchFamily="34" charset="0"/>
                <a:ea typeface="Calibri" panose="020F0502020204030204" pitchFamily="34" charset="0"/>
                <a:cs typeface="Times New Roman" panose="02020603050405020304" pitchFamily="18" charset="0"/>
              </a:rPr>
              <a:t>uld trigger and accelerate growth in all fields. </a:t>
            </a:r>
            <a:endParaRPr lang="en-IN" sz="2000" b="1" kern="100" dirty="0">
              <a:latin typeface="Arial Narrow" pitchFamily="34" charset="0"/>
              <a:ea typeface="Calibri" panose="020F0502020204030204" pitchFamily="34" charset="0"/>
              <a:cs typeface="Times New Roman" panose="02020603050405020304" pitchFamily="18" charset="0"/>
            </a:endParaRPr>
          </a:p>
          <a:p>
            <a:pPr algn="just" eaLnBrk="1" fontAlgn="auto" hangingPunct="1">
              <a:lnSpc>
                <a:spcPct val="107000"/>
              </a:lnSpc>
              <a:spcBef>
                <a:spcPts val="0"/>
              </a:spcBef>
              <a:spcAft>
                <a:spcPts val="800"/>
              </a:spcAft>
              <a:buFont typeface="Arial" panose="020B0604020202020204" pitchFamily="34" charset="0"/>
              <a:buChar char="•"/>
              <a:defRPr/>
            </a:pPr>
            <a:r>
              <a:rPr lang="en-IN" sz="2000" b="1" kern="100" dirty="0">
                <a:latin typeface="Arial Narrow" pitchFamily="34" charset="0"/>
                <a:ea typeface="Calibri" panose="020F0502020204030204" pitchFamily="34" charset="0"/>
                <a:cs typeface="Times New Roman" panose="02020603050405020304" pitchFamily="18" charset="0"/>
              </a:rPr>
              <a:t> Examples of Peace Dividend : Vietnam, Japan and others with similar geography, ethnicity-communities,  cultural ecology</a:t>
            </a:r>
            <a:endParaRPr lang="en-IN" sz="2000" b="1" kern="100" dirty="0">
              <a:latin typeface="Arial Narrow" pitchFamily="34" charset="0"/>
              <a:ea typeface="Calibri" panose="020F0502020204030204" pitchFamily="34" charset="0"/>
              <a:cs typeface="Times New Roman" panose="02020603050405020304" pitchFamily="18" charset="0"/>
            </a:endParaRPr>
          </a:p>
          <a:p>
            <a:pPr algn="just" eaLnBrk="1" fontAlgn="auto" hangingPunct="1">
              <a:lnSpc>
                <a:spcPct val="107000"/>
              </a:lnSpc>
              <a:spcBef>
                <a:spcPts val="0"/>
              </a:spcBef>
              <a:spcAft>
                <a:spcPts val="800"/>
              </a:spcAft>
              <a:buFont typeface="Arial" panose="020B0604020202020204" pitchFamily="34" charset="0"/>
              <a:buChar char="•"/>
              <a:defRPr/>
            </a:pPr>
            <a:r>
              <a:rPr lang="en-IN" sz="2000" b="1" kern="100" dirty="0">
                <a:latin typeface="Arial Narrow" pitchFamily="34" charset="0"/>
                <a:ea typeface="Calibri" panose="020F0502020204030204" pitchFamily="34" charset="0"/>
                <a:cs typeface="Times New Roman" panose="02020603050405020304" pitchFamily="18" charset="0"/>
              </a:rPr>
              <a:t>This will in turn ensure human, national and environmental security</a:t>
            </a:r>
            <a:endParaRPr lang="en-IN" sz="2000" b="1" kern="100" dirty="0">
              <a:latin typeface="Arial Narrow" pitchFamily="34" charset="0"/>
              <a:ea typeface="Calibri" panose="020F0502020204030204" pitchFamily="34" charset="0"/>
              <a:cs typeface="Times New Roman" panose="02020603050405020304" pitchFamily="18" charset="0"/>
            </a:endParaRPr>
          </a:p>
          <a:p>
            <a:pPr algn="just" eaLnBrk="1" fontAlgn="auto" hangingPunct="1">
              <a:lnSpc>
                <a:spcPct val="107000"/>
              </a:lnSpc>
              <a:spcBef>
                <a:spcPts val="0"/>
              </a:spcBef>
              <a:spcAft>
                <a:spcPts val="800"/>
              </a:spcAft>
              <a:buFont typeface="Arial" panose="020B0604020202020204" pitchFamily="34" charset="0"/>
              <a:buChar char="•"/>
              <a:defRPr/>
            </a:pPr>
            <a:r>
              <a:rPr lang="en-IN" sz="2000" b="1" kern="100" dirty="0">
                <a:latin typeface="Arial Narrow" pitchFamily="34" charset="0"/>
                <a:ea typeface="Calibri" panose="020F0502020204030204" pitchFamily="34" charset="0"/>
                <a:cs typeface="Times New Roman" panose="02020603050405020304" pitchFamily="18" charset="0"/>
              </a:rPr>
              <a:t> Demonstration effect in other conflict affected regions</a:t>
            </a:r>
            <a:endParaRPr lang="en-IN" sz="2000" b="1" kern="100" dirty="0">
              <a:latin typeface="Arial Narrow"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1"/>
          <p:cNvSpPr>
            <a:spLocks noChangeArrowheads="1"/>
          </p:cNvSpPr>
          <p:nvPr/>
        </p:nvSpPr>
        <p:spPr bwMode="auto">
          <a:xfrm>
            <a:off x="1371600" y="246063"/>
            <a:ext cx="9398000" cy="447675"/>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fontAlgn="auto" hangingPunct="1">
              <a:lnSpc>
                <a:spcPct val="107000"/>
              </a:lnSpc>
              <a:spcBef>
                <a:spcPct val="0"/>
              </a:spcBef>
              <a:spcAft>
                <a:spcPts val="535"/>
              </a:spcAft>
              <a:buFont typeface="Arial" panose="020B0604020202020204" pitchFamily="34" charset="0"/>
              <a:buNone/>
              <a:defRPr/>
            </a:pPr>
            <a:r>
              <a:rPr lang="en-US" altLang="en-US" sz="2335" b="1" dirty="0">
                <a:latin typeface="Arial Narrow" pitchFamily="34" charset="0"/>
              </a:rPr>
              <a:t>PEACE DIVIDENDS AND SDG ACHIEVEMENT CAPITAL OF  INDIA  </a:t>
            </a:r>
            <a:endParaRPr lang="en-US" altLang="en-US" sz="2335" b="1" dirty="0">
              <a:latin typeface="Arial Narrow" pitchFamily="34" charset="0"/>
            </a:endParaRPr>
          </a:p>
        </p:txBody>
      </p:sp>
      <p:sp>
        <p:nvSpPr>
          <p:cNvPr id="32771" name="TextBox 4"/>
          <p:cNvSpPr txBox="1">
            <a:spLocks noChangeArrowheads="1"/>
          </p:cNvSpPr>
          <p:nvPr/>
        </p:nvSpPr>
        <p:spPr bwMode="auto">
          <a:xfrm>
            <a:off x="939800" y="3479800"/>
            <a:ext cx="3262313" cy="276225"/>
          </a:xfrm>
          <a:prstGeom prst="rect">
            <a:avLst/>
          </a:prstGeom>
          <a:noFill/>
          <a:ln w="9525">
            <a:noFill/>
            <a:miter lim="800000"/>
          </a:ln>
        </p:spPr>
        <p:txBody>
          <a:bodyPr>
            <a:spAutoFit/>
          </a:bodyPr>
          <a:lstStyle/>
          <a:p>
            <a:pPr eaLnBrk="1" hangingPunct="1"/>
            <a:r>
              <a:rPr lang="en-US" altLang="en-US" sz="1200" b="1">
                <a:latin typeface="Arial" panose="020B0604020202020204" pitchFamily="34" charset="0"/>
                <a:cs typeface="Times New Roman" panose="02020603050405020304" pitchFamily="18" charset="0"/>
              </a:rPr>
              <a:t>Assam : Annual Fatalities 2000-2024</a:t>
            </a:r>
            <a:endParaRPr lang="en-US" altLang="en-US" sz="1200">
              <a:latin typeface="Arial" panose="020B0604020202020204" pitchFamily="34" charset="0"/>
              <a:cs typeface="Times New Roman" panose="02020603050405020304" pitchFamily="18" charset="0"/>
            </a:endParaRPr>
          </a:p>
        </p:txBody>
      </p:sp>
      <p:graphicFrame>
        <p:nvGraphicFramePr>
          <p:cNvPr id="5" name="Table 4"/>
          <p:cNvGraphicFramePr>
            <a:graphicFrameLocks noGrp="1"/>
          </p:cNvGraphicFramePr>
          <p:nvPr>
            <p:custDataLst>
              <p:tags r:id="rId1"/>
            </p:custDataLst>
          </p:nvPr>
        </p:nvGraphicFramePr>
        <p:xfrm>
          <a:off x="201930" y="2111375"/>
          <a:ext cx="5528310" cy="4215765"/>
        </p:xfrm>
        <a:graphic>
          <a:graphicData uri="http://schemas.openxmlformats.org/drawingml/2006/table">
            <a:tbl>
              <a:tblPr firstRow="1" firstCol="1" bandRow="1">
                <a:tableStyleId>{7DF18680-E054-41AD-8BC1-D1AEF772440D}</a:tableStyleId>
              </a:tblPr>
              <a:tblGrid>
                <a:gridCol w="764540"/>
                <a:gridCol w="744855"/>
                <a:gridCol w="1060450"/>
                <a:gridCol w="932815"/>
                <a:gridCol w="985520"/>
                <a:gridCol w="1040130"/>
              </a:tblGrid>
              <a:tr h="1757045">
                <a:tc>
                  <a:txBody>
                    <a:bodyPr/>
                    <a:lstStyle/>
                    <a:p>
                      <a:pPr algn="just">
                        <a:lnSpc>
                          <a:spcPct val="115000"/>
                        </a:lnSpc>
                        <a:spcAft>
                          <a:spcPts val="800"/>
                        </a:spcAft>
                      </a:pPr>
                      <a:r>
                        <a:rPr lang="en-IN" sz="1800" b="1" kern="0" dirty="0">
                          <a:solidFill>
                            <a:schemeClr val="tx1"/>
                          </a:solidFill>
                          <a:effectLst/>
                          <a:latin typeface="Arial Narrow" pitchFamily="34" charset="0"/>
                        </a:rPr>
                        <a:t>Year</a:t>
                      </a:r>
                      <a:endParaRPr lang="en-IN" sz="1800" b="1" kern="0" dirty="0">
                        <a:solidFill>
                          <a:schemeClr val="tx1"/>
                        </a:solidFill>
                        <a:effectLst/>
                        <a:latin typeface="Arial Narrow" pitchFamily="34" charset="0"/>
                        <a:ea typeface="Calibri" panose="020F0502020204030204" pitchFamily="34" charset="0"/>
                        <a:cs typeface="Poppins" panose="00000500000000000000" pitchFamily="2" charset="0"/>
                      </a:endParaRPr>
                    </a:p>
                  </a:txBody>
                  <a:tcPr marL="45716" marR="45716" marT="0" marB="0" anchor="b"/>
                </a:tc>
                <a:tc>
                  <a:txBody>
                    <a:bodyPr/>
                    <a:lstStyle/>
                    <a:p>
                      <a:pPr algn="just">
                        <a:lnSpc>
                          <a:spcPct val="115000"/>
                        </a:lnSpc>
                        <a:spcAft>
                          <a:spcPts val="800"/>
                        </a:spcAft>
                      </a:pPr>
                      <a:r>
                        <a:rPr lang="en-IN" sz="1800" b="1" kern="0" dirty="0">
                          <a:solidFill>
                            <a:schemeClr val="tx1"/>
                          </a:solidFill>
                          <a:effectLst/>
                          <a:latin typeface="Arial Narrow" pitchFamily="34" charset="0"/>
                        </a:rPr>
                        <a:t>Incidents of Killing</a:t>
                      </a:r>
                      <a:endParaRPr lang="en-IN" sz="1800" b="1" kern="0" dirty="0">
                        <a:solidFill>
                          <a:schemeClr val="tx1"/>
                        </a:solidFill>
                        <a:effectLst/>
                        <a:latin typeface="Arial Narrow" pitchFamily="34" charset="0"/>
                        <a:ea typeface="Calibri" panose="020F0502020204030204" pitchFamily="34" charset="0"/>
                        <a:cs typeface="Poppins" panose="00000500000000000000" pitchFamily="2" charset="0"/>
                      </a:endParaRPr>
                    </a:p>
                  </a:txBody>
                  <a:tcPr marL="45716" marR="45716" marT="0" marB="0" anchor="b"/>
                </a:tc>
                <a:tc>
                  <a:txBody>
                    <a:bodyPr/>
                    <a:lstStyle/>
                    <a:p>
                      <a:pPr algn="just">
                        <a:lnSpc>
                          <a:spcPct val="115000"/>
                        </a:lnSpc>
                        <a:spcAft>
                          <a:spcPts val="800"/>
                        </a:spcAft>
                      </a:pPr>
                      <a:r>
                        <a:rPr lang="en-IN" sz="1800" b="1" kern="0" dirty="0">
                          <a:solidFill>
                            <a:schemeClr val="tx1"/>
                          </a:solidFill>
                          <a:effectLst/>
                          <a:latin typeface="Arial Narrow" pitchFamily="34" charset="0"/>
                        </a:rPr>
                        <a:t>Civilians</a:t>
                      </a:r>
                      <a:endParaRPr lang="en-IN" sz="1800" b="1" kern="0" dirty="0">
                        <a:solidFill>
                          <a:schemeClr val="tx1"/>
                        </a:solidFill>
                        <a:effectLst/>
                        <a:latin typeface="Arial Narrow" pitchFamily="34" charset="0"/>
                        <a:ea typeface="Calibri" panose="020F0502020204030204" pitchFamily="34" charset="0"/>
                        <a:cs typeface="Poppins" panose="00000500000000000000" pitchFamily="2" charset="0"/>
                      </a:endParaRPr>
                    </a:p>
                  </a:txBody>
                  <a:tcPr marL="45716" marR="45716" marT="0" marB="0" anchor="b"/>
                </a:tc>
                <a:tc>
                  <a:txBody>
                    <a:bodyPr/>
                    <a:lstStyle/>
                    <a:p>
                      <a:pPr algn="just">
                        <a:lnSpc>
                          <a:spcPct val="115000"/>
                        </a:lnSpc>
                        <a:spcAft>
                          <a:spcPts val="800"/>
                        </a:spcAft>
                      </a:pPr>
                      <a:r>
                        <a:rPr lang="en-IN" sz="1800" b="1" kern="0" dirty="0">
                          <a:solidFill>
                            <a:schemeClr val="tx1"/>
                          </a:solidFill>
                          <a:effectLst/>
                          <a:latin typeface="Arial Narrow" pitchFamily="34" charset="0"/>
                        </a:rPr>
                        <a:t>Security Forces</a:t>
                      </a:r>
                      <a:endParaRPr lang="en-IN" sz="1800" b="1" kern="0" dirty="0">
                        <a:solidFill>
                          <a:schemeClr val="tx1"/>
                        </a:solidFill>
                        <a:effectLst/>
                        <a:latin typeface="Arial Narrow" pitchFamily="34" charset="0"/>
                        <a:ea typeface="Calibri" panose="020F0502020204030204" pitchFamily="34" charset="0"/>
                        <a:cs typeface="Poppins" panose="00000500000000000000" pitchFamily="2" charset="0"/>
                      </a:endParaRPr>
                    </a:p>
                  </a:txBody>
                  <a:tcPr marL="45716" marR="45716" marT="0" marB="0" anchor="b"/>
                </a:tc>
                <a:tc>
                  <a:txBody>
                    <a:bodyPr/>
                    <a:lstStyle/>
                    <a:p>
                      <a:pPr algn="just">
                        <a:lnSpc>
                          <a:spcPct val="115000"/>
                        </a:lnSpc>
                        <a:spcAft>
                          <a:spcPts val="800"/>
                        </a:spcAft>
                      </a:pPr>
                      <a:r>
                        <a:rPr lang="en-IN" sz="1800" b="1" kern="0" dirty="0">
                          <a:solidFill>
                            <a:schemeClr val="tx1"/>
                          </a:solidFill>
                          <a:effectLst/>
                          <a:latin typeface="Arial Narrow" pitchFamily="34" charset="0"/>
                        </a:rPr>
                        <a:t>Terrorists/Insurgents/Extremists</a:t>
                      </a:r>
                      <a:endParaRPr lang="en-IN" sz="1800" b="1" kern="0" dirty="0">
                        <a:solidFill>
                          <a:schemeClr val="tx1"/>
                        </a:solidFill>
                        <a:effectLst/>
                        <a:latin typeface="Arial Narrow" pitchFamily="34" charset="0"/>
                        <a:ea typeface="Calibri" panose="020F0502020204030204" pitchFamily="34" charset="0"/>
                        <a:cs typeface="Poppins" panose="00000500000000000000" pitchFamily="2" charset="0"/>
                      </a:endParaRPr>
                    </a:p>
                  </a:txBody>
                  <a:tcPr marL="45716" marR="45716" marT="0" marB="0" anchor="b"/>
                </a:tc>
                <a:tc>
                  <a:txBody>
                    <a:bodyPr/>
                    <a:lstStyle/>
                    <a:p>
                      <a:pPr algn="just">
                        <a:lnSpc>
                          <a:spcPct val="115000"/>
                        </a:lnSpc>
                        <a:spcAft>
                          <a:spcPts val="800"/>
                        </a:spcAft>
                      </a:pPr>
                      <a:r>
                        <a:rPr lang="en-IN" sz="1800" b="1" kern="0" dirty="0">
                          <a:solidFill>
                            <a:schemeClr val="tx1"/>
                          </a:solidFill>
                          <a:effectLst/>
                          <a:latin typeface="Arial Narrow" pitchFamily="34" charset="0"/>
                        </a:rPr>
                        <a:t>Not Specified</a:t>
                      </a:r>
                      <a:endParaRPr lang="en-IN" sz="1800" b="1" kern="0" dirty="0">
                        <a:solidFill>
                          <a:schemeClr val="tx1"/>
                        </a:solidFill>
                        <a:effectLst/>
                        <a:latin typeface="Arial Narrow" pitchFamily="34" charset="0"/>
                        <a:ea typeface="Calibri" panose="020F0502020204030204" pitchFamily="34" charset="0"/>
                        <a:cs typeface="Poppins" panose="00000500000000000000" pitchFamily="2" charset="0"/>
                      </a:endParaRPr>
                    </a:p>
                  </a:txBody>
                  <a:tcPr marL="45716" marR="45716" marT="0" marB="0" anchor="b"/>
                </a:tc>
              </a:tr>
              <a:tr h="351155">
                <a:tc>
                  <a:txBody>
                    <a:bodyPr/>
                    <a:lstStyle/>
                    <a:p>
                      <a:pPr algn="just">
                        <a:lnSpc>
                          <a:spcPct val="115000"/>
                        </a:lnSpc>
                        <a:spcAft>
                          <a:spcPts val="800"/>
                        </a:spcAft>
                      </a:pPr>
                      <a:r>
                        <a:rPr lang="en-IN" sz="1800" b="1" u="none" strike="noStrike" kern="0" dirty="0">
                          <a:effectLst/>
                          <a:latin typeface="Arial Narrow" pitchFamily="34" charset="0"/>
                        </a:rPr>
                        <a:t>2000</a:t>
                      </a:r>
                      <a:endParaRPr lang="en-IN" sz="1800" b="1" kern="100" dirty="0">
                        <a:effectLst/>
                        <a:latin typeface="Arial Narrow" pitchFamily="34" charset="0"/>
                        <a:ea typeface="Calibri" panose="020F0502020204030204" pitchFamily="34" charset="0"/>
                        <a:cs typeface="Poppins" panose="00000500000000000000" pitchFamily="2" charset="0"/>
                      </a:endParaRPr>
                    </a:p>
                  </a:txBody>
                  <a:tcPr marL="45716" marR="45716" marT="0" marB="0" anchor="ctr"/>
                </a:tc>
                <a:tc>
                  <a:txBody>
                    <a:bodyPr/>
                    <a:lstStyle/>
                    <a:p>
                      <a:pPr algn="just">
                        <a:lnSpc>
                          <a:spcPct val="115000"/>
                        </a:lnSpc>
                        <a:spcAft>
                          <a:spcPts val="800"/>
                        </a:spcAft>
                      </a:pPr>
                      <a:r>
                        <a:rPr lang="en-IN" sz="1800" b="1" kern="0">
                          <a:effectLst/>
                          <a:latin typeface="Arial Narrow" pitchFamily="34" charset="0"/>
                        </a:rPr>
                        <a:t>224</a:t>
                      </a:r>
                      <a:endParaRPr lang="en-IN" sz="1800" b="1" kern="100">
                        <a:effectLst/>
                        <a:latin typeface="Arial Narrow" pitchFamily="34" charset="0"/>
                        <a:ea typeface="Calibri" panose="020F0502020204030204" pitchFamily="34" charset="0"/>
                        <a:cs typeface="Poppins" panose="00000500000000000000" pitchFamily="2" charset="0"/>
                      </a:endParaRPr>
                    </a:p>
                  </a:txBody>
                  <a:tcPr marL="45716" marR="45716" marT="0" marB="0" anchor="ctr"/>
                </a:tc>
                <a:tc>
                  <a:txBody>
                    <a:bodyPr/>
                    <a:lstStyle/>
                    <a:p>
                      <a:pPr algn="just">
                        <a:lnSpc>
                          <a:spcPct val="115000"/>
                        </a:lnSpc>
                        <a:spcAft>
                          <a:spcPts val="800"/>
                        </a:spcAft>
                      </a:pPr>
                      <a:r>
                        <a:rPr lang="en-IN" sz="1800" b="1" kern="0" dirty="0">
                          <a:effectLst/>
                          <a:latin typeface="Arial Narrow" pitchFamily="34" charset="0"/>
                        </a:rPr>
                        <a:t>267</a:t>
                      </a:r>
                      <a:endParaRPr lang="en-IN" sz="1800" b="1" kern="100" dirty="0">
                        <a:effectLst/>
                        <a:latin typeface="Arial Narrow" pitchFamily="34" charset="0"/>
                        <a:ea typeface="Calibri" panose="020F0502020204030204" pitchFamily="34" charset="0"/>
                        <a:cs typeface="Poppins" panose="00000500000000000000" pitchFamily="2" charset="0"/>
                      </a:endParaRPr>
                    </a:p>
                  </a:txBody>
                  <a:tcPr marL="45716" marR="45716" marT="0" marB="0" anchor="ctr"/>
                </a:tc>
                <a:tc>
                  <a:txBody>
                    <a:bodyPr/>
                    <a:lstStyle/>
                    <a:p>
                      <a:pPr algn="just">
                        <a:lnSpc>
                          <a:spcPct val="115000"/>
                        </a:lnSpc>
                        <a:spcAft>
                          <a:spcPts val="800"/>
                        </a:spcAft>
                      </a:pPr>
                      <a:r>
                        <a:rPr lang="en-IN" sz="1800" b="1" kern="0" dirty="0">
                          <a:effectLst/>
                          <a:latin typeface="Arial Narrow" pitchFamily="34" charset="0"/>
                        </a:rPr>
                        <a:t>37</a:t>
                      </a:r>
                      <a:endParaRPr lang="en-IN" sz="1800" b="1" kern="100" dirty="0">
                        <a:effectLst/>
                        <a:latin typeface="Arial Narrow" pitchFamily="34" charset="0"/>
                        <a:ea typeface="Calibri" panose="020F0502020204030204" pitchFamily="34" charset="0"/>
                        <a:cs typeface="Poppins" panose="00000500000000000000" pitchFamily="2" charset="0"/>
                      </a:endParaRPr>
                    </a:p>
                  </a:txBody>
                  <a:tcPr marL="45716" marR="45716" marT="0" marB="0" anchor="ctr"/>
                </a:tc>
                <a:tc>
                  <a:txBody>
                    <a:bodyPr/>
                    <a:lstStyle/>
                    <a:p>
                      <a:pPr algn="just">
                        <a:lnSpc>
                          <a:spcPct val="115000"/>
                        </a:lnSpc>
                        <a:spcAft>
                          <a:spcPts val="800"/>
                        </a:spcAft>
                      </a:pPr>
                      <a:r>
                        <a:rPr lang="en-IN" sz="1800" b="1" kern="0">
                          <a:effectLst/>
                          <a:latin typeface="Arial Narrow" pitchFamily="34" charset="0"/>
                        </a:rPr>
                        <a:t>223</a:t>
                      </a:r>
                      <a:endParaRPr lang="en-IN" sz="1800" b="1" kern="100">
                        <a:effectLst/>
                        <a:latin typeface="Arial Narrow" pitchFamily="34" charset="0"/>
                        <a:ea typeface="Calibri" panose="020F0502020204030204" pitchFamily="34" charset="0"/>
                        <a:cs typeface="Poppins" panose="00000500000000000000" pitchFamily="2" charset="0"/>
                      </a:endParaRPr>
                    </a:p>
                  </a:txBody>
                  <a:tcPr marL="45716" marR="45716" marT="0" marB="0" anchor="ctr"/>
                </a:tc>
                <a:tc>
                  <a:txBody>
                    <a:bodyPr/>
                    <a:lstStyle/>
                    <a:p>
                      <a:pPr algn="just">
                        <a:lnSpc>
                          <a:spcPct val="115000"/>
                        </a:lnSpc>
                        <a:spcAft>
                          <a:spcPts val="800"/>
                        </a:spcAft>
                      </a:pPr>
                      <a:r>
                        <a:rPr lang="en-IN" sz="1800" b="1" kern="0" dirty="0">
                          <a:effectLst/>
                          <a:latin typeface="Arial Narrow" pitchFamily="34" charset="0"/>
                        </a:rPr>
                        <a:t>7</a:t>
                      </a:r>
                      <a:endParaRPr lang="en-IN" sz="1800" b="1" kern="100" dirty="0">
                        <a:effectLst/>
                        <a:latin typeface="Arial Narrow" pitchFamily="34" charset="0"/>
                        <a:ea typeface="Calibri" panose="020F0502020204030204" pitchFamily="34" charset="0"/>
                        <a:cs typeface="Poppins" panose="00000500000000000000" pitchFamily="2" charset="0"/>
                      </a:endParaRPr>
                    </a:p>
                  </a:txBody>
                  <a:tcPr marL="45716" marR="45716" marT="0" marB="0" anchor="ctr"/>
                </a:tc>
              </a:tr>
              <a:tr h="351155">
                <a:tc>
                  <a:txBody>
                    <a:bodyPr/>
                    <a:lstStyle/>
                    <a:p>
                      <a:pPr algn="just">
                        <a:lnSpc>
                          <a:spcPct val="115000"/>
                        </a:lnSpc>
                        <a:spcAft>
                          <a:spcPts val="800"/>
                        </a:spcAft>
                      </a:pPr>
                      <a:r>
                        <a:rPr lang="en-IN" sz="1800" b="1" u="none" strike="noStrike" kern="0">
                          <a:effectLst/>
                          <a:latin typeface="Arial Narrow" pitchFamily="34" charset="0"/>
                        </a:rPr>
                        <a:t>2005</a:t>
                      </a:r>
                      <a:endParaRPr lang="en-IN" sz="1800" b="1" kern="100">
                        <a:effectLst/>
                        <a:latin typeface="Arial Narrow" pitchFamily="34" charset="0"/>
                        <a:ea typeface="Calibri" panose="020F0502020204030204" pitchFamily="34" charset="0"/>
                        <a:cs typeface="Poppins" panose="00000500000000000000" pitchFamily="2" charset="0"/>
                      </a:endParaRPr>
                    </a:p>
                  </a:txBody>
                  <a:tcPr marL="45716" marR="45716" marT="0" marB="0" anchor="ctr"/>
                </a:tc>
                <a:tc>
                  <a:txBody>
                    <a:bodyPr/>
                    <a:lstStyle/>
                    <a:p>
                      <a:pPr algn="just">
                        <a:lnSpc>
                          <a:spcPct val="115000"/>
                        </a:lnSpc>
                        <a:spcAft>
                          <a:spcPts val="800"/>
                        </a:spcAft>
                      </a:pPr>
                      <a:r>
                        <a:rPr lang="en-IN" sz="1800" b="1" kern="0" dirty="0">
                          <a:effectLst/>
                          <a:latin typeface="Arial Narrow" pitchFamily="34" charset="0"/>
                        </a:rPr>
                        <a:t>113</a:t>
                      </a:r>
                      <a:endParaRPr lang="en-IN" sz="1800" b="1" kern="100" dirty="0">
                        <a:effectLst/>
                        <a:latin typeface="Arial Narrow" pitchFamily="34" charset="0"/>
                        <a:ea typeface="Calibri" panose="020F0502020204030204" pitchFamily="34" charset="0"/>
                        <a:cs typeface="Poppins" panose="00000500000000000000" pitchFamily="2" charset="0"/>
                      </a:endParaRPr>
                    </a:p>
                  </a:txBody>
                  <a:tcPr marL="45716" marR="45716" marT="0" marB="0" anchor="ctr"/>
                </a:tc>
                <a:tc>
                  <a:txBody>
                    <a:bodyPr/>
                    <a:lstStyle/>
                    <a:p>
                      <a:pPr algn="just">
                        <a:lnSpc>
                          <a:spcPct val="115000"/>
                        </a:lnSpc>
                        <a:spcAft>
                          <a:spcPts val="800"/>
                        </a:spcAft>
                      </a:pPr>
                      <a:r>
                        <a:rPr lang="en-IN" sz="1800" b="1" kern="0" dirty="0">
                          <a:effectLst/>
                          <a:latin typeface="Arial Narrow" pitchFamily="34" charset="0"/>
                        </a:rPr>
                        <a:t>130</a:t>
                      </a:r>
                      <a:endParaRPr lang="en-IN" sz="1800" b="1" kern="100" dirty="0">
                        <a:effectLst/>
                        <a:latin typeface="Arial Narrow" pitchFamily="34" charset="0"/>
                        <a:ea typeface="Calibri" panose="020F0502020204030204" pitchFamily="34" charset="0"/>
                        <a:cs typeface="Poppins" panose="00000500000000000000" pitchFamily="2" charset="0"/>
                      </a:endParaRPr>
                    </a:p>
                  </a:txBody>
                  <a:tcPr marL="45716" marR="45716" marT="0" marB="0" anchor="ctr"/>
                </a:tc>
                <a:tc>
                  <a:txBody>
                    <a:bodyPr/>
                    <a:lstStyle/>
                    <a:p>
                      <a:pPr algn="just">
                        <a:lnSpc>
                          <a:spcPct val="115000"/>
                        </a:lnSpc>
                        <a:spcAft>
                          <a:spcPts val="800"/>
                        </a:spcAft>
                      </a:pPr>
                      <a:r>
                        <a:rPr lang="en-IN" sz="1800" b="1" kern="0" dirty="0">
                          <a:effectLst/>
                          <a:latin typeface="Arial Narrow" pitchFamily="34" charset="0"/>
                        </a:rPr>
                        <a:t>8</a:t>
                      </a:r>
                      <a:endParaRPr lang="en-IN" sz="1800" b="1" kern="100" dirty="0">
                        <a:effectLst/>
                        <a:latin typeface="Arial Narrow" pitchFamily="34" charset="0"/>
                        <a:ea typeface="Calibri" panose="020F0502020204030204" pitchFamily="34" charset="0"/>
                        <a:cs typeface="Poppins" panose="00000500000000000000" pitchFamily="2" charset="0"/>
                      </a:endParaRPr>
                    </a:p>
                  </a:txBody>
                  <a:tcPr marL="45716" marR="45716" marT="0" marB="0" anchor="ctr"/>
                </a:tc>
                <a:tc>
                  <a:txBody>
                    <a:bodyPr/>
                    <a:lstStyle/>
                    <a:p>
                      <a:pPr algn="just">
                        <a:lnSpc>
                          <a:spcPct val="115000"/>
                        </a:lnSpc>
                        <a:spcAft>
                          <a:spcPts val="800"/>
                        </a:spcAft>
                      </a:pPr>
                      <a:r>
                        <a:rPr lang="en-IN" sz="1800" b="1" kern="0">
                          <a:effectLst/>
                          <a:latin typeface="Arial Narrow" pitchFamily="34" charset="0"/>
                        </a:rPr>
                        <a:t>82</a:t>
                      </a:r>
                      <a:endParaRPr lang="en-IN" sz="1800" b="1" kern="100">
                        <a:effectLst/>
                        <a:latin typeface="Arial Narrow" pitchFamily="34" charset="0"/>
                        <a:ea typeface="Calibri" panose="020F0502020204030204" pitchFamily="34" charset="0"/>
                        <a:cs typeface="Poppins" panose="00000500000000000000" pitchFamily="2" charset="0"/>
                      </a:endParaRPr>
                    </a:p>
                  </a:txBody>
                  <a:tcPr marL="45716" marR="45716" marT="0" marB="0" anchor="ctr"/>
                </a:tc>
                <a:tc>
                  <a:txBody>
                    <a:bodyPr/>
                    <a:lstStyle/>
                    <a:p>
                      <a:pPr algn="just">
                        <a:lnSpc>
                          <a:spcPct val="115000"/>
                        </a:lnSpc>
                        <a:spcAft>
                          <a:spcPts val="800"/>
                        </a:spcAft>
                      </a:pPr>
                      <a:r>
                        <a:rPr lang="en-IN" sz="1800" b="1" kern="0">
                          <a:effectLst/>
                          <a:latin typeface="Arial Narrow" pitchFamily="34" charset="0"/>
                        </a:rPr>
                        <a:t>13</a:t>
                      </a:r>
                      <a:endParaRPr lang="en-IN" sz="1800" b="1" kern="100">
                        <a:effectLst/>
                        <a:latin typeface="Arial Narrow" pitchFamily="34" charset="0"/>
                        <a:ea typeface="Calibri" panose="020F0502020204030204" pitchFamily="34" charset="0"/>
                        <a:cs typeface="Poppins" panose="00000500000000000000" pitchFamily="2" charset="0"/>
                      </a:endParaRPr>
                    </a:p>
                  </a:txBody>
                  <a:tcPr marL="45716" marR="45716" marT="0" marB="0" anchor="ctr"/>
                </a:tc>
              </a:tr>
              <a:tr h="351155">
                <a:tc>
                  <a:txBody>
                    <a:bodyPr/>
                    <a:lstStyle/>
                    <a:p>
                      <a:pPr algn="just">
                        <a:lnSpc>
                          <a:spcPct val="115000"/>
                        </a:lnSpc>
                        <a:spcAft>
                          <a:spcPts val="800"/>
                        </a:spcAft>
                      </a:pPr>
                      <a:r>
                        <a:rPr lang="en-IN" sz="1800" b="1" u="none" strike="noStrike" kern="0">
                          <a:effectLst/>
                          <a:latin typeface="Arial Narrow" pitchFamily="34" charset="0"/>
                        </a:rPr>
                        <a:t>2010</a:t>
                      </a:r>
                      <a:endParaRPr lang="en-IN" sz="1800" b="1" kern="100">
                        <a:effectLst/>
                        <a:latin typeface="Arial Narrow" pitchFamily="34" charset="0"/>
                        <a:ea typeface="Calibri" panose="020F0502020204030204" pitchFamily="34" charset="0"/>
                        <a:cs typeface="Poppins" panose="00000500000000000000" pitchFamily="2" charset="0"/>
                      </a:endParaRPr>
                    </a:p>
                  </a:txBody>
                  <a:tcPr marL="45716" marR="45716" marT="0" marB="0" anchor="ctr"/>
                </a:tc>
                <a:tc>
                  <a:txBody>
                    <a:bodyPr/>
                    <a:lstStyle/>
                    <a:p>
                      <a:pPr algn="just">
                        <a:lnSpc>
                          <a:spcPct val="115000"/>
                        </a:lnSpc>
                        <a:spcAft>
                          <a:spcPts val="800"/>
                        </a:spcAft>
                      </a:pPr>
                      <a:r>
                        <a:rPr lang="en-IN" sz="1800" b="1" kern="0">
                          <a:effectLst/>
                          <a:latin typeface="Arial Narrow" pitchFamily="34" charset="0"/>
                        </a:rPr>
                        <a:t>103</a:t>
                      </a:r>
                      <a:endParaRPr lang="en-IN" sz="1800" b="1" kern="100">
                        <a:effectLst/>
                        <a:latin typeface="Arial Narrow" pitchFamily="34" charset="0"/>
                        <a:ea typeface="Calibri" panose="020F0502020204030204" pitchFamily="34" charset="0"/>
                        <a:cs typeface="Poppins" panose="00000500000000000000" pitchFamily="2" charset="0"/>
                      </a:endParaRPr>
                    </a:p>
                  </a:txBody>
                  <a:tcPr marL="45716" marR="45716" marT="0" marB="0" anchor="ctr"/>
                </a:tc>
                <a:tc>
                  <a:txBody>
                    <a:bodyPr/>
                    <a:lstStyle/>
                    <a:p>
                      <a:pPr algn="just">
                        <a:lnSpc>
                          <a:spcPct val="115000"/>
                        </a:lnSpc>
                        <a:spcAft>
                          <a:spcPts val="800"/>
                        </a:spcAft>
                      </a:pPr>
                      <a:r>
                        <a:rPr lang="en-IN" sz="1800" b="1" kern="0" dirty="0">
                          <a:effectLst/>
                          <a:latin typeface="Arial Narrow" pitchFamily="34" charset="0"/>
                        </a:rPr>
                        <a:t>45</a:t>
                      </a:r>
                      <a:endParaRPr lang="en-IN" sz="1800" b="1" kern="100" dirty="0">
                        <a:effectLst/>
                        <a:latin typeface="Arial Narrow" pitchFamily="34" charset="0"/>
                        <a:ea typeface="Calibri" panose="020F0502020204030204" pitchFamily="34" charset="0"/>
                        <a:cs typeface="Poppins" panose="00000500000000000000" pitchFamily="2" charset="0"/>
                      </a:endParaRPr>
                    </a:p>
                  </a:txBody>
                  <a:tcPr marL="45716" marR="45716" marT="0" marB="0" anchor="ctr"/>
                </a:tc>
                <a:tc>
                  <a:txBody>
                    <a:bodyPr/>
                    <a:lstStyle/>
                    <a:p>
                      <a:pPr algn="just">
                        <a:lnSpc>
                          <a:spcPct val="115000"/>
                        </a:lnSpc>
                        <a:spcAft>
                          <a:spcPts val="800"/>
                        </a:spcAft>
                      </a:pPr>
                      <a:r>
                        <a:rPr lang="en-IN" sz="1800" b="1" kern="0" dirty="0">
                          <a:effectLst/>
                          <a:latin typeface="Arial Narrow" pitchFamily="34" charset="0"/>
                        </a:rPr>
                        <a:t>12</a:t>
                      </a:r>
                      <a:endParaRPr lang="en-IN" sz="1800" b="1" kern="100" dirty="0">
                        <a:effectLst/>
                        <a:latin typeface="Arial Narrow" pitchFamily="34" charset="0"/>
                        <a:ea typeface="Calibri" panose="020F0502020204030204" pitchFamily="34" charset="0"/>
                        <a:cs typeface="Poppins" panose="00000500000000000000" pitchFamily="2" charset="0"/>
                      </a:endParaRPr>
                    </a:p>
                  </a:txBody>
                  <a:tcPr marL="45716" marR="45716" marT="0" marB="0" anchor="ctr"/>
                </a:tc>
                <a:tc>
                  <a:txBody>
                    <a:bodyPr/>
                    <a:lstStyle/>
                    <a:p>
                      <a:pPr algn="just">
                        <a:lnSpc>
                          <a:spcPct val="115000"/>
                        </a:lnSpc>
                        <a:spcAft>
                          <a:spcPts val="800"/>
                        </a:spcAft>
                      </a:pPr>
                      <a:r>
                        <a:rPr lang="en-IN" sz="1800" b="1" kern="0" dirty="0">
                          <a:effectLst/>
                          <a:latin typeface="Arial Narrow" pitchFamily="34" charset="0"/>
                        </a:rPr>
                        <a:t>97</a:t>
                      </a:r>
                      <a:endParaRPr lang="en-IN" sz="1800" b="1" kern="100" dirty="0">
                        <a:effectLst/>
                        <a:latin typeface="Arial Narrow" pitchFamily="34" charset="0"/>
                        <a:ea typeface="Calibri" panose="020F0502020204030204" pitchFamily="34" charset="0"/>
                        <a:cs typeface="Poppins" panose="00000500000000000000" pitchFamily="2" charset="0"/>
                      </a:endParaRPr>
                    </a:p>
                  </a:txBody>
                  <a:tcPr marL="45716" marR="45716" marT="0" marB="0" anchor="ctr"/>
                </a:tc>
                <a:tc>
                  <a:txBody>
                    <a:bodyPr/>
                    <a:lstStyle/>
                    <a:p>
                      <a:pPr algn="just">
                        <a:lnSpc>
                          <a:spcPct val="115000"/>
                        </a:lnSpc>
                        <a:spcAft>
                          <a:spcPts val="800"/>
                        </a:spcAft>
                      </a:pPr>
                      <a:r>
                        <a:rPr lang="en-IN" sz="1800" b="1" kern="0" dirty="0">
                          <a:effectLst/>
                          <a:latin typeface="Arial Narrow" pitchFamily="34" charset="0"/>
                        </a:rPr>
                        <a:t>0</a:t>
                      </a:r>
                      <a:endParaRPr lang="en-IN" sz="1800" b="1" kern="100" dirty="0">
                        <a:effectLst/>
                        <a:latin typeface="Arial Narrow" pitchFamily="34" charset="0"/>
                        <a:ea typeface="Calibri" panose="020F0502020204030204" pitchFamily="34" charset="0"/>
                        <a:cs typeface="Poppins" panose="00000500000000000000" pitchFamily="2" charset="0"/>
                      </a:endParaRPr>
                    </a:p>
                  </a:txBody>
                  <a:tcPr marL="45716" marR="45716" marT="0" marB="0" anchor="ctr"/>
                </a:tc>
              </a:tr>
              <a:tr h="351790">
                <a:tc>
                  <a:txBody>
                    <a:bodyPr/>
                    <a:lstStyle/>
                    <a:p>
                      <a:pPr algn="just">
                        <a:lnSpc>
                          <a:spcPct val="115000"/>
                        </a:lnSpc>
                        <a:spcAft>
                          <a:spcPts val="800"/>
                        </a:spcAft>
                      </a:pPr>
                      <a:r>
                        <a:rPr lang="en-IN" sz="1800" b="1" u="none" strike="noStrike" kern="0">
                          <a:effectLst/>
                          <a:latin typeface="Arial Narrow" pitchFamily="34" charset="0"/>
                        </a:rPr>
                        <a:t>2015</a:t>
                      </a:r>
                      <a:endParaRPr lang="en-IN" sz="1800" b="1" kern="100">
                        <a:effectLst/>
                        <a:latin typeface="Arial Narrow" pitchFamily="34" charset="0"/>
                        <a:ea typeface="Calibri" panose="020F0502020204030204" pitchFamily="34" charset="0"/>
                        <a:cs typeface="Poppins" panose="00000500000000000000" pitchFamily="2" charset="0"/>
                      </a:endParaRPr>
                    </a:p>
                  </a:txBody>
                  <a:tcPr marL="45716" marR="45716" marT="0" marB="0" anchor="ctr"/>
                </a:tc>
                <a:tc>
                  <a:txBody>
                    <a:bodyPr/>
                    <a:lstStyle/>
                    <a:p>
                      <a:pPr algn="just">
                        <a:lnSpc>
                          <a:spcPct val="115000"/>
                        </a:lnSpc>
                        <a:spcAft>
                          <a:spcPts val="800"/>
                        </a:spcAft>
                      </a:pPr>
                      <a:r>
                        <a:rPr lang="en-IN" sz="1800" b="1" kern="0">
                          <a:effectLst/>
                          <a:latin typeface="Arial Narrow" pitchFamily="34" charset="0"/>
                        </a:rPr>
                        <a:t>46</a:t>
                      </a:r>
                      <a:endParaRPr lang="en-IN" sz="1800" b="1" kern="100">
                        <a:effectLst/>
                        <a:latin typeface="Arial Narrow" pitchFamily="34" charset="0"/>
                        <a:ea typeface="Calibri" panose="020F0502020204030204" pitchFamily="34" charset="0"/>
                        <a:cs typeface="Poppins" panose="00000500000000000000" pitchFamily="2" charset="0"/>
                      </a:endParaRPr>
                    </a:p>
                  </a:txBody>
                  <a:tcPr marL="45716" marR="45716" marT="0" marB="0" anchor="ctr"/>
                </a:tc>
                <a:tc>
                  <a:txBody>
                    <a:bodyPr/>
                    <a:lstStyle/>
                    <a:p>
                      <a:pPr algn="just">
                        <a:lnSpc>
                          <a:spcPct val="115000"/>
                        </a:lnSpc>
                        <a:spcAft>
                          <a:spcPts val="800"/>
                        </a:spcAft>
                      </a:pPr>
                      <a:r>
                        <a:rPr lang="en-IN" sz="1800" b="1" kern="0">
                          <a:effectLst/>
                          <a:latin typeface="Arial Narrow" pitchFamily="34" charset="0"/>
                        </a:rPr>
                        <a:t>11</a:t>
                      </a:r>
                      <a:endParaRPr lang="en-IN" sz="1800" b="1" kern="100">
                        <a:effectLst/>
                        <a:latin typeface="Arial Narrow" pitchFamily="34" charset="0"/>
                        <a:ea typeface="Calibri" panose="020F0502020204030204" pitchFamily="34" charset="0"/>
                        <a:cs typeface="Poppins" panose="00000500000000000000" pitchFamily="2" charset="0"/>
                      </a:endParaRPr>
                    </a:p>
                  </a:txBody>
                  <a:tcPr marL="45716" marR="45716" marT="0" marB="0" anchor="ctr"/>
                </a:tc>
                <a:tc>
                  <a:txBody>
                    <a:bodyPr/>
                    <a:lstStyle/>
                    <a:p>
                      <a:pPr algn="just">
                        <a:lnSpc>
                          <a:spcPct val="115000"/>
                        </a:lnSpc>
                        <a:spcAft>
                          <a:spcPts val="800"/>
                        </a:spcAft>
                      </a:pPr>
                      <a:r>
                        <a:rPr lang="en-IN" sz="1800" b="1" kern="0" dirty="0">
                          <a:effectLst/>
                          <a:latin typeface="Arial Narrow" pitchFamily="34" charset="0"/>
                        </a:rPr>
                        <a:t>1</a:t>
                      </a:r>
                      <a:endParaRPr lang="en-IN" sz="1800" b="1" kern="100" dirty="0">
                        <a:effectLst/>
                        <a:latin typeface="Arial Narrow" pitchFamily="34" charset="0"/>
                        <a:ea typeface="Calibri" panose="020F0502020204030204" pitchFamily="34" charset="0"/>
                        <a:cs typeface="Poppins" panose="00000500000000000000" pitchFamily="2" charset="0"/>
                      </a:endParaRPr>
                    </a:p>
                  </a:txBody>
                  <a:tcPr marL="45716" marR="45716" marT="0" marB="0" anchor="ctr"/>
                </a:tc>
                <a:tc>
                  <a:txBody>
                    <a:bodyPr/>
                    <a:lstStyle/>
                    <a:p>
                      <a:pPr algn="just">
                        <a:lnSpc>
                          <a:spcPct val="115000"/>
                        </a:lnSpc>
                        <a:spcAft>
                          <a:spcPts val="800"/>
                        </a:spcAft>
                      </a:pPr>
                      <a:r>
                        <a:rPr lang="en-IN" sz="1800" b="1" kern="0" dirty="0">
                          <a:effectLst/>
                          <a:latin typeface="Arial Narrow" pitchFamily="34" charset="0"/>
                        </a:rPr>
                        <a:t>49</a:t>
                      </a:r>
                      <a:endParaRPr lang="en-IN" sz="1800" b="1" kern="100" dirty="0">
                        <a:effectLst/>
                        <a:latin typeface="Arial Narrow" pitchFamily="34" charset="0"/>
                        <a:ea typeface="Calibri" panose="020F0502020204030204" pitchFamily="34" charset="0"/>
                        <a:cs typeface="Poppins" panose="00000500000000000000" pitchFamily="2" charset="0"/>
                      </a:endParaRPr>
                    </a:p>
                  </a:txBody>
                  <a:tcPr marL="45716" marR="45716" marT="0" marB="0" anchor="ctr"/>
                </a:tc>
                <a:tc>
                  <a:txBody>
                    <a:bodyPr/>
                    <a:lstStyle/>
                    <a:p>
                      <a:pPr algn="just">
                        <a:lnSpc>
                          <a:spcPct val="115000"/>
                        </a:lnSpc>
                        <a:spcAft>
                          <a:spcPts val="800"/>
                        </a:spcAft>
                      </a:pPr>
                      <a:r>
                        <a:rPr lang="en-IN" sz="1800" b="1" kern="0">
                          <a:effectLst/>
                          <a:latin typeface="Arial Narrow" pitchFamily="34" charset="0"/>
                        </a:rPr>
                        <a:t>0</a:t>
                      </a:r>
                      <a:endParaRPr lang="en-IN" sz="1800" b="1" kern="100">
                        <a:effectLst/>
                        <a:latin typeface="Arial Narrow" pitchFamily="34" charset="0"/>
                        <a:ea typeface="Calibri" panose="020F0502020204030204" pitchFamily="34" charset="0"/>
                        <a:cs typeface="Poppins" panose="00000500000000000000" pitchFamily="2" charset="0"/>
                      </a:endParaRPr>
                    </a:p>
                  </a:txBody>
                  <a:tcPr marL="45716" marR="45716" marT="0" marB="0" anchor="ctr"/>
                </a:tc>
              </a:tr>
              <a:tr h="351155">
                <a:tc>
                  <a:txBody>
                    <a:bodyPr/>
                    <a:lstStyle/>
                    <a:p>
                      <a:pPr algn="just">
                        <a:lnSpc>
                          <a:spcPct val="115000"/>
                        </a:lnSpc>
                        <a:spcAft>
                          <a:spcPts val="800"/>
                        </a:spcAft>
                      </a:pPr>
                      <a:r>
                        <a:rPr lang="en-IN" sz="1800" b="1" u="none" strike="noStrike" kern="0">
                          <a:effectLst/>
                          <a:latin typeface="Arial Narrow" pitchFamily="34" charset="0"/>
                        </a:rPr>
                        <a:t>2020</a:t>
                      </a:r>
                      <a:endParaRPr lang="en-IN" sz="1800" b="1" kern="100">
                        <a:effectLst/>
                        <a:latin typeface="Arial Narrow" pitchFamily="34" charset="0"/>
                        <a:ea typeface="Calibri" panose="020F0502020204030204" pitchFamily="34" charset="0"/>
                        <a:cs typeface="Poppins" panose="00000500000000000000" pitchFamily="2" charset="0"/>
                      </a:endParaRPr>
                    </a:p>
                  </a:txBody>
                  <a:tcPr marL="45716" marR="45716" marT="0" marB="0" anchor="ctr"/>
                </a:tc>
                <a:tc>
                  <a:txBody>
                    <a:bodyPr/>
                    <a:lstStyle/>
                    <a:p>
                      <a:pPr algn="just">
                        <a:lnSpc>
                          <a:spcPct val="115000"/>
                        </a:lnSpc>
                        <a:spcAft>
                          <a:spcPts val="800"/>
                        </a:spcAft>
                      </a:pPr>
                      <a:r>
                        <a:rPr lang="en-IN" sz="1800" b="1" kern="0">
                          <a:effectLst/>
                          <a:latin typeface="Arial Narrow" pitchFamily="34" charset="0"/>
                        </a:rPr>
                        <a:t>7</a:t>
                      </a:r>
                      <a:endParaRPr lang="en-IN" sz="1800" b="1" kern="100">
                        <a:effectLst/>
                        <a:latin typeface="Arial Narrow" pitchFamily="34" charset="0"/>
                        <a:ea typeface="Calibri" panose="020F0502020204030204" pitchFamily="34" charset="0"/>
                        <a:cs typeface="Poppins" panose="00000500000000000000" pitchFamily="2" charset="0"/>
                      </a:endParaRPr>
                    </a:p>
                  </a:txBody>
                  <a:tcPr marL="45716" marR="45716" marT="0" marB="0" anchor="ctr"/>
                </a:tc>
                <a:tc>
                  <a:txBody>
                    <a:bodyPr/>
                    <a:lstStyle/>
                    <a:p>
                      <a:pPr algn="just">
                        <a:lnSpc>
                          <a:spcPct val="115000"/>
                        </a:lnSpc>
                        <a:spcAft>
                          <a:spcPts val="800"/>
                        </a:spcAft>
                      </a:pPr>
                      <a:r>
                        <a:rPr lang="en-IN" sz="1800" b="1" kern="0">
                          <a:effectLst/>
                          <a:latin typeface="Arial Narrow" pitchFamily="34" charset="0"/>
                        </a:rPr>
                        <a:t>3</a:t>
                      </a:r>
                      <a:endParaRPr lang="en-IN" sz="1800" b="1" kern="100">
                        <a:effectLst/>
                        <a:latin typeface="Arial Narrow" pitchFamily="34" charset="0"/>
                        <a:ea typeface="Calibri" panose="020F0502020204030204" pitchFamily="34" charset="0"/>
                        <a:cs typeface="Poppins" panose="00000500000000000000" pitchFamily="2" charset="0"/>
                      </a:endParaRPr>
                    </a:p>
                  </a:txBody>
                  <a:tcPr marL="45716" marR="45716" marT="0" marB="0" anchor="ctr"/>
                </a:tc>
                <a:tc>
                  <a:txBody>
                    <a:bodyPr/>
                    <a:lstStyle/>
                    <a:p>
                      <a:pPr algn="just">
                        <a:lnSpc>
                          <a:spcPct val="115000"/>
                        </a:lnSpc>
                        <a:spcAft>
                          <a:spcPts val="800"/>
                        </a:spcAft>
                      </a:pPr>
                      <a:r>
                        <a:rPr lang="en-IN" sz="1800" b="1" kern="0" dirty="0">
                          <a:effectLst/>
                          <a:latin typeface="Arial Narrow" pitchFamily="34" charset="0"/>
                        </a:rPr>
                        <a:t>0</a:t>
                      </a:r>
                      <a:endParaRPr lang="en-IN" sz="1800" b="1" kern="100" dirty="0">
                        <a:effectLst/>
                        <a:latin typeface="Arial Narrow" pitchFamily="34" charset="0"/>
                        <a:ea typeface="Calibri" panose="020F0502020204030204" pitchFamily="34" charset="0"/>
                        <a:cs typeface="Poppins" panose="00000500000000000000" pitchFamily="2" charset="0"/>
                      </a:endParaRPr>
                    </a:p>
                  </a:txBody>
                  <a:tcPr marL="45716" marR="45716" marT="0" marB="0" anchor="ctr"/>
                </a:tc>
                <a:tc>
                  <a:txBody>
                    <a:bodyPr/>
                    <a:lstStyle/>
                    <a:p>
                      <a:pPr algn="just">
                        <a:lnSpc>
                          <a:spcPct val="115000"/>
                        </a:lnSpc>
                        <a:spcAft>
                          <a:spcPts val="800"/>
                        </a:spcAft>
                      </a:pPr>
                      <a:r>
                        <a:rPr lang="en-IN" sz="1800" b="1" kern="0" dirty="0">
                          <a:effectLst/>
                          <a:latin typeface="Arial Narrow" pitchFamily="34" charset="0"/>
                        </a:rPr>
                        <a:t>5</a:t>
                      </a:r>
                      <a:endParaRPr lang="en-IN" sz="1800" b="1" kern="100" dirty="0">
                        <a:effectLst/>
                        <a:latin typeface="Arial Narrow" pitchFamily="34" charset="0"/>
                        <a:ea typeface="Calibri" panose="020F0502020204030204" pitchFamily="34" charset="0"/>
                        <a:cs typeface="Poppins" panose="00000500000000000000" pitchFamily="2" charset="0"/>
                      </a:endParaRPr>
                    </a:p>
                  </a:txBody>
                  <a:tcPr marL="45716" marR="45716" marT="0" marB="0" anchor="ctr"/>
                </a:tc>
                <a:tc>
                  <a:txBody>
                    <a:bodyPr/>
                    <a:lstStyle/>
                    <a:p>
                      <a:pPr algn="just">
                        <a:lnSpc>
                          <a:spcPct val="115000"/>
                        </a:lnSpc>
                        <a:spcAft>
                          <a:spcPts val="800"/>
                        </a:spcAft>
                      </a:pPr>
                      <a:r>
                        <a:rPr lang="en-IN" sz="1800" b="1" kern="0">
                          <a:effectLst/>
                          <a:latin typeface="Arial Narrow" pitchFamily="34" charset="0"/>
                        </a:rPr>
                        <a:t>0</a:t>
                      </a:r>
                      <a:endParaRPr lang="en-IN" sz="1800" b="1" kern="100">
                        <a:effectLst/>
                        <a:latin typeface="Arial Narrow" pitchFamily="34" charset="0"/>
                        <a:ea typeface="Calibri" panose="020F0502020204030204" pitchFamily="34" charset="0"/>
                        <a:cs typeface="Poppins" panose="00000500000000000000" pitchFamily="2" charset="0"/>
                      </a:endParaRPr>
                    </a:p>
                  </a:txBody>
                  <a:tcPr marL="45716" marR="45716" marT="0" marB="0" anchor="ctr"/>
                </a:tc>
              </a:tr>
              <a:tr h="351155">
                <a:tc>
                  <a:txBody>
                    <a:bodyPr/>
                    <a:lstStyle/>
                    <a:p>
                      <a:pPr algn="just">
                        <a:lnSpc>
                          <a:spcPct val="115000"/>
                        </a:lnSpc>
                        <a:spcAft>
                          <a:spcPts val="800"/>
                        </a:spcAft>
                      </a:pPr>
                      <a:r>
                        <a:rPr lang="en-IN" sz="1800" b="1" u="none" strike="noStrike" kern="0">
                          <a:effectLst/>
                          <a:latin typeface="Arial Narrow" pitchFamily="34" charset="0"/>
                        </a:rPr>
                        <a:t>2023</a:t>
                      </a:r>
                      <a:endParaRPr lang="en-IN" sz="1800" b="1" kern="100">
                        <a:effectLst/>
                        <a:latin typeface="Arial Narrow" pitchFamily="34" charset="0"/>
                        <a:ea typeface="Calibri" panose="020F0502020204030204" pitchFamily="34" charset="0"/>
                        <a:cs typeface="Poppins" panose="00000500000000000000" pitchFamily="2" charset="0"/>
                      </a:endParaRPr>
                    </a:p>
                  </a:txBody>
                  <a:tcPr marL="45716" marR="45716" marT="0" marB="0" anchor="ctr"/>
                </a:tc>
                <a:tc>
                  <a:txBody>
                    <a:bodyPr/>
                    <a:lstStyle/>
                    <a:p>
                      <a:pPr algn="just">
                        <a:lnSpc>
                          <a:spcPct val="115000"/>
                        </a:lnSpc>
                        <a:spcAft>
                          <a:spcPts val="800"/>
                        </a:spcAft>
                      </a:pPr>
                      <a:r>
                        <a:rPr lang="en-IN" sz="1800" b="1" kern="0">
                          <a:effectLst/>
                          <a:latin typeface="Arial Narrow" pitchFamily="34" charset="0"/>
                        </a:rPr>
                        <a:t>5</a:t>
                      </a:r>
                      <a:endParaRPr lang="en-IN" sz="1800" b="1" kern="100">
                        <a:effectLst/>
                        <a:latin typeface="Arial Narrow" pitchFamily="34" charset="0"/>
                        <a:ea typeface="Calibri" panose="020F0502020204030204" pitchFamily="34" charset="0"/>
                        <a:cs typeface="Poppins" panose="00000500000000000000" pitchFamily="2" charset="0"/>
                      </a:endParaRPr>
                    </a:p>
                  </a:txBody>
                  <a:tcPr marL="45716" marR="45716" marT="0" marB="0" anchor="ctr"/>
                </a:tc>
                <a:tc>
                  <a:txBody>
                    <a:bodyPr/>
                    <a:lstStyle/>
                    <a:p>
                      <a:pPr algn="just">
                        <a:lnSpc>
                          <a:spcPct val="115000"/>
                        </a:lnSpc>
                        <a:spcAft>
                          <a:spcPts val="800"/>
                        </a:spcAft>
                      </a:pPr>
                      <a:r>
                        <a:rPr lang="en-IN" sz="1800" b="1" kern="0">
                          <a:effectLst/>
                          <a:latin typeface="Arial Narrow" pitchFamily="34" charset="0"/>
                        </a:rPr>
                        <a:t>3</a:t>
                      </a:r>
                      <a:endParaRPr lang="en-IN" sz="1800" b="1" kern="100">
                        <a:effectLst/>
                        <a:latin typeface="Arial Narrow" pitchFamily="34" charset="0"/>
                        <a:ea typeface="Calibri" panose="020F0502020204030204" pitchFamily="34" charset="0"/>
                        <a:cs typeface="Poppins" panose="00000500000000000000" pitchFamily="2" charset="0"/>
                      </a:endParaRPr>
                    </a:p>
                  </a:txBody>
                  <a:tcPr marL="45716" marR="45716" marT="0" marB="0" anchor="ctr"/>
                </a:tc>
                <a:tc>
                  <a:txBody>
                    <a:bodyPr/>
                    <a:lstStyle/>
                    <a:p>
                      <a:pPr algn="just">
                        <a:lnSpc>
                          <a:spcPct val="115000"/>
                        </a:lnSpc>
                        <a:spcAft>
                          <a:spcPts val="800"/>
                        </a:spcAft>
                      </a:pPr>
                      <a:r>
                        <a:rPr lang="en-IN" sz="1800" b="1" kern="0">
                          <a:effectLst/>
                          <a:latin typeface="Arial Narrow" pitchFamily="34" charset="0"/>
                        </a:rPr>
                        <a:t>0</a:t>
                      </a:r>
                      <a:endParaRPr lang="en-IN" sz="1800" b="1" kern="100">
                        <a:effectLst/>
                        <a:latin typeface="Arial Narrow" pitchFamily="34" charset="0"/>
                        <a:ea typeface="Calibri" panose="020F0502020204030204" pitchFamily="34" charset="0"/>
                        <a:cs typeface="Poppins" panose="00000500000000000000" pitchFamily="2" charset="0"/>
                      </a:endParaRPr>
                    </a:p>
                  </a:txBody>
                  <a:tcPr marL="45716" marR="45716" marT="0" marB="0" anchor="ctr"/>
                </a:tc>
                <a:tc>
                  <a:txBody>
                    <a:bodyPr/>
                    <a:lstStyle/>
                    <a:p>
                      <a:pPr algn="just">
                        <a:lnSpc>
                          <a:spcPct val="115000"/>
                        </a:lnSpc>
                        <a:spcAft>
                          <a:spcPts val="800"/>
                        </a:spcAft>
                      </a:pPr>
                      <a:r>
                        <a:rPr lang="en-IN" sz="1800" b="1" kern="0" dirty="0">
                          <a:effectLst/>
                          <a:latin typeface="Arial Narrow" pitchFamily="34" charset="0"/>
                        </a:rPr>
                        <a:t>5</a:t>
                      </a:r>
                      <a:endParaRPr lang="en-IN" sz="1800" b="1" kern="100" dirty="0">
                        <a:effectLst/>
                        <a:latin typeface="Arial Narrow" pitchFamily="34" charset="0"/>
                        <a:ea typeface="Calibri" panose="020F0502020204030204" pitchFamily="34" charset="0"/>
                        <a:cs typeface="Poppins" panose="00000500000000000000" pitchFamily="2" charset="0"/>
                      </a:endParaRPr>
                    </a:p>
                  </a:txBody>
                  <a:tcPr marL="45716" marR="45716" marT="0" marB="0" anchor="ctr"/>
                </a:tc>
                <a:tc>
                  <a:txBody>
                    <a:bodyPr/>
                    <a:lstStyle/>
                    <a:p>
                      <a:pPr algn="just">
                        <a:lnSpc>
                          <a:spcPct val="115000"/>
                        </a:lnSpc>
                        <a:spcAft>
                          <a:spcPts val="800"/>
                        </a:spcAft>
                      </a:pPr>
                      <a:r>
                        <a:rPr lang="en-IN" sz="1800" b="1" kern="0" dirty="0">
                          <a:effectLst/>
                          <a:latin typeface="Arial Narrow" pitchFamily="34" charset="0"/>
                        </a:rPr>
                        <a:t>0</a:t>
                      </a:r>
                      <a:endParaRPr lang="en-IN" sz="1800" b="1" kern="100" dirty="0">
                        <a:effectLst/>
                        <a:latin typeface="Arial Narrow" pitchFamily="34" charset="0"/>
                        <a:ea typeface="Calibri" panose="020F0502020204030204" pitchFamily="34" charset="0"/>
                        <a:cs typeface="Poppins" panose="00000500000000000000" pitchFamily="2" charset="0"/>
                      </a:endParaRPr>
                    </a:p>
                  </a:txBody>
                  <a:tcPr marL="45716" marR="45716" marT="0" marB="0" anchor="ctr"/>
                </a:tc>
              </a:tr>
              <a:tr h="351155">
                <a:tc>
                  <a:txBody>
                    <a:bodyPr/>
                    <a:lstStyle/>
                    <a:p>
                      <a:pPr algn="just">
                        <a:lnSpc>
                          <a:spcPct val="115000"/>
                        </a:lnSpc>
                        <a:spcAft>
                          <a:spcPts val="800"/>
                        </a:spcAft>
                      </a:pPr>
                      <a:r>
                        <a:rPr lang="en-IN" sz="1800" b="1" kern="0" dirty="0">
                          <a:effectLst/>
                          <a:latin typeface="Arial Narrow" pitchFamily="34" charset="0"/>
                        </a:rPr>
                        <a:t>Total</a:t>
                      </a:r>
                      <a:endParaRPr lang="en-IN" sz="1800" b="1" kern="100" dirty="0">
                        <a:effectLst/>
                        <a:latin typeface="Arial Narrow" pitchFamily="34" charset="0"/>
                        <a:ea typeface="Calibri" panose="020F0502020204030204" pitchFamily="34" charset="0"/>
                        <a:cs typeface="Poppins" panose="00000500000000000000" pitchFamily="2" charset="0"/>
                      </a:endParaRPr>
                    </a:p>
                  </a:txBody>
                  <a:tcPr marL="45716" marR="45716" marT="0" marB="0" anchor="ctr"/>
                </a:tc>
                <a:tc>
                  <a:txBody>
                    <a:bodyPr/>
                    <a:lstStyle/>
                    <a:p>
                      <a:pPr algn="just">
                        <a:lnSpc>
                          <a:spcPct val="115000"/>
                        </a:lnSpc>
                        <a:spcAft>
                          <a:spcPts val="800"/>
                        </a:spcAft>
                      </a:pPr>
                      <a:r>
                        <a:rPr lang="en-IN" sz="1800" b="1" kern="0" dirty="0">
                          <a:effectLst/>
                          <a:latin typeface="Arial Narrow" pitchFamily="34" charset="0"/>
                        </a:rPr>
                        <a:t>2590</a:t>
                      </a:r>
                      <a:endParaRPr lang="en-IN" sz="1800" b="1" kern="100" dirty="0">
                        <a:effectLst/>
                        <a:latin typeface="Arial Narrow" pitchFamily="34" charset="0"/>
                        <a:ea typeface="Calibri" panose="020F0502020204030204" pitchFamily="34" charset="0"/>
                        <a:cs typeface="Poppins" panose="00000500000000000000" pitchFamily="2" charset="0"/>
                      </a:endParaRPr>
                    </a:p>
                  </a:txBody>
                  <a:tcPr marL="45716" marR="45716" marT="0" marB="0" anchor="ctr"/>
                </a:tc>
                <a:tc>
                  <a:txBody>
                    <a:bodyPr/>
                    <a:lstStyle/>
                    <a:p>
                      <a:pPr algn="just">
                        <a:lnSpc>
                          <a:spcPct val="115000"/>
                        </a:lnSpc>
                        <a:spcAft>
                          <a:spcPts val="800"/>
                        </a:spcAft>
                      </a:pPr>
                      <a:r>
                        <a:rPr lang="en-IN" sz="1800" b="1" kern="0" dirty="0">
                          <a:effectLst/>
                          <a:latin typeface="Arial Narrow" pitchFamily="34" charset="0"/>
                        </a:rPr>
                        <a:t>2227</a:t>
                      </a:r>
                      <a:endParaRPr lang="en-IN" sz="1800" b="1" kern="100" dirty="0">
                        <a:effectLst/>
                        <a:latin typeface="Arial Narrow" pitchFamily="34" charset="0"/>
                        <a:ea typeface="Calibri" panose="020F0502020204030204" pitchFamily="34" charset="0"/>
                        <a:cs typeface="Poppins" panose="00000500000000000000" pitchFamily="2" charset="0"/>
                      </a:endParaRPr>
                    </a:p>
                  </a:txBody>
                  <a:tcPr marL="45716" marR="45716" marT="0" marB="0" anchor="ctr"/>
                </a:tc>
                <a:tc>
                  <a:txBody>
                    <a:bodyPr/>
                    <a:lstStyle/>
                    <a:p>
                      <a:pPr algn="just">
                        <a:lnSpc>
                          <a:spcPct val="115000"/>
                        </a:lnSpc>
                        <a:spcAft>
                          <a:spcPts val="800"/>
                        </a:spcAft>
                      </a:pPr>
                      <a:r>
                        <a:rPr lang="en-IN" sz="1800" b="1" kern="0" dirty="0">
                          <a:effectLst/>
                          <a:latin typeface="Arial Narrow" pitchFamily="34" charset="0"/>
                        </a:rPr>
                        <a:t>340</a:t>
                      </a:r>
                      <a:endParaRPr lang="en-IN" sz="1800" b="1" kern="100" dirty="0">
                        <a:effectLst/>
                        <a:latin typeface="Arial Narrow" pitchFamily="34" charset="0"/>
                        <a:ea typeface="Calibri" panose="020F0502020204030204" pitchFamily="34" charset="0"/>
                        <a:cs typeface="Poppins" panose="00000500000000000000" pitchFamily="2" charset="0"/>
                      </a:endParaRPr>
                    </a:p>
                  </a:txBody>
                  <a:tcPr marL="45716" marR="45716" marT="0" marB="0" anchor="ctr"/>
                </a:tc>
                <a:tc>
                  <a:txBody>
                    <a:bodyPr/>
                    <a:lstStyle/>
                    <a:p>
                      <a:pPr algn="just">
                        <a:lnSpc>
                          <a:spcPct val="115000"/>
                        </a:lnSpc>
                        <a:spcAft>
                          <a:spcPts val="800"/>
                        </a:spcAft>
                      </a:pPr>
                      <a:r>
                        <a:rPr lang="en-IN" sz="1800" b="1" kern="0">
                          <a:effectLst/>
                          <a:latin typeface="Arial Narrow" pitchFamily="34" charset="0"/>
                        </a:rPr>
                        <a:t>2362</a:t>
                      </a:r>
                      <a:endParaRPr lang="en-IN" sz="1800" b="1" kern="100">
                        <a:effectLst/>
                        <a:latin typeface="Arial Narrow" pitchFamily="34" charset="0"/>
                        <a:ea typeface="Calibri" panose="020F0502020204030204" pitchFamily="34" charset="0"/>
                        <a:cs typeface="Poppins" panose="00000500000000000000" pitchFamily="2" charset="0"/>
                      </a:endParaRPr>
                    </a:p>
                  </a:txBody>
                  <a:tcPr marL="45716" marR="45716" marT="0" marB="0" anchor="ctr"/>
                </a:tc>
                <a:tc>
                  <a:txBody>
                    <a:bodyPr/>
                    <a:lstStyle/>
                    <a:p>
                      <a:pPr algn="just">
                        <a:lnSpc>
                          <a:spcPct val="115000"/>
                        </a:lnSpc>
                        <a:spcAft>
                          <a:spcPts val="800"/>
                        </a:spcAft>
                      </a:pPr>
                      <a:r>
                        <a:rPr lang="en-IN" sz="1800" b="1" kern="0" dirty="0">
                          <a:effectLst/>
                          <a:latin typeface="Arial Narrow" pitchFamily="34" charset="0"/>
                        </a:rPr>
                        <a:t>150</a:t>
                      </a:r>
                      <a:endParaRPr lang="en-IN" sz="1800" b="1" kern="100" dirty="0">
                        <a:effectLst/>
                        <a:latin typeface="Arial Narrow" pitchFamily="34" charset="0"/>
                        <a:ea typeface="Calibri" panose="020F0502020204030204" pitchFamily="34" charset="0"/>
                        <a:cs typeface="Poppins" panose="00000500000000000000" pitchFamily="2" charset="0"/>
                      </a:endParaRPr>
                    </a:p>
                  </a:txBody>
                  <a:tcPr marL="45716" marR="45716" marT="0" marB="0" anchor="ctr"/>
                </a:tc>
              </a:tr>
            </a:tbl>
          </a:graphicData>
        </a:graphic>
      </p:graphicFrame>
      <p:graphicFrame>
        <p:nvGraphicFramePr>
          <p:cNvPr id="8" name="Table 7"/>
          <p:cNvGraphicFramePr>
            <a:graphicFrameLocks noGrp="1"/>
          </p:cNvGraphicFramePr>
          <p:nvPr/>
        </p:nvGraphicFramePr>
        <p:xfrm>
          <a:off x="6161616" y="2111429"/>
          <a:ext cx="5828665" cy="4253230"/>
        </p:xfrm>
        <a:graphic>
          <a:graphicData uri="http://schemas.openxmlformats.org/drawingml/2006/table">
            <a:tbl>
              <a:tblPr firstRow="1" firstCol="1" bandRow="1">
                <a:tableStyleId>{FABFCF23-3B69-468F-B69F-88F6DE6A72F2}</a:tableStyleId>
              </a:tblPr>
              <a:tblGrid>
                <a:gridCol w="2590147"/>
                <a:gridCol w="1540961"/>
                <a:gridCol w="1697559"/>
              </a:tblGrid>
              <a:tr h="731547">
                <a:tc>
                  <a:txBody>
                    <a:bodyPr/>
                    <a:lstStyle/>
                    <a:p>
                      <a:pPr algn="just">
                        <a:lnSpc>
                          <a:spcPct val="115000"/>
                        </a:lnSpc>
                      </a:pPr>
                      <a:r>
                        <a:rPr lang="en-US" sz="1800" dirty="0">
                          <a:solidFill>
                            <a:schemeClr val="tx1"/>
                          </a:solidFill>
                          <a:effectLst/>
                          <a:latin typeface="Arial Narrow" pitchFamily="34" charset="0"/>
                        </a:rPr>
                        <a:t>States</a:t>
                      </a:r>
                      <a:endParaRPr lang="en-US" sz="1800" dirty="0">
                        <a:solidFill>
                          <a:schemeClr val="tx1"/>
                        </a:solidFill>
                        <a:effectLst/>
                        <a:latin typeface="Arial Narrow" pitchFamily="34" charset="0"/>
                        <a:ea typeface="Times New Roman" panose="02020603050405020304" pitchFamily="18" charset="0"/>
                        <a:cs typeface="Poppins" panose="00000500000000000000" pitchFamily="2" charset="0"/>
                      </a:endParaRPr>
                    </a:p>
                  </a:txBody>
                  <a:tcPr marL="45717" marR="45717" marT="0" marB="0"/>
                </a:tc>
                <a:tc>
                  <a:txBody>
                    <a:bodyPr/>
                    <a:lstStyle/>
                    <a:p>
                      <a:pPr algn="just">
                        <a:lnSpc>
                          <a:spcPct val="115000"/>
                        </a:lnSpc>
                      </a:pPr>
                      <a:r>
                        <a:rPr lang="en-US" sz="1800" dirty="0">
                          <a:solidFill>
                            <a:schemeClr val="tx1"/>
                          </a:solidFill>
                          <a:effectLst/>
                          <a:latin typeface="Arial Narrow" pitchFamily="34" charset="0"/>
                        </a:rPr>
                        <a:t>Headcount Ratio (%)</a:t>
                      </a:r>
                      <a:endParaRPr lang="en-US" sz="1800" dirty="0">
                        <a:solidFill>
                          <a:schemeClr val="tx1"/>
                        </a:solidFill>
                        <a:effectLst/>
                        <a:latin typeface="Arial Narrow" pitchFamily="34" charset="0"/>
                        <a:ea typeface="Times New Roman" panose="02020603050405020304" pitchFamily="18" charset="0"/>
                        <a:cs typeface="Poppins" panose="00000500000000000000" pitchFamily="2" charset="0"/>
                      </a:endParaRPr>
                    </a:p>
                  </a:txBody>
                  <a:tcPr marL="45717" marR="45717" marT="0" marB="0"/>
                </a:tc>
                <a:tc>
                  <a:txBody>
                    <a:bodyPr/>
                    <a:lstStyle/>
                    <a:p>
                      <a:pPr algn="just">
                        <a:lnSpc>
                          <a:spcPct val="115000"/>
                        </a:lnSpc>
                      </a:pPr>
                      <a:r>
                        <a:rPr lang="en-US" sz="1800" dirty="0">
                          <a:solidFill>
                            <a:schemeClr val="tx1"/>
                          </a:solidFill>
                          <a:effectLst/>
                          <a:latin typeface="Arial Narrow" pitchFamily="34" charset="0"/>
                        </a:rPr>
                        <a:t>National Position among 28 States</a:t>
                      </a:r>
                      <a:endParaRPr lang="en-US" sz="1800" dirty="0">
                        <a:solidFill>
                          <a:schemeClr val="tx1"/>
                        </a:solidFill>
                        <a:effectLst/>
                        <a:latin typeface="Arial Narrow" pitchFamily="34" charset="0"/>
                        <a:ea typeface="Times New Roman" panose="02020603050405020304" pitchFamily="18" charset="0"/>
                        <a:cs typeface="Poppins" panose="00000500000000000000" pitchFamily="2" charset="0"/>
                      </a:endParaRPr>
                    </a:p>
                  </a:txBody>
                  <a:tcPr marL="45717" marR="45717" marT="0" marB="0"/>
                </a:tc>
              </a:tr>
              <a:tr h="229632">
                <a:tc>
                  <a:txBody>
                    <a:bodyPr/>
                    <a:lstStyle/>
                    <a:p>
                      <a:pPr algn="just">
                        <a:lnSpc>
                          <a:spcPct val="115000"/>
                        </a:lnSpc>
                      </a:pPr>
                      <a:r>
                        <a:rPr lang="en-US" sz="1800" dirty="0">
                          <a:effectLst/>
                          <a:latin typeface="Arial Narrow" pitchFamily="34" charset="0"/>
                        </a:rPr>
                        <a:t>Arunachal Pradesh</a:t>
                      </a:r>
                      <a:endParaRPr lang="en-IN" sz="1800" dirty="0">
                        <a:effectLst/>
                        <a:latin typeface="Arial Narrow" pitchFamily="34" charset="0"/>
                        <a:ea typeface="Times New Roman" panose="02020603050405020304" pitchFamily="18" charset="0"/>
                        <a:cs typeface="Poppins" panose="00000500000000000000" pitchFamily="2" charset="0"/>
                      </a:endParaRPr>
                    </a:p>
                  </a:txBody>
                  <a:tcPr marL="45717" marR="45717" marT="0" marB="0"/>
                </a:tc>
                <a:tc>
                  <a:txBody>
                    <a:bodyPr/>
                    <a:lstStyle/>
                    <a:p>
                      <a:pPr algn="just">
                        <a:lnSpc>
                          <a:spcPct val="115000"/>
                        </a:lnSpc>
                      </a:pPr>
                      <a:r>
                        <a:rPr lang="en-US" sz="1800" dirty="0">
                          <a:effectLst/>
                          <a:latin typeface="Arial Narrow" pitchFamily="34" charset="0"/>
                        </a:rPr>
                        <a:t>13.76</a:t>
                      </a:r>
                      <a:endParaRPr lang="en-IN" sz="1800" dirty="0">
                        <a:effectLst/>
                        <a:latin typeface="Arial Narrow" pitchFamily="34" charset="0"/>
                        <a:ea typeface="Times New Roman" panose="02020603050405020304" pitchFamily="18" charset="0"/>
                        <a:cs typeface="Poppins" panose="00000500000000000000" pitchFamily="2" charset="0"/>
                      </a:endParaRPr>
                    </a:p>
                  </a:txBody>
                  <a:tcPr marL="45717" marR="45717" marT="0" marB="0"/>
                </a:tc>
                <a:tc>
                  <a:txBody>
                    <a:bodyPr/>
                    <a:lstStyle/>
                    <a:p>
                      <a:pPr algn="just">
                        <a:lnSpc>
                          <a:spcPct val="115000"/>
                        </a:lnSpc>
                      </a:pPr>
                      <a:r>
                        <a:rPr lang="en-US" sz="1800" dirty="0">
                          <a:effectLst/>
                          <a:latin typeface="Arial Narrow" pitchFamily="34" charset="0"/>
                        </a:rPr>
                        <a:t>18th</a:t>
                      </a:r>
                      <a:endParaRPr lang="en-IN" sz="1800" dirty="0">
                        <a:effectLst/>
                        <a:latin typeface="Arial Narrow" pitchFamily="34" charset="0"/>
                        <a:ea typeface="Times New Roman" panose="02020603050405020304" pitchFamily="18" charset="0"/>
                        <a:cs typeface="Poppins" panose="00000500000000000000" pitchFamily="2" charset="0"/>
                      </a:endParaRPr>
                    </a:p>
                  </a:txBody>
                  <a:tcPr marL="45717" marR="45717" marT="0" marB="0"/>
                </a:tc>
              </a:tr>
              <a:tr h="229632">
                <a:tc>
                  <a:txBody>
                    <a:bodyPr/>
                    <a:lstStyle/>
                    <a:p>
                      <a:pPr algn="just">
                        <a:lnSpc>
                          <a:spcPct val="115000"/>
                        </a:lnSpc>
                      </a:pPr>
                      <a:r>
                        <a:rPr lang="en-US" sz="1800">
                          <a:effectLst/>
                          <a:latin typeface="Arial Narrow" pitchFamily="34" charset="0"/>
                        </a:rPr>
                        <a:t>Assam</a:t>
                      </a:r>
                      <a:endParaRPr lang="en-IN" sz="1800">
                        <a:effectLst/>
                        <a:latin typeface="Arial Narrow" pitchFamily="34" charset="0"/>
                        <a:ea typeface="Times New Roman" panose="02020603050405020304" pitchFamily="18" charset="0"/>
                        <a:cs typeface="Poppins" panose="00000500000000000000" pitchFamily="2" charset="0"/>
                      </a:endParaRPr>
                    </a:p>
                  </a:txBody>
                  <a:tcPr marL="45717" marR="45717" marT="0" marB="0"/>
                </a:tc>
                <a:tc>
                  <a:txBody>
                    <a:bodyPr/>
                    <a:lstStyle/>
                    <a:p>
                      <a:pPr algn="just">
                        <a:lnSpc>
                          <a:spcPct val="115000"/>
                        </a:lnSpc>
                      </a:pPr>
                      <a:r>
                        <a:rPr lang="en-US" sz="1800" dirty="0">
                          <a:effectLst/>
                          <a:latin typeface="Arial Narrow" pitchFamily="34" charset="0"/>
                        </a:rPr>
                        <a:t>19.35</a:t>
                      </a:r>
                      <a:endParaRPr lang="en-IN" sz="1800" dirty="0">
                        <a:effectLst/>
                        <a:latin typeface="Arial Narrow" pitchFamily="34" charset="0"/>
                        <a:ea typeface="Times New Roman" panose="02020603050405020304" pitchFamily="18" charset="0"/>
                        <a:cs typeface="Poppins" panose="00000500000000000000" pitchFamily="2" charset="0"/>
                      </a:endParaRPr>
                    </a:p>
                  </a:txBody>
                  <a:tcPr marL="45717" marR="45717" marT="0" marB="0"/>
                </a:tc>
                <a:tc>
                  <a:txBody>
                    <a:bodyPr/>
                    <a:lstStyle/>
                    <a:p>
                      <a:pPr algn="just">
                        <a:lnSpc>
                          <a:spcPct val="115000"/>
                        </a:lnSpc>
                      </a:pPr>
                      <a:r>
                        <a:rPr lang="en-US" sz="1800" dirty="0">
                          <a:effectLst/>
                          <a:latin typeface="Arial Narrow" pitchFamily="34" charset="0"/>
                        </a:rPr>
                        <a:t>23rd</a:t>
                      </a:r>
                      <a:endParaRPr lang="en-IN" sz="1800" dirty="0">
                        <a:effectLst/>
                        <a:latin typeface="Arial Narrow" pitchFamily="34" charset="0"/>
                        <a:ea typeface="Times New Roman" panose="02020603050405020304" pitchFamily="18" charset="0"/>
                        <a:cs typeface="Poppins" panose="00000500000000000000" pitchFamily="2" charset="0"/>
                      </a:endParaRPr>
                    </a:p>
                  </a:txBody>
                  <a:tcPr marL="45717" marR="45717" marT="0" marB="0"/>
                </a:tc>
              </a:tr>
              <a:tr h="473710">
                <a:tc>
                  <a:txBody>
                    <a:bodyPr/>
                    <a:lstStyle/>
                    <a:p>
                      <a:pPr algn="just">
                        <a:lnSpc>
                          <a:spcPct val="115000"/>
                        </a:lnSpc>
                      </a:pPr>
                      <a:r>
                        <a:rPr lang="en-US" sz="1800" dirty="0">
                          <a:effectLst/>
                          <a:latin typeface="Arial Narrow" pitchFamily="34" charset="0"/>
                        </a:rPr>
                        <a:t>Manipur</a:t>
                      </a:r>
                      <a:endParaRPr lang="en-IN" sz="1800" dirty="0">
                        <a:effectLst/>
                        <a:latin typeface="Arial Narrow" pitchFamily="34" charset="0"/>
                        <a:ea typeface="Times New Roman" panose="02020603050405020304" pitchFamily="18" charset="0"/>
                        <a:cs typeface="Poppins" panose="00000500000000000000" pitchFamily="2" charset="0"/>
                      </a:endParaRPr>
                    </a:p>
                  </a:txBody>
                  <a:tcPr marL="45717" marR="45717" marT="0" marB="0"/>
                </a:tc>
                <a:tc>
                  <a:txBody>
                    <a:bodyPr/>
                    <a:lstStyle/>
                    <a:p>
                      <a:pPr algn="just">
                        <a:lnSpc>
                          <a:spcPct val="115000"/>
                        </a:lnSpc>
                      </a:pPr>
                      <a:r>
                        <a:rPr lang="en-US" sz="1800" dirty="0">
                          <a:effectLst/>
                          <a:latin typeface="Arial Narrow" pitchFamily="34" charset="0"/>
                        </a:rPr>
                        <a:t>8.10</a:t>
                      </a:r>
                      <a:endParaRPr lang="en-IN" sz="1800" dirty="0">
                        <a:effectLst/>
                        <a:latin typeface="Arial Narrow" pitchFamily="34" charset="0"/>
                        <a:ea typeface="Times New Roman" panose="02020603050405020304" pitchFamily="18" charset="0"/>
                        <a:cs typeface="Poppins" panose="00000500000000000000" pitchFamily="2" charset="0"/>
                      </a:endParaRPr>
                    </a:p>
                  </a:txBody>
                  <a:tcPr marL="45717" marR="45717" marT="0" marB="0"/>
                </a:tc>
                <a:tc>
                  <a:txBody>
                    <a:bodyPr/>
                    <a:lstStyle/>
                    <a:p>
                      <a:pPr algn="just">
                        <a:lnSpc>
                          <a:spcPct val="115000"/>
                        </a:lnSpc>
                      </a:pPr>
                      <a:r>
                        <a:rPr lang="en-US" sz="1800">
                          <a:effectLst/>
                          <a:latin typeface="Arial Narrow" pitchFamily="34" charset="0"/>
                        </a:rPr>
                        <a:t>13th</a:t>
                      </a:r>
                      <a:endParaRPr lang="en-IN" sz="1800">
                        <a:effectLst/>
                        <a:latin typeface="Arial Narrow" pitchFamily="34" charset="0"/>
                        <a:ea typeface="Times New Roman" panose="02020603050405020304" pitchFamily="18" charset="0"/>
                        <a:cs typeface="Poppins" panose="00000500000000000000" pitchFamily="2" charset="0"/>
                      </a:endParaRPr>
                    </a:p>
                  </a:txBody>
                  <a:tcPr marL="45717" marR="45717" marT="0" marB="0"/>
                </a:tc>
              </a:tr>
              <a:tr h="299085">
                <a:tc>
                  <a:txBody>
                    <a:bodyPr/>
                    <a:lstStyle/>
                    <a:p>
                      <a:pPr algn="just">
                        <a:lnSpc>
                          <a:spcPct val="115000"/>
                        </a:lnSpc>
                      </a:pPr>
                      <a:r>
                        <a:rPr lang="en-US" sz="1800" dirty="0">
                          <a:effectLst/>
                          <a:latin typeface="Arial Narrow" pitchFamily="34" charset="0"/>
                        </a:rPr>
                        <a:t>Meghalaya</a:t>
                      </a:r>
                      <a:endParaRPr lang="en-IN" sz="1800" dirty="0">
                        <a:effectLst/>
                        <a:latin typeface="Arial Narrow" pitchFamily="34" charset="0"/>
                        <a:ea typeface="Times New Roman" panose="02020603050405020304" pitchFamily="18" charset="0"/>
                        <a:cs typeface="Poppins" panose="00000500000000000000" pitchFamily="2" charset="0"/>
                      </a:endParaRPr>
                    </a:p>
                  </a:txBody>
                  <a:tcPr marL="45717" marR="45717" marT="0" marB="0"/>
                </a:tc>
                <a:tc>
                  <a:txBody>
                    <a:bodyPr/>
                    <a:lstStyle/>
                    <a:p>
                      <a:pPr algn="just">
                        <a:lnSpc>
                          <a:spcPct val="115000"/>
                        </a:lnSpc>
                      </a:pPr>
                      <a:r>
                        <a:rPr lang="en-US" sz="1800" dirty="0">
                          <a:effectLst/>
                          <a:latin typeface="Arial Narrow" pitchFamily="34" charset="0"/>
                        </a:rPr>
                        <a:t>27.79</a:t>
                      </a:r>
                      <a:endParaRPr lang="en-IN" sz="1800" dirty="0">
                        <a:effectLst/>
                        <a:latin typeface="Arial Narrow" pitchFamily="34" charset="0"/>
                        <a:ea typeface="Times New Roman" panose="02020603050405020304" pitchFamily="18" charset="0"/>
                        <a:cs typeface="Poppins" panose="00000500000000000000" pitchFamily="2" charset="0"/>
                      </a:endParaRPr>
                    </a:p>
                  </a:txBody>
                  <a:tcPr marL="45717" marR="45717" marT="0" marB="0"/>
                </a:tc>
                <a:tc>
                  <a:txBody>
                    <a:bodyPr/>
                    <a:lstStyle/>
                    <a:p>
                      <a:pPr algn="just">
                        <a:lnSpc>
                          <a:spcPct val="115000"/>
                        </a:lnSpc>
                      </a:pPr>
                      <a:r>
                        <a:rPr lang="en-US" sz="1800" dirty="0">
                          <a:effectLst/>
                          <a:latin typeface="Arial Narrow" pitchFamily="34" charset="0"/>
                        </a:rPr>
                        <a:t>26th</a:t>
                      </a:r>
                      <a:endParaRPr lang="en-IN" sz="1800" dirty="0">
                        <a:effectLst/>
                        <a:latin typeface="Arial Narrow" pitchFamily="34" charset="0"/>
                        <a:ea typeface="Times New Roman" panose="02020603050405020304" pitchFamily="18" charset="0"/>
                        <a:cs typeface="Poppins" panose="00000500000000000000" pitchFamily="2" charset="0"/>
                      </a:endParaRPr>
                    </a:p>
                  </a:txBody>
                  <a:tcPr marL="45717" marR="45717" marT="0" marB="0"/>
                </a:tc>
              </a:tr>
              <a:tr h="229632">
                <a:tc>
                  <a:txBody>
                    <a:bodyPr/>
                    <a:lstStyle/>
                    <a:p>
                      <a:pPr algn="just">
                        <a:lnSpc>
                          <a:spcPct val="115000"/>
                        </a:lnSpc>
                      </a:pPr>
                      <a:r>
                        <a:rPr lang="en-US" sz="1800" b="1" dirty="0">
                          <a:effectLst/>
                          <a:highlight>
                            <a:srgbClr val="FFFF00"/>
                          </a:highlight>
                          <a:latin typeface="Arial Narrow" pitchFamily="34" charset="0"/>
                        </a:rPr>
                        <a:t>Mizoram</a:t>
                      </a:r>
                      <a:endParaRPr lang="en-IN" sz="1800" b="1" dirty="0">
                        <a:solidFill>
                          <a:srgbClr val="FF0000"/>
                        </a:solidFill>
                        <a:effectLst/>
                        <a:highlight>
                          <a:srgbClr val="FFFF00"/>
                        </a:highlight>
                        <a:latin typeface="Arial Narrow" pitchFamily="34" charset="0"/>
                        <a:ea typeface="Times New Roman" panose="02020603050405020304" pitchFamily="18" charset="0"/>
                        <a:cs typeface="Poppins" panose="00000500000000000000" pitchFamily="2" charset="0"/>
                      </a:endParaRPr>
                    </a:p>
                  </a:txBody>
                  <a:tcPr marL="45717" marR="45717" marT="0" marB="0"/>
                </a:tc>
                <a:tc>
                  <a:txBody>
                    <a:bodyPr/>
                    <a:lstStyle/>
                    <a:p>
                      <a:pPr algn="just">
                        <a:lnSpc>
                          <a:spcPct val="115000"/>
                        </a:lnSpc>
                      </a:pPr>
                      <a:r>
                        <a:rPr lang="en-US" sz="1800" b="1" dirty="0">
                          <a:effectLst/>
                          <a:highlight>
                            <a:srgbClr val="FFFF00"/>
                          </a:highlight>
                          <a:latin typeface="Arial Narrow" pitchFamily="34" charset="0"/>
                        </a:rPr>
                        <a:t>5.30</a:t>
                      </a:r>
                      <a:endParaRPr lang="en-IN" sz="1800" b="1" dirty="0">
                        <a:solidFill>
                          <a:srgbClr val="FF0000"/>
                        </a:solidFill>
                        <a:effectLst/>
                        <a:highlight>
                          <a:srgbClr val="FFFF00"/>
                        </a:highlight>
                        <a:latin typeface="Arial Narrow" pitchFamily="34" charset="0"/>
                        <a:ea typeface="Times New Roman" panose="02020603050405020304" pitchFamily="18" charset="0"/>
                        <a:cs typeface="Poppins" panose="00000500000000000000" pitchFamily="2" charset="0"/>
                      </a:endParaRPr>
                    </a:p>
                  </a:txBody>
                  <a:tcPr marL="45717" marR="45717" marT="0" marB="0"/>
                </a:tc>
                <a:tc>
                  <a:txBody>
                    <a:bodyPr/>
                    <a:lstStyle/>
                    <a:p>
                      <a:pPr algn="just">
                        <a:lnSpc>
                          <a:spcPct val="115000"/>
                        </a:lnSpc>
                      </a:pPr>
                      <a:r>
                        <a:rPr lang="en-US" sz="1800" b="1" dirty="0">
                          <a:effectLst/>
                          <a:highlight>
                            <a:srgbClr val="FFFF00"/>
                          </a:highlight>
                          <a:latin typeface="Arial Narrow" pitchFamily="34" charset="0"/>
                        </a:rPr>
                        <a:t>7th</a:t>
                      </a:r>
                      <a:endParaRPr lang="en-IN" sz="1800" b="1" dirty="0">
                        <a:solidFill>
                          <a:srgbClr val="FF0000"/>
                        </a:solidFill>
                        <a:effectLst/>
                        <a:highlight>
                          <a:srgbClr val="FFFF00"/>
                        </a:highlight>
                        <a:latin typeface="Arial Narrow" pitchFamily="34" charset="0"/>
                        <a:ea typeface="Times New Roman" panose="02020603050405020304" pitchFamily="18" charset="0"/>
                        <a:cs typeface="Poppins" panose="00000500000000000000" pitchFamily="2" charset="0"/>
                      </a:endParaRPr>
                    </a:p>
                  </a:txBody>
                  <a:tcPr marL="45717" marR="45717" marT="0" marB="0"/>
                </a:tc>
              </a:tr>
              <a:tr h="229632">
                <a:tc>
                  <a:txBody>
                    <a:bodyPr/>
                    <a:lstStyle/>
                    <a:p>
                      <a:pPr algn="just">
                        <a:lnSpc>
                          <a:spcPct val="115000"/>
                        </a:lnSpc>
                      </a:pPr>
                      <a:r>
                        <a:rPr lang="en-US" sz="1800">
                          <a:effectLst/>
                          <a:latin typeface="Arial Narrow" pitchFamily="34" charset="0"/>
                        </a:rPr>
                        <a:t>Nagaland</a:t>
                      </a:r>
                      <a:endParaRPr lang="en-IN" sz="1800">
                        <a:effectLst/>
                        <a:latin typeface="Arial Narrow" pitchFamily="34" charset="0"/>
                        <a:ea typeface="Times New Roman" panose="02020603050405020304" pitchFamily="18" charset="0"/>
                        <a:cs typeface="Poppins" panose="00000500000000000000" pitchFamily="2" charset="0"/>
                      </a:endParaRPr>
                    </a:p>
                  </a:txBody>
                  <a:tcPr marL="45717" marR="45717" marT="0" marB="0"/>
                </a:tc>
                <a:tc>
                  <a:txBody>
                    <a:bodyPr/>
                    <a:lstStyle/>
                    <a:p>
                      <a:pPr algn="just">
                        <a:lnSpc>
                          <a:spcPct val="115000"/>
                        </a:lnSpc>
                      </a:pPr>
                      <a:r>
                        <a:rPr lang="en-US" sz="1800">
                          <a:effectLst/>
                          <a:latin typeface="Arial Narrow" pitchFamily="34" charset="0"/>
                        </a:rPr>
                        <a:t>15.43</a:t>
                      </a:r>
                      <a:endParaRPr lang="en-IN" sz="1800">
                        <a:effectLst/>
                        <a:latin typeface="Arial Narrow" pitchFamily="34" charset="0"/>
                        <a:ea typeface="Times New Roman" panose="02020603050405020304" pitchFamily="18" charset="0"/>
                        <a:cs typeface="Poppins" panose="00000500000000000000" pitchFamily="2" charset="0"/>
                      </a:endParaRPr>
                    </a:p>
                  </a:txBody>
                  <a:tcPr marL="45717" marR="45717" marT="0" marB="0"/>
                </a:tc>
                <a:tc>
                  <a:txBody>
                    <a:bodyPr/>
                    <a:lstStyle/>
                    <a:p>
                      <a:pPr algn="just">
                        <a:lnSpc>
                          <a:spcPct val="115000"/>
                        </a:lnSpc>
                      </a:pPr>
                      <a:r>
                        <a:rPr lang="en-US" sz="1800" dirty="0">
                          <a:effectLst/>
                          <a:latin typeface="Arial Narrow" pitchFamily="34" charset="0"/>
                        </a:rPr>
                        <a:t>20th</a:t>
                      </a:r>
                      <a:endParaRPr lang="en-IN" sz="1800" dirty="0">
                        <a:effectLst/>
                        <a:latin typeface="Arial Narrow" pitchFamily="34" charset="0"/>
                        <a:ea typeface="Times New Roman" panose="02020603050405020304" pitchFamily="18" charset="0"/>
                        <a:cs typeface="Poppins" panose="00000500000000000000" pitchFamily="2" charset="0"/>
                      </a:endParaRPr>
                    </a:p>
                  </a:txBody>
                  <a:tcPr marL="45717" marR="45717" marT="0" marB="0"/>
                </a:tc>
              </a:tr>
              <a:tr h="229632">
                <a:tc>
                  <a:txBody>
                    <a:bodyPr/>
                    <a:lstStyle/>
                    <a:p>
                      <a:pPr algn="just">
                        <a:lnSpc>
                          <a:spcPct val="115000"/>
                        </a:lnSpc>
                      </a:pPr>
                      <a:r>
                        <a:rPr lang="en-US" sz="1800" b="1" dirty="0">
                          <a:effectLst/>
                          <a:highlight>
                            <a:srgbClr val="FFFF00"/>
                          </a:highlight>
                          <a:latin typeface="Arial Narrow" pitchFamily="34" charset="0"/>
                        </a:rPr>
                        <a:t>Sikkim</a:t>
                      </a:r>
                      <a:endParaRPr lang="en-IN" sz="1800" b="1" dirty="0">
                        <a:solidFill>
                          <a:srgbClr val="FF0000"/>
                        </a:solidFill>
                        <a:effectLst/>
                        <a:highlight>
                          <a:srgbClr val="FFFF00"/>
                        </a:highlight>
                        <a:latin typeface="Arial Narrow" pitchFamily="34" charset="0"/>
                        <a:ea typeface="Times New Roman" panose="02020603050405020304" pitchFamily="18" charset="0"/>
                        <a:cs typeface="Poppins" panose="00000500000000000000" pitchFamily="2" charset="0"/>
                      </a:endParaRPr>
                    </a:p>
                  </a:txBody>
                  <a:tcPr marL="45717" marR="45717" marT="0" marB="0"/>
                </a:tc>
                <a:tc>
                  <a:txBody>
                    <a:bodyPr/>
                    <a:lstStyle/>
                    <a:p>
                      <a:pPr algn="just">
                        <a:lnSpc>
                          <a:spcPct val="115000"/>
                        </a:lnSpc>
                      </a:pPr>
                      <a:r>
                        <a:rPr lang="en-US" sz="1800" b="1" dirty="0">
                          <a:effectLst/>
                          <a:highlight>
                            <a:srgbClr val="FFFF00"/>
                          </a:highlight>
                          <a:latin typeface="Arial Narrow" pitchFamily="34" charset="0"/>
                        </a:rPr>
                        <a:t>2.60</a:t>
                      </a:r>
                      <a:endParaRPr lang="en-IN" sz="1800" b="1" dirty="0">
                        <a:solidFill>
                          <a:srgbClr val="FF0000"/>
                        </a:solidFill>
                        <a:effectLst/>
                        <a:highlight>
                          <a:srgbClr val="FFFF00"/>
                        </a:highlight>
                        <a:latin typeface="Arial Narrow" pitchFamily="34" charset="0"/>
                        <a:ea typeface="Times New Roman" panose="02020603050405020304" pitchFamily="18" charset="0"/>
                        <a:cs typeface="Poppins" panose="00000500000000000000" pitchFamily="2" charset="0"/>
                      </a:endParaRPr>
                    </a:p>
                  </a:txBody>
                  <a:tcPr marL="45717" marR="45717" marT="0" marB="0"/>
                </a:tc>
                <a:tc>
                  <a:txBody>
                    <a:bodyPr/>
                    <a:lstStyle/>
                    <a:p>
                      <a:pPr algn="just">
                        <a:lnSpc>
                          <a:spcPct val="115000"/>
                        </a:lnSpc>
                      </a:pPr>
                      <a:r>
                        <a:rPr lang="en-US" sz="1800" b="1" dirty="0">
                          <a:effectLst/>
                          <a:highlight>
                            <a:srgbClr val="FFFF00"/>
                          </a:highlight>
                          <a:latin typeface="Arial Narrow" pitchFamily="34" charset="0"/>
                        </a:rPr>
                        <a:t>4th</a:t>
                      </a:r>
                      <a:endParaRPr lang="en-IN" sz="1800" b="1" dirty="0">
                        <a:solidFill>
                          <a:srgbClr val="FF0000"/>
                        </a:solidFill>
                        <a:effectLst/>
                        <a:highlight>
                          <a:srgbClr val="FFFF00"/>
                        </a:highlight>
                        <a:latin typeface="Arial Narrow" pitchFamily="34" charset="0"/>
                        <a:ea typeface="Times New Roman" panose="02020603050405020304" pitchFamily="18" charset="0"/>
                        <a:cs typeface="Poppins" panose="00000500000000000000" pitchFamily="2" charset="0"/>
                      </a:endParaRPr>
                    </a:p>
                  </a:txBody>
                  <a:tcPr marL="45717" marR="45717" marT="0" marB="0"/>
                </a:tc>
              </a:tr>
              <a:tr h="229632">
                <a:tc>
                  <a:txBody>
                    <a:bodyPr/>
                    <a:lstStyle/>
                    <a:p>
                      <a:pPr algn="just">
                        <a:lnSpc>
                          <a:spcPct val="115000"/>
                        </a:lnSpc>
                      </a:pPr>
                      <a:r>
                        <a:rPr lang="en-US" sz="1800" dirty="0">
                          <a:effectLst/>
                          <a:latin typeface="Arial Narrow" pitchFamily="34" charset="0"/>
                        </a:rPr>
                        <a:t>Tripura</a:t>
                      </a:r>
                      <a:endParaRPr lang="en-IN" sz="1800" dirty="0">
                        <a:effectLst/>
                        <a:latin typeface="Arial Narrow" pitchFamily="34" charset="0"/>
                        <a:ea typeface="Times New Roman" panose="02020603050405020304" pitchFamily="18" charset="0"/>
                        <a:cs typeface="Poppins" panose="00000500000000000000" pitchFamily="2" charset="0"/>
                      </a:endParaRPr>
                    </a:p>
                  </a:txBody>
                  <a:tcPr marL="45717" marR="45717" marT="0" marB="0"/>
                </a:tc>
                <a:tc>
                  <a:txBody>
                    <a:bodyPr/>
                    <a:lstStyle/>
                    <a:p>
                      <a:pPr algn="just">
                        <a:lnSpc>
                          <a:spcPct val="115000"/>
                        </a:lnSpc>
                      </a:pPr>
                      <a:r>
                        <a:rPr lang="en-US" sz="1800" dirty="0">
                          <a:effectLst/>
                          <a:latin typeface="Arial Narrow" pitchFamily="34" charset="0"/>
                        </a:rPr>
                        <a:t>13.11</a:t>
                      </a:r>
                      <a:endParaRPr lang="en-IN" sz="1800" dirty="0">
                        <a:effectLst/>
                        <a:latin typeface="Arial Narrow" pitchFamily="34" charset="0"/>
                        <a:ea typeface="Times New Roman" panose="02020603050405020304" pitchFamily="18" charset="0"/>
                        <a:cs typeface="Poppins" panose="00000500000000000000" pitchFamily="2" charset="0"/>
                      </a:endParaRPr>
                    </a:p>
                  </a:txBody>
                  <a:tcPr marL="45717" marR="45717" marT="0" marB="0"/>
                </a:tc>
                <a:tc>
                  <a:txBody>
                    <a:bodyPr/>
                    <a:lstStyle/>
                    <a:p>
                      <a:pPr algn="just">
                        <a:lnSpc>
                          <a:spcPct val="115000"/>
                        </a:lnSpc>
                      </a:pPr>
                      <a:r>
                        <a:rPr lang="en-US" sz="1800" dirty="0">
                          <a:effectLst/>
                          <a:latin typeface="Arial Narrow" pitchFamily="34" charset="0"/>
                        </a:rPr>
                        <a:t>17th</a:t>
                      </a:r>
                      <a:endParaRPr lang="en-IN" sz="1800" dirty="0">
                        <a:effectLst/>
                        <a:latin typeface="Arial Narrow" pitchFamily="34" charset="0"/>
                        <a:ea typeface="Times New Roman" panose="02020603050405020304" pitchFamily="18" charset="0"/>
                        <a:cs typeface="Poppins" panose="00000500000000000000" pitchFamily="2" charset="0"/>
                      </a:endParaRPr>
                    </a:p>
                  </a:txBody>
                  <a:tcPr marL="45717" marR="45717" marT="0" marB="0"/>
                </a:tc>
              </a:tr>
              <a:tr h="229632">
                <a:tc>
                  <a:txBody>
                    <a:bodyPr/>
                    <a:lstStyle/>
                    <a:p>
                      <a:pPr algn="just">
                        <a:lnSpc>
                          <a:spcPct val="115000"/>
                        </a:lnSpc>
                      </a:pPr>
                      <a:r>
                        <a:rPr lang="en-US" sz="1800" dirty="0">
                          <a:effectLst/>
                          <a:latin typeface="Arial Narrow" pitchFamily="34" charset="0"/>
                        </a:rPr>
                        <a:t>India </a:t>
                      </a:r>
                      <a:endParaRPr lang="en-IN" sz="1800" dirty="0">
                        <a:effectLst/>
                        <a:latin typeface="Arial Narrow" pitchFamily="34" charset="0"/>
                        <a:ea typeface="Times New Roman" panose="02020603050405020304" pitchFamily="18" charset="0"/>
                        <a:cs typeface="Poppins" panose="00000500000000000000" pitchFamily="2" charset="0"/>
                      </a:endParaRPr>
                    </a:p>
                  </a:txBody>
                  <a:tcPr marL="45717" marR="45717" marT="0" marB="0"/>
                </a:tc>
                <a:tc>
                  <a:txBody>
                    <a:bodyPr/>
                    <a:lstStyle/>
                    <a:p>
                      <a:pPr algn="just">
                        <a:lnSpc>
                          <a:spcPct val="115000"/>
                        </a:lnSpc>
                      </a:pPr>
                      <a:r>
                        <a:rPr lang="en-US" sz="1800" dirty="0">
                          <a:effectLst/>
                          <a:latin typeface="Arial Narrow" pitchFamily="34" charset="0"/>
                        </a:rPr>
                        <a:t>14.96 </a:t>
                      </a:r>
                      <a:endParaRPr lang="en-IN" sz="1800" dirty="0">
                        <a:effectLst/>
                        <a:latin typeface="Arial Narrow" pitchFamily="34" charset="0"/>
                        <a:ea typeface="Times New Roman" panose="02020603050405020304" pitchFamily="18" charset="0"/>
                        <a:cs typeface="Poppins" panose="00000500000000000000" pitchFamily="2" charset="0"/>
                      </a:endParaRPr>
                    </a:p>
                  </a:txBody>
                  <a:tcPr marL="45717" marR="45717" marT="0" marB="0"/>
                </a:tc>
                <a:tc>
                  <a:txBody>
                    <a:bodyPr/>
                    <a:lstStyle/>
                    <a:p>
                      <a:pPr algn="just">
                        <a:lnSpc>
                          <a:spcPct val="115000"/>
                        </a:lnSpc>
                      </a:pPr>
                      <a:r>
                        <a:rPr lang="en-US" sz="1800" dirty="0">
                          <a:effectLst/>
                          <a:latin typeface="Arial Narrow" pitchFamily="34" charset="0"/>
                        </a:rPr>
                        <a:t> </a:t>
                      </a:r>
                      <a:endParaRPr lang="en-IN" sz="1800" dirty="0">
                        <a:effectLst/>
                        <a:latin typeface="Arial Narrow" pitchFamily="34" charset="0"/>
                        <a:ea typeface="Times New Roman" panose="02020603050405020304" pitchFamily="18" charset="0"/>
                        <a:cs typeface="Poppins" panose="00000500000000000000" pitchFamily="2" charset="0"/>
                      </a:endParaRPr>
                    </a:p>
                  </a:txBody>
                  <a:tcPr marL="45717" marR="45717" marT="0" marB="0"/>
                </a:tc>
              </a:tr>
            </a:tbl>
          </a:graphicData>
        </a:graphic>
      </p:graphicFrame>
      <p:sp>
        <p:nvSpPr>
          <p:cNvPr id="4" name="TextBox 3"/>
          <p:cNvSpPr txBox="1"/>
          <p:nvPr/>
        </p:nvSpPr>
        <p:spPr>
          <a:xfrm>
            <a:off x="4569254" y="550718"/>
            <a:ext cx="3866342" cy="553085"/>
          </a:xfrm>
          <a:prstGeom prst="rect">
            <a:avLst/>
          </a:prstGeom>
          <a:noFill/>
        </p:spPr>
        <p:txBody>
          <a:bodyPr wrap="square">
            <a:spAutoFit/>
          </a:bodyPr>
          <a:lstStyle/>
          <a:p>
            <a:pPr>
              <a:lnSpc>
                <a:spcPct val="150000"/>
              </a:lnSpc>
            </a:pPr>
            <a:r>
              <a:rPr lang="en-IN" sz="2000" b="1" i="1" dirty="0">
                <a:effectLst/>
                <a:latin typeface="Cambria" panose="02040503050406030204" pitchFamily="18" charset="0"/>
                <a:ea typeface="Calibri" panose="020F0502020204030204" pitchFamily="34" charset="0"/>
                <a:cs typeface="Times New Roman" panose="02020603050405020304" pitchFamily="18" charset="0"/>
              </a:rPr>
              <a:t>Peace and Conflicts in the NER :</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p:cNvSpPr txBox="1"/>
          <p:nvPr/>
        </p:nvSpPr>
        <p:spPr>
          <a:xfrm>
            <a:off x="345989" y="1427304"/>
            <a:ext cx="4357816" cy="683895"/>
          </a:xfrm>
          <a:prstGeom prst="rect">
            <a:avLst/>
          </a:prstGeom>
          <a:noFill/>
        </p:spPr>
        <p:txBody>
          <a:bodyPr wrap="square">
            <a:spAutoFit/>
          </a:bodyPr>
          <a:lstStyle/>
          <a:p>
            <a:pPr algn="ctr">
              <a:lnSpc>
                <a:spcPct val="107000"/>
              </a:lnSpc>
              <a:spcAft>
                <a:spcPts val="800"/>
              </a:spcAft>
            </a:pPr>
            <a:r>
              <a:rPr lang="en-IN" sz="1800" b="1" kern="0">
                <a:solidFill>
                  <a:schemeClr val="dk1"/>
                </a:solidFill>
                <a:effectLst/>
                <a:latin typeface="Arial Narrow" pitchFamily="34" charset="0"/>
              </a:rPr>
              <a:t>Assam : Cost of Conflicts : Declining Phenomenon</a:t>
            </a:r>
            <a:endParaRPr lang="en-IN" sz="1800" b="1" kern="0">
              <a:solidFill>
                <a:schemeClr val="dk1"/>
              </a:solidFill>
              <a:effectLst/>
              <a:latin typeface="Arial Narrow" pitchFamily="34" charset="0"/>
            </a:endParaRPr>
          </a:p>
        </p:txBody>
      </p:sp>
      <p:sp>
        <p:nvSpPr>
          <p:cNvPr id="7" name="TextBox 6"/>
          <p:cNvSpPr txBox="1"/>
          <p:nvPr/>
        </p:nvSpPr>
        <p:spPr>
          <a:xfrm>
            <a:off x="6096086" y="1403630"/>
            <a:ext cx="6096000" cy="645160"/>
          </a:xfrm>
          <a:prstGeom prst="rect">
            <a:avLst/>
          </a:prstGeom>
          <a:noFill/>
        </p:spPr>
        <p:txBody>
          <a:bodyPr wrap="square">
            <a:spAutoFit/>
          </a:bodyPr>
          <a:lstStyle/>
          <a:p>
            <a:pPr algn="ctr"/>
            <a:r>
              <a:rPr kumimoji="0" lang="en-IN" sz="1800" b="1" u="none" strike="noStrike" kern="0" cap="none" spc="0" normalizeH="0" baseline="0">
                <a:solidFill>
                  <a:schemeClr val="dk1"/>
                </a:solidFill>
                <a:effectLst/>
                <a:latin typeface="Arial Narrow" pitchFamily="34" charset="0"/>
              </a:rPr>
              <a:t>Peace Dividend : Multi-dimensional Poor Headcount Ratio 2023</a:t>
            </a:r>
            <a:endParaRPr lang="en-IN" sz="1800" b="1" kern="0">
              <a:solidFill>
                <a:schemeClr val="dk1"/>
              </a:solidFill>
              <a:effectLst/>
              <a:latin typeface="Arial Narrow"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custDataLst>
              <p:tags r:id="rId1"/>
            </p:custDataLst>
          </p:nvPr>
        </p:nvGraphicFramePr>
        <p:xfrm>
          <a:off x="419735" y="453390"/>
          <a:ext cx="11495405" cy="6135370"/>
        </p:xfrm>
        <a:graphic>
          <a:graphicData uri="http://schemas.openxmlformats.org/drawingml/2006/table">
            <a:tbl>
              <a:tblPr firstRow="1" firstCol="1" bandRow="1"/>
              <a:tblGrid>
                <a:gridCol w="1466215"/>
                <a:gridCol w="1261745"/>
                <a:gridCol w="1196340"/>
                <a:gridCol w="1541145"/>
                <a:gridCol w="1346835"/>
                <a:gridCol w="1346200"/>
                <a:gridCol w="1345565"/>
                <a:gridCol w="1279525"/>
                <a:gridCol w="711835"/>
              </a:tblGrid>
              <a:tr h="539115">
                <a:tc>
                  <a:txBody>
                    <a:bodyPr/>
                    <a:lstStyle/>
                    <a:p>
                      <a:pPr algn="ctr">
                        <a:lnSpc>
                          <a:spcPct val="107000"/>
                        </a:lnSpc>
                        <a:spcAft>
                          <a:spcPts val="800"/>
                        </a:spcAft>
                      </a:pPr>
                      <a:r>
                        <a:rPr lang="en-US" sz="1600" b="1" kern="100" dirty="0">
                          <a:effectLst/>
                          <a:latin typeface="Times New Roman" panose="02020603050405020304" pitchFamily="18" charset="0"/>
                          <a:ea typeface="Calibri" panose="020F0502020204030204" pitchFamily="34" charset="0"/>
                          <a:cs typeface="Times New Roman" panose="02020603050405020304" pitchFamily="18" charset="0"/>
                        </a:rPr>
                        <a:t>State</a:t>
                      </a:r>
                      <a:endParaRPr lang="en-US" sz="16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540" marR="34540" marT="67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US" sz="1600" b="1" kern="100" dirty="0">
                          <a:effectLst/>
                          <a:latin typeface="Times New Roman" panose="02020603050405020304" pitchFamily="18" charset="0"/>
                          <a:ea typeface="Calibri" panose="020F0502020204030204" pitchFamily="34" charset="0"/>
                          <a:cs typeface="Times New Roman" panose="02020603050405020304" pitchFamily="18" charset="0"/>
                        </a:rPr>
                        <a:t>1980-81</a:t>
                      </a:r>
                      <a:endParaRPr lang="en-US" sz="16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540" marR="34540" marT="67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US" sz="1600" b="1" kern="100" dirty="0">
                          <a:effectLst/>
                          <a:latin typeface="Times New Roman" panose="02020603050405020304" pitchFamily="18" charset="0"/>
                          <a:ea typeface="Calibri" panose="020F0502020204030204" pitchFamily="34" charset="0"/>
                          <a:cs typeface="Times New Roman" panose="02020603050405020304" pitchFamily="18" charset="0"/>
                        </a:rPr>
                        <a:t>1990-91</a:t>
                      </a:r>
                      <a:endParaRPr lang="en-US" sz="16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540" marR="34540" marT="67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US" sz="1600" b="1" kern="100" dirty="0">
                          <a:effectLst/>
                          <a:latin typeface="Times New Roman" panose="02020603050405020304" pitchFamily="18" charset="0"/>
                          <a:ea typeface="Calibri" panose="020F0502020204030204" pitchFamily="34" charset="0"/>
                          <a:cs typeface="Times New Roman" panose="02020603050405020304" pitchFamily="18" charset="0"/>
                        </a:rPr>
                        <a:t>2000-01</a:t>
                      </a:r>
                      <a:endParaRPr lang="en-US" sz="16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540" marR="34540" marT="67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US" sz="1600" b="1" kern="100" dirty="0">
                          <a:effectLst/>
                          <a:latin typeface="Times New Roman" panose="02020603050405020304" pitchFamily="18" charset="0"/>
                          <a:ea typeface="Calibri" panose="020F0502020204030204" pitchFamily="34" charset="0"/>
                          <a:cs typeface="Times New Roman" panose="02020603050405020304" pitchFamily="18" charset="0"/>
                        </a:rPr>
                        <a:t>2010-11</a:t>
                      </a:r>
                      <a:endParaRPr lang="en-US" sz="16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540" marR="34540" marT="67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US" sz="1600" b="1" kern="100" dirty="0">
                          <a:effectLst/>
                          <a:latin typeface="Times New Roman" panose="02020603050405020304" pitchFamily="18" charset="0"/>
                          <a:ea typeface="Calibri" panose="020F0502020204030204" pitchFamily="34" charset="0"/>
                          <a:cs typeface="Times New Roman" panose="02020603050405020304" pitchFamily="18" charset="0"/>
                        </a:rPr>
                        <a:t>2020-21</a:t>
                      </a:r>
                      <a:endParaRPr lang="en-US" sz="16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540" marR="34540" marT="67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US" sz="1600" b="1" kern="100" dirty="0">
                          <a:effectLst/>
                          <a:latin typeface="Times New Roman" panose="02020603050405020304" pitchFamily="18" charset="0"/>
                          <a:ea typeface="Calibri" panose="020F0502020204030204" pitchFamily="34" charset="0"/>
                          <a:cs typeface="Times New Roman" panose="02020603050405020304" pitchFamily="18" charset="0"/>
                        </a:rPr>
                        <a:t>2022-23</a:t>
                      </a:r>
                      <a:endParaRPr lang="en-US" sz="16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540" marR="34540" marT="67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lnSpc>
                          <a:spcPct val="107000"/>
                        </a:lnSpc>
                        <a:spcAft>
                          <a:spcPts val="800"/>
                        </a:spcAft>
                      </a:pPr>
                      <a:r>
                        <a:rPr lang="en-US" sz="1600" b="1" kern="100" dirty="0" err="1">
                          <a:effectLst/>
                          <a:latin typeface="Times New Roman" panose="02020603050405020304" pitchFamily="18" charset="0"/>
                          <a:ea typeface="Calibri" panose="020F0502020204030204" pitchFamily="34" charset="0"/>
                          <a:cs typeface="Times New Roman" panose="02020603050405020304" pitchFamily="18" charset="0"/>
                        </a:rPr>
                        <a:t>Geog</a:t>
                      </a:r>
                      <a:r>
                        <a:rPr lang="en-US" sz="1600" b="1" kern="100" dirty="0">
                          <a:effectLst/>
                          <a:latin typeface="Times New Roman" panose="02020603050405020304" pitchFamily="18" charset="0"/>
                          <a:ea typeface="Calibri" panose="020F0502020204030204" pitchFamily="34" charset="0"/>
                          <a:cs typeface="Times New Roman" panose="02020603050405020304" pitchFamily="18" charset="0"/>
                        </a:rPr>
                        <a:t> Area (sq km)&amp; share total </a:t>
                      </a:r>
                      <a:endParaRPr lang="en-US" sz="16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540" marR="34540" marT="67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cPr/>
                </a:tc>
              </a:tr>
              <a:tr h="631190">
                <a:tc>
                  <a:txBody>
                    <a:bodyPr/>
                    <a:lstStyle/>
                    <a:p>
                      <a:pPr algn="ctr">
                        <a:lnSpc>
                          <a:spcPct val="107000"/>
                        </a:lnSpc>
                        <a:spcAft>
                          <a:spcPts val="800"/>
                        </a:spcAft>
                      </a:pPr>
                      <a:r>
                        <a:rPr lang="en-US" sz="1600" b="1" kern="100">
                          <a:effectLst/>
                          <a:latin typeface="Times New Roman" panose="02020603050405020304" pitchFamily="18" charset="0"/>
                          <a:ea typeface="Calibri" panose="020F0502020204030204" pitchFamily="34" charset="0"/>
                          <a:cs typeface="Times New Roman" panose="02020603050405020304" pitchFamily="18" charset="0"/>
                        </a:rPr>
                        <a:t>Arunachal Pradesh</a:t>
                      </a:r>
                      <a:endParaRPr lang="en-US" sz="1600" b="1"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4540" marR="34540" marT="67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US" sz="1600" b="1" kern="100">
                          <a:effectLst/>
                          <a:latin typeface="Times New Roman" panose="02020603050405020304" pitchFamily="18" charset="0"/>
                          <a:ea typeface="Calibri" panose="020F0502020204030204" pitchFamily="34" charset="0"/>
                          <a:cs typeface="Times New Roman" panose="02020603050405020304" pitchFamily="18" charset="0"/>
                        </a:rPr>
                        <a:t>106.68</a:t>
                      </a:r>
                      <a:endParaRPr lang="en-IN" sz="1600" kern="1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US" sz="1600" b="1" kern="100">
                          <a:effectLst/>
                          <a:latin typeface="Times New Roman" panose="02020603050405020304" pitchFamily="18" charset="0"/>
                          <a:ea typeface="Calibri" panose="020F0502020204030204" pitchFamily="34" charset="0"/>
                          <a:cs typeface="Times New Roman" panose="02020603050405020304" pitchFamily="18" charset="0"/>
                        </a:rPr>
                        <a:t>(2.99)</a:t>
                      </a:r>
                      <a:endParaRPr lang="en-US" sz="1600" b="1"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4540" marR="34540" marT="67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US" sz="1600" b="1" kern="100">
                          <a:effectLst/>
                          <a:latin typeface="Times New Roman" panose="02020603050405020304" pitchFamily="18" charset="0"/>
                          <a:ea typeface="Calibri" panose="020F0502020204030204" pitchFamily="34" charset="0"/>
                          <a:cs typeface="Times New Roman" panose="02020603050405020304" pitchFamily="18" charset="0"/>
                        </a:rPr>
                        <a:t>507.69</a:t>
                      </a:r>
                      <a:endParaRPr lang="en-IN" sz="1600" kern="1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US" sz="1600" b="1" kern="100">
                          <a:effectLst/>
                          <a:latin typeface="Times New Roman" panose="02020603050405020304" pitchFamily="18" charset="0"/>
                          <a:ea typeface="Calibri" panose="020F0502020204030204" pitchFamily="34" charset="0"/>
                          <a:cs typeface="Times New Roman" panose="02020603050405020304" pitchFamily="18" charset="0"/>
                        </a:rPr>
                        <a:t>(3.36)</a:t>
                      </a:r>
                      <a:endParaRPr lang="en-US" sz="1600" b="1"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4540" marR="34540" marT="67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US" sz="1600" b="1" kern="100">
                          <a:effectLst/>
                          <a:latin typeface="Times New Roman" panose="02020603050405020304" pitchFamily="18" charset="0"/>
                          <a:ea typeface="Calibri" panose="020F0502020204030204" pitchFamily="34" charset="0"/>
                          <a:cs typeface="Times New Roman" panose="02020603050405020304" pitchFamily="18" charset="0"/>
                        </a:rPr>
                        <a:t>1787</a:t>
                      </a:r>
                      <a:endParaRPr lang="en-IN" sz="1600" kern="1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US" sz="1600" b="1" kern="100">
                          <a:effectLst/>
                          <a:latin typeface="Times New Roman" panose="02020603050405020304" pitchFamily="18" charset="0"/>
                          <a:ea typeface="Calibri" panose="020F0502020204030204" pitchFamily="34" charset="0"/>
                          <a:cs typeface="Times New Roman" panose="02020603050405020304" pitchFamily="18" charset="0"/>
                        </a:rPr>
                        <a:t>(3.12)</a:t>
                      </a:r>
                      <a:endParaRPr lang="en-US" sz="1600" b="1"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4540" marR="34540" marT="67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US" sz="1600" b="1" kern="100">
                          <a:effectLst/>
                          <a:latin typeface="Times New Roman" panose="02020603050405020304" pitchFamily="18" charset="0"/>
                          <a:ea typeface="Calibri" panose="020F0502020204030204" pitchFamily="34" charset="0"/>
                          <a:cs typeface="Times New Roman" panose="02020603050405020304" pitchFamily="18" charset="0"/>
                        </a:rPr>
                        <a:t>9021 (5.09)</a:t>
                      </a:r>
                      <a:endParaRPr lang="en-US" sz="1600" b="1"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4540" marR="34540" marT="67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US" sz="1600" b="1" kern="100">
                          <a:effectLst/>
                          <a:latin typeface="Times New Roman" panose="02020603050405020304" pitchFamily="18" charset="0"/>
                          <a:ea typeface="Calibri" panose="020F0502020204030204" pitchFamily="34" charset="0"/>
                          <a:cs typeface="Times New Roman" panose="02020603050405020304" pitchFamily="18" charset="0"/>
                        </a:rPr>
                        <a:t>30547.81</a:t>
                      </a:r>
                      <a:endParaRPr lang="en-IN" sz="1600" kern="1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US" sz="1600" b="1" kern="100">
                          <a:effectLst/>
                          <a:latin typeface="Times New Roman" panose="02020603050405020304" pitchFamily="18" charset="0"/>
                          <a:ea typeface="Calibri" panose="020F0502020204030204" pitchFamily="34" charset="0"/>
                          <a:cs typeface="Times New Roman" panose="02020603050405020304" pitchFamily="18" charset="0"/>
                        </a:rPr>
                        <a:t>(5.20)</a:t>
                      </a:r>
                      <a:endParaRPr lang="en-US" sz="1600" b="1"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4540" marR="34540" marT="67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US" sz="1600" b="1" kern="100">
                          <a:effectLst/>
                          <a:latin typeface="Times New Roman" panose="02020603050405020304" pitchFamily="18" charset="0"/>
                          <a:ea typeface="Calibri" panose="020F0502020204030204" pitchFamily="34" charset="0"/>
                          <a:cs typeface="Times New Roman" panose="02020603050405020304" pitchFamily="18" charset="0"/>
                        </a:rPr>
                        <a:t>NA</a:t>
                      </a:r>
                      <a:endParaRPr lang="en-US" sz="1600" b="1"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4540" marR="34540" marT="67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US" sz="1600" b="1" kern="100" dirty="0">
                          <a:effectLst/>
                          <a:latin typeface="Times New Roman" panose="02020603050405020304" pitchFamily="18" charset="0"/>
                          <a:ea typeface="Calibri" panose="020F0502020204030204" pitchFamily="34" charset="0"/>
                          <a:cs typeface="Times New Roman" panose="02020603050405020304" pitchFamily="18" charset="0"/>
                        </a:rPr>
                        <a:t>83,743</a:t>
                      </a:r>
                      <a:endParaRPr lang="en-US" sz="16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540" marR="34540" marT="67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US" sz="1600" b="1" kern="100" dirty="0">
                          <a:effectLst/>
                          <a:latin typeface="Times New Roman" panose="02020603050405020304" pitchFamily="18" charset="0"/>
                          <a:ea typeface="Calibri" panose="020F0502020204030204" pitchFamily="34" charset="0"/>
                          <a:cs typeface="Times New Roman" panose="02020603050405020304" pitchFamily="18" charset="0"/>
                        </a:rPr>
                        <a:t>31.9</a:t>
                      </a:r>
                      <a:endParaRPr lang="en-US" sz="16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540" marR="34540" marT="67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631190">
                <a:tc>
                  <a:txBody>
                    <a:bodyPr/>
                    <a:lstStyle/>
                    <a:p>
                      <a:pPr algn="ctr">
                        <a:lnSpc>
                          <a:spcPct val="107000"/>
                        </a:lnSpc>
                        <a:spcAft>
                          <a:spcPts val="800"/>
                        </a:spcAft>
                      </a:pPr>
                      <a:r>
                        <a:rPr lang="en-US" sz="1600" b="1" kern="100">
                          <a:effectLst/>
                          <a:latin typeface="Times New Roman" panose="02020603050405020304" pitchFamily="18" charset="0"/>
                          <a:ea typeface="Calibri" panose="020F0502020204030204" pitchFamily="34" charset="0"/>
                          <a:cs typeface="Times New Roman" panose="02020603050405020304" pitchFamily="18" charset="0"/>
                        </a:rPr>
                        <a:t>Assam</a:t>
                      </a:r>
                      <a:endParaRPr lang="en-US" sz="1600" b="1"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4540" marR="34540" marT="67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US" sz="1600" b="1" kern="100">
                          <a:effectLst/>
                          <a:latin typeface="Times New Roman" panose="02020603050405020304" pitchFamily="18" charset="0"/>
                          <a:ea typeface="Calibri" panose="020F0502020204030204" pitchFamily="34" charset="0"/>
                          <a:cs typeface="Times New Roman" panose="02020603050405020304" pitchFamily="18" charset="0"/>
                        </a:rPr>
                        <a:t>2516.26</a:t>
                      </a:r>
                      <a:endParaRPr lang="en-IN" sz="1600" kern="1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US" sz="1600" b="1" kern="100">
                          <a:effectLst/>
                          <a:latin typeface="Times New Roman" panose="02020603050405020304" pitchFamily="18" charset="0"/>
                          <a:ea typeface="Calibri" panose="020F0502020204030204" pitchFamily="34" charset="0"/>
                          <a:cs typeface="Times New Roman" panose="02020603050405020304" pitchFamily="18" charset="0"/>
                        </a:rPr>
                        <a:t>(70.55)</a:t>
                      </a:r>
                      <a:endParaRPr lang="en-US" sz="1600" b="1"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4540" marR="34540" marT="67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US" sz="1600" b="1" kern="100">
                          <a:effectLst/>
                          <a:latin typeface="Times New Roman" panose="02020603050405020304" pitchFamily="18" charset="0"/>
                          <a:ea typeface="Calibri" panose="020F0502020204030204" pitchFamily="34" charset="0"/>
                          <a:cs typeface="Times New Roman" panose="02020603050405020304" pitchFamily="18" charset="0"/>
                        </a:rPr>
                        <a:t>10620.66</a:t>
                      </a:r>
                      <a:endParaRPr lang="en-IN" sz="1600" kern="1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US" sz="1600" b="1" kern="100">
                          <a:effectLst/>
                          <a:latin typeface="Times New Roman" panose="02020603050405020304" pitchFamily="18" charset="0"/>
                          <a:ea typeface="Calibri" panose="020F0502020204030204" pitchFamily="34" charset="0"/>
                          <a:cs typeface="Times New Roman" panose="02020603050405020304" pitchFamily="18" charset="0"/>
                        </a:rPr>
                        <a:t>(70.34)</a:t>
                      </a:r>
                      <a:endParaRPr lang="en-US" sz="1600" b="1"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4540" marR="34540" marT="67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US" sz="1600" b="1" kern="100">
                          <a:effectLst/>
                          <a:latin typeface="Times New Roman" panose="02020603050405020304" pitchFamily="18" charset="0"/>
                          <a:ea typeface="Calibri" panose="020F0502020204030204" pitchFamily="34" charset="0"/>
                          <a:cs typeface="Times New Roman" panose="02020603050405020304" pitchFamily="18" charset="0"/>
                        </a:rPr>
                        <a:t>36814.16</a:t>
                      </a:r>
                      <a:endParaRPr lang="en-IN" sz="1600" kern="1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US" sz="1600" b="1" kern="100">
                          <a:effectLst/>
                          <a:latin typeface="Times New Roman" panose="02020603050405020304" pitchFamily="18" charset="0"/>
                          <a:ea typeface="Calibri" panose="020F0502020204030204" pitchFamily="34" charset="0"/>
                          <a:cs typeface="Times New Roman" panose="02020603050405020304" pitchFamily="18" charset="0"/>
                        </a:rPr>
                        <a:t>(64.22)</a:t>
                      </a:r>
                      <a:endParaRPr lang="en-US" sz="1600" b="1"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4540" marR="34540" marT="67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US" sz="1600" b="1" kern="100">
                          <a:effectLst/>
                          <a:latin typeface="Times New Roman" panose="02020603050405020304" pitchFamily="18" charset="0"/>
                          <a:ea typeface="Calibri" panose="020F0502020204030204" pitchFamily="34" charset="0"/>
                          <a:cs typeface="Times New Roman" panose="02020603050405020304" pitchFamily="18" charset="0"/>
                        </a:rPr>
                        <a:t>112688</a:t>
                      </a:r>
                      <a:endParaRPr lang="en-IN" sz="1600" kern="1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US" sz="1600" b="1" kern="100">
                          <a:effectLst/>
                          <a:latin typeface="Times New Roman" panose="02020603050405020304" pitchFamily="18" charset="0"/>
                          <a:ea typeface="Calibri" panose="020F0502020204030204" pitchFamily="34" charset="0"/>
                          <a:cs typeface="Times New Roman" panose="02020603050405020304" pitchFamily="18" charset="0"/>
                        </a:rPr>
                        <a:t>(63.63)</a:t>
                      </a:r>
                      <a:endParaRPr lang="en-US" sz="1600" b="1"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4540" marR="34540" marT="67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US" sz="1600" b="1" kern="100" dirty="0">
                          <a:effectLst/>
                          <a:latin typeface="Times New Roman" panose="02020603050405020304" pitchFamily="18" charset="0"/>
                          <a:ea typeface="Calibri" panose="020F0502020204030204" pitchFamily="34" charset="0"/>
                          <a:cs typeface="Times New Roman" panose="02020603050405020304" pitchFamily="18" charset="0"/>
                        </a:rPr>
                        <a:t>353605.42</a:t>
                      </a:r>
                      <a:endParaRPr lang="en-IN" sz="1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US" sz="1600" b="1" kern="100" dirty="0">
                          <a:effectLst/>
                          <a:latin typeface="Times New Roman" panose="02020603050405020304" pitchFamily="18" charset="0"/>
                          <a:ea typeface="Calibri" panose="020F0502020204030204" pitchFamily="34" charset="0"/>
                          <a:cs typeface="Times New Roman" panose="02020603050405020304" pitchFamily="18" charset="0"/>
                        </a:rPr>
                        <a:t>(60.14)</a:t>
                      </a:r>
                      <a:endParaRPr lang="en-US" sz="16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540" marR="34540" marT="67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US" sz="1600" b="1" kern="100">
                          <a:effectLst/>
                          <a:latin typeface="Times New Roman" panose="02020603050405020304" pitchFamily="18" charset="0"/>
                          <a:ea typeface="Calibri" panose="020F0502020204030204" pitchFamily="34" charset="0"/>
                          <a:cs typeface="Times New Roman" panose="02020603050405020304" pitchFamily="18" charset="0"/>
                        </a:rPr>
                        <a:t>493166.6</a:t>
                      </a:r>
                      <a:endParaRPr lang="en-IN" sz="1600" kern="1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US" sz="1600" b="1" kern="100">
                          <a:effectLst/>
                          <a:latin typeface="Times New Roman" panose="02020603050405020304" pitchFamily="18" charset="0"/>
                          <a:ea typeface="Calibri" panose="020F0502020204030204" pitchFamily="34" charset="0"/>
                          <a:cs typeface="Times New Roman" panose="02020603050405020304" pitchFamily="18" charset="0"/>
                        </a:rPr>
                        <a:t>(75.73)</a:t>
                      </a:r>
                      <a:endParaRPr lang="en-US" sz="1600" b="1"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4540" marR="34540" marT="67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US" sz="1600" b="1" kern="100">
                          <a:effectLst/>
                          <a:latin typeface="Times New Roman" panose="02020603050405020304" pitchFamily="18" charset="0"/>
                          <a:ea typeface="Calibri" panose="020F0502020204030204" pitchFamily="34" charset="0"/>
                          <a:cs typeface="Times New Roman" panose="02020603050405020304" pitchFamily="18" charset="0"/>
                        </a:rPr>
                        <a:t>78,438</a:t>
                      </a:r>
                      <a:endParaRPr lang="en-US" sz="1600" b="1"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4540" marR="34540" marT="67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US" sz="1600" b="1" kern="100" dirty="0">
                          <a:effectLst/>
                          <a:latin typeface="Times New Roman" panose="02020603050405020304" pitchFamily="18" charset="0"/>
                          <a:ea typeface="Calibri" panose="020F0502020204030204" pitchFamily="34" charset="0"/>
                          <a:cs typeface="Times New Roman" panose="02020603050405020304" pitchFamily="18" charset="0"/>
                        </a:rPr>
                        <a:t>29.9</a:t>
                      </a:r>
                      <a:endParaRPr lang="en-US" sz="16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540" marR="34540" marT="67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631825">
                <a:tc>
                  <a:txBody>
                    <a:bodyPr/>
                    <a:lstStyle/>
                    <a:p>
                      <a:pPr algn="ctr">
                        <a:lnSpc>
                          <a:spcPct val="107000"/>
                        </a:lnSpc>
                        <a:spcAft>
                          <a:spcPts val="800"/>
                        </a:spcAft>
                      </a:pPr>
                      <a:r>
                        <a:rPr lang="en-US" sz="1600" b="1" kern="100">
                          <a:effectLst/>
                          <a:latin typeface="Times New Roman" panose="02020603050405020304" pitchFamily="18" charset="0"/>
                          <a:ea typeface="Calibri" panose="020F0502020204030204" pitchFamily="34" charset="0"/>
                          <a:cs typeface="Times New Roman" panose="02020603050405020304" pitchFamily="18" charset="0"/>
                        </a:rPr>
                        <a:t>Manipur</a:t>
                      </a:r>
                      <a:endParaRPr lang="en-US" sz="1600" b="1"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4540" marR="34540" marT="67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US" sz="1600" b="1" kern="100">
                          <a:effectLst/>
                          <a:latin typeface="Times New Roman" panose="02020603050405020304" pitchFamily="18" charset="0"/>
                          <a:ea typeface="Calibri" panose="020F0502020204030204" pitchFamily="34" charset="0"/>
                          <a:cs typeface="Times New Roman" panose="02020603050405020304" pitchFamily="18" charset="0"/>
                        </a:rPr>
                        <a:t>218.42</a:t>
                      </a:r>
                      <a:endParaRPr lang="en-IN" sz="1600" kern="1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US" sz="1600" b="1" kern="100">
                          <a:effectLst/>
                          <a:latin typeface="Times New Roman" panose="02020603050405020304" pitchFamily="18" charset="0"/>
                          <a:ea typeface="Calibri" panose="020F0502020204030204" pitchFamily="34" charset="0"/>
                          <a:cs typeface="Times New Roman" panose="02020603050405020304" pitchFamily="18" charset="0"/>
                        </a:rPr>
                        <a:t>(6.12)</a:t>
                      </a:r>
                      <a:endParaRPr lang="en-US" sz="1600" b="1"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4540" marR="34540" marT="67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US" sz="1600" b="1" kern="100">
                          <a:effectLst/>
                          <a:latin typeface="Times New Roman" panose="02020603050405020304" pitchFamily="18" charset="0"/>
                          <a:ea typeface="Calibri" panose="020F0502020204030204" pitchFamily="34" charset="0"/>
                          <a:cs typeface="Times New Roman" panose="02020603050405020304" pitchFamily="18" charset="0"/>
                        </a:rPr>
                        <a:t>820.59</a:t>
                      </a:r>
                      <a:endParaRPr lang="en-IN" sz="1600" kern="1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US" sz="1600" b="1" kern="100">
                          <a:effectLst/>
                          <a:latin typeface="Times New Roman" panose="02020603050405020304" pitchFamily="18" charset="0"/>
                          <a:ea typeface="Calibri" panose="020F0502020204030204" pitchFamily="34" charset="0"/>
                          <a:cs typeface="Times New Roman" panose="02020603050405020304" pitchFamily="18" charset="0"/>
                        </a:rPr>
                        <a:t>(5.43)</a:t>
                      </a:r>
                      <a:endParaRPr lang="en-US" sz="1600" b="1"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4540" marR="34540" marT="67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US" sz="1600" b="1" kern="100">
                          <a:effectLst/>
                          <a:latin typeface="Times New Roman" panose="02020603050405020304" pitchFamily="18" charset="0"/>
                          <a:ea typeface="Calibri" panose="020F0502020204030204" pitchFamily="34" charset="0"/>
                          <a:cs typeface="Times New Roman" panose="02020603050405020304" pitchFamily="18" charset="0"/>
                        </a:rPr>
                        <a:t>3111.7</a:t>
                      </a:r>
                      <a:endParaRPr lang="en-IN" sz="1600" kern="1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US" sz="1600" b="1" kern="100">
                          <a:effectLst/>
                          <a:latin typeface="Times New Roman" panose="02020603050405020304" pitchFamily="18" charset="0"/>
                          <a:ea typeface="Calibri" panose="020F0502020204030204" pitchFamily="34" charset="0"/>
                          <a:cs typeface="Times New Roman" panose="02020603050405020304" pitchFamily="18" charset="0"/>
                        </a:rPr>
                        <a:t>(5.43)</a:t>
                      </a:r>
                      <a:endParaRPr lang="en-US" sz="1600" b="1"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4540" marR="34540" marT="67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US" sz="1600" b="1" kern="100">
                          <a:effectLst/>
                          <a:latin typeface="Times New Roman" panose="02020603050405020304" pitchFamily="18" charset="0"/>
                          <a:ea typeface="Calibri" panose="020F0502020204030204" pitchFamily="34" charset="0"/>
                          <a:cs typeface="Times New Roman" panose="02020603050405020304" pitchFamily="18" charset="0"/>
                        </a:rPr>
                        <a:t>9137</a:t>
                      </a:r>
                      <a:endParaRPr lang="en-IN" sz="1600" kern="1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US" sz="1600" b="1" kern="100">
                          <a:effectLst/>
                          <a:latin typeface="Times New Roman" panose="02020603050405020304" pitchFamily="18" charset="0"/>
                          <a:ea typeface="Calibri" panose="020F0502020204030204" pitchFamily="34" charset="0"/>
                          <a:cs typeface="Times New Roman" panose="02020603050405020304" pitchFamily="18" charset="0"/>
                        </a:rPr>
                        <a:t>(5.16)</a:t>
                      </a:r>
                      <a:endParaRPr lang="en-US" sz="1600" b="1"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4540" marR="34540" marT="67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US" sz="1600" b="1" kern="100">
                          <a:effectLst/>
                          <a:latin typeface="Times New Roman" panose="02020603050405020304" pitchFamily="18" charset="0"/>
                          <a:ea typeface="Calibri" panose="020F0502020204030204" pitchFamily="34" charset="0"/>
                          <a:cs typeface="Times New Roman" panose="02020603050405020304" pitchFamily="18" charset="0"/>
                        </a:rPr>
                        <a:t>29776.09</a:t>
                      </a:r>
                      <a:endParaRPr lang="en-IN" sz="1600" kern="1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US" sz="1600" b="1" kern="100">
                          <a:effectLst/>
                          <a:latin typeface="Times New Roman" panose="02020603050405020304" pitchFamily="18" charset="0"/>
                          <a:ea typeface="Calibri" panose="020F0502020204030204" pitchFamily="34" charset="0"/>
                          <a:cs typeface="Times New Roman" panose="02020603050405020304" pitchFamily="18" charset="0"/>
                        </a:rPr>
                        <a:t>(5.06)</a:t>
                      </a:r>
                      <a:endParaRPr lang="en-US" sz="1600" b="1"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4540" marR="34540" marT="67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US" sz="1600" b="1" kern="100">
                          <a:effectLst/>
                          <a:latin typeface="Times New Roman" panose="02020603050405020304" pitchFamily="18" charset="0"/>
                          <a:ea typeface="Calibri" panose="020F0502020204030204" pitchFamily="34" charset="0"/>
                          <a:cs typeface="Times New Roman" panose="02020603050405020304" pitchFamily="18" charset="0"/>
                        </a:rPr>
                        <a:t>NA</a:t>
                      </a:r>
                      <a:endParaRPr lang="en-US" sz="1600" b="1"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4540" marR="34540" marT="67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US" sz="1600" b="1" kern="100" dirty="0">
                          <a:effectLst/>
                          <a:latin typeface="Times New Roman" panose="02020603050405020304" pitchFamily="18" charset="0"/>
                          <a:ea typeface="Calibri" panose="020F0502020204030204" pitchFamily="34" charset="0"/>
                          <a:cs typeface="Times New Roman" panose="02020603050405020304" pitchFamily="18" charset="0"/>
                        </a:rPr>
                        <a:t>22,327</a:t>
                      </a:r>
                      <a:endParaRPr lang="en-US" sz="16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540" marR="34540" marT="67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US" sz="1600" b="1" kern="100">
                          <a:effectLst/>
                          <a:latin typeface="Times New Roman" panose="02020603050405020304" pitchFamily="18" charset="0"/>
                          <a:ea typeface="Calibri" panose="020F0502020204030204" pitchFamily="34" charset="0"/>
                          <a:cs typeface="Times New Roman" panose="02020603050405020304" pitchFamily="18" charset="0"/>
                        </a:rPr>
                        <a:t>8.5</a:t>
                      </a:r>
                      <a:endParaRPr lang="en-US" sz="1600" b="1"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4540" marR="34540" marT="67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631190">
                <a:tc>
                  <a:txBody>
                    <a:bodyPr/>
                    <a:lstStyle/>
                    <a:p>
                      <a:pPr algn="ctr">
                        <a:lnSpc>
                          <a:spcPct val="107000"/>
                        </a:lnSpc>
                        <a:spcAft>
                          <a:spcPts val="800"/>
                        </a:spcAft>
                      </a:pPr>
                      <a:r>
                        <a:rPr lang="en-US" sz="1600" b="1" kern="100" dirty="0">
                          <a:effectLst/>
                          <a:latin typeface="Times New Roman" panose="02020603050405020304" pitchFamily="18" charset="0"/>
                          <a:ea typeface="Calibri" panose="020F0502020204030204" pitchFamily="34" charset="0"/>
                          <a:cs typeface="Times New Roman" panose="02020603050405020304" pitchFamily="18" charset="0"/>
                        </a:rPr>
                        <a:t>Meghalaya</a:t>
                      </a:r>
                      <a:endParaRPr lang="en-US" sz="16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540" marR="34540" marT="67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US" sz="1600" b="1" kern="100" dirty="0">
                          <a:effectLst/>
                          <a:latin typeface="Times New Roman" panose="02020603050405020304" pitchFamily="18" charset="0"/>
                          <a:ea typeface="Calibri" panose="020F0502020204030204" pitchFamily="34" charset="0"/>
                          <a:cs typeface="Times New Roman" panose="02020603050405020304" pitchFamily="18" charset="0"/>
                        </a:rPr>
                        <a:t>200.32</a:t>
                      </a:r>
                      <a:endParaRPr lang="en-IN" sz="1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US" sz="1600" b="1" kern="100" dirty="0">
                          <a:effectLst/>
                          <a:latin typeface="Times New Roman" panose="02020603050405020304" pitchFamily="18" charset="0"/>
                          <a:ea typeface="Calibri" panose="020F0502020204030204" pitchFamily="34" charset="0"/>
                          <a:cs typeface="Times New Roman" panose="02020603050405020304" pitchFamily="18" charset="0"/>
                        </a:rPr>
                        <a:t>(5.62)</a:t>
                      </a:r>
                      <a:endParaRPr lang="en-US" sz="16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540" marR="34540" marT="67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US" sz="1600" b="1" kern="100" dirty="0">
                          <a:effectLst/>
                          <a:latin typeface="Times New Roman" panose="02020603050405020304" pitchFamily="18" charset="0"/>
                          <a:ea typeface="Calibri" panose="020F0502020204030204" pitchFamily="34" charset="0"/>
                          <a:cs typeface="Times New Roman" panose="02020603050405020304" pitchFamily="18" charset="0"/>
                        </a:rPr>
                        <a:t>889.51</a:t>
                      </a:r>
                      <a:endParaRPr lang="en-IN" sz="1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US" sz="1600" b="1" kern="100" dirty="0">
                          <a:effectLst/>
                          <a:latin typeface="Times New Roman" panose="02020603050405020304" pitchFamily="18" charset="0"/>
                          <a:ea typeface="Calibri" panose="020F0502020204030204" pitchFamily="34" charset="0"/>
                          <a:cs typeface="Times New Roman" panose="02020603050405020304" pitchFamily="18" charset="0"/>
                        </a:rPr>
                        <a:t>(5.89)</a:t>
                      </a:r>
                      <a:endParaRPr lang="en-US" sz="16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540" marR="34540" marT="67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US" sz="1600" b="1" kern="100" dirty="0">
                          <a:effectLst/>
                          <a:latin typeface="Times New Roman" panose="02020603050405020304" pitchFamily="18" charset="0"/>
                          <a:ea typeface="Calibri" panose="020F0502020204030204" pitchFamily="34" charset="0"/>
                          <a:cs typeface="Times New Roman" panose="02020603050405020304" pitchFamily="18" charset="0"/>
                        </a:rPr>
                        <a:t>3960.94</a:t>
                      </a:r>
                      <a:endParaRPr lang="en-IN" sz="1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US" sz="1600" b="1" kern="100" dirty="0">
                          <a:effectLst/>
                          <a:latin typeface="Times New Roman" panose="02020603050405020304" pitchFamily="18" charset="0"/>
                          <a:ea typeface="Calibri" panose="020F0502020204030204" pitchFamily="34" charset="0"/>
                          <a:cs typeface="Times New Roman" panose="02020603050405020304" pitchFamily="18" charset="0"/>
                        </a:rPr>
                        <a:t>(6.91)</a:t>
                      </a:r>
                      <a:endParaRPr lang="en-US" sz="16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540" marR="34540" marT="67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US" sz="1600" b="1" kern="100" dirty="0">
                          <a:effectLst/>
                          <a:latin typeface="Times New Roman" panose="02020603050405020304" pitchFamily="18" charset="0"/>
                          <a:ea typeface="Calibri" panose="020F0502020204030204" pitchFamily="34" charset="0"/>
                          <a:cs typeface="Times New Roman" panose="02020603050405020304" pitchFamily="18" charset="0"/>
                        </a:rPr>
                        <a:t>14583</a:t>
                      </a:r>
                      <a:endParaRPr lang="en-IN" sz="1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US" sz="1600" b="1" kern="100" dirty="0">
                          <a:effectLst/>
                          <a:latin typeface="Times New Roman" panose="02020603050405020304" pitchFamily="18" charset="0"/>
                          <a:ea typeface="Calibri" panose="020F0502020204030204" pitchFamily="34" charset="0"/>
                          <a:cs typeface="Times New Roman" panose="02020603050405020304" pitchFamily="18" charset="0"/>
                        </a:rPr>
                        <a:t>(8.23)</a:t>
                      </a:r>
                      <a:endParaRPr lang="en-US" sz="16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540" marR="34540" marT="67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US" sz="1600" b="1" kern="100" dirty="0">
                          <a:effectLst/>
                          <a:latin typeface="Times New Roman" panose="02020603050405020304" pitchFamily="18" charset="0"/>
                          <a:ea typeface="Calibri" panose="020F0502020204030204" pitchFamily="34" charset="0"/>
                          <a:cs typeface="Times New Roman" panose="02020603050405020304" pitchFamily="18" charset="0"/>
                        </a:rPr>
                        <a:t>33776.16</a:t>
                      </a:r>
                      <a:endParaRPr lang="en-IN" sz="1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US" sz="1600" b="1" kern="100" dirty="0">
                          <a:effectLst/>
                          <a:latin typeface="Times New Roman" panose="02020603050405020304" pitchFamily="18" charset="0"/>
                          <a:ea typeface="Calibri" panose="020F0502020204030204" pitchFamily="34" charset="0"/>
                          <a:cs typeface="Times New Roman" panose="02020603050405020304" pitchFamily="18" charset="0"/>
                        </a:rPr>
                        <a:t>(5.74)</a:t>
                      </a:r>
                      <a:endParaRPr lang="en-US" sz="16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540" marR="34540" marT="67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US" sz="1600" b="1" kern="100" dirty="0">
                          <a:effectLst/>
                          <a:latin typeface="Times New Roman" panose="02020603050405020304" pitchFamily="18" charset="0"/>
                          <a:ea typeface="Calibri" panose="020F0502020204030204" pitchFamily="34" charset="0"/>
                          <a:cs typeface="Times New Roman" panose="02020603050405020304" pitchFamily="18" charset="0"/>
                        </a:rPr>
                        <a:t>42697.08</a:t>
                      </a:r>
                      <a:endParaRPr lang="en-IN" sz="1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US" sz="1600" b="1" kern="100" dirty="0">
                          <a:effectLst/>
                          <a:latin typeface="Times New Roman" panose="02020603050405020304" pitchFamily="18" charset="0"/>
                          <a:ea typeface="Calibri" panose="020F0502020204030204" pitchFamily="34" charset="0"/>
                          <a:cs typeface="Times New Roman" panose="02020603050405020304" pitchFamily="18" charset="0"/>
                        </a:rPr>
                        <a:t>(6.56)</a:t>
                      </a:r>
                      <a:endParaRPr lang="en-US" sz="16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540" marR="34540" marT="67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US" sz="1600" b="1" kern="100" dirty="0">
                          <a:effectLst/>
                          <a:latin typeface="Times New Roman" panose="02020603050405020304" pitchFamily="18" charset="0"/>
                          <a:ea typeface="Calibri" panose="020F0502020204030204" pitchFamily="34" charset="0"/>
                          <a:cs typeface="Times New Roman" panose="02020603050405020304" pitchFamily="18" charset="0"/>
                        </a:rPr>
                        <a:t>22,429</a:t>
                      </a:r>
                      <a:endParaRPr lang="en-US" sz="16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540" marR="34540" marT="67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US" sz="1600" b="1" kern="100" dirty="0">
                          <a:effectLst/>
                          <a:latin typeface="Times New Roman" panose="02020603050405020304" pitchFamily="18" charset="0"/>
                          <a:ea typeface="Calibri" panose="020F0502020204030204" pitchFamily="34" charset="0"/>
                          <a:cs typeface="Times New Roman" panose="02020603050405020304" pitchFamily="18" charset="0"/>
                        </a:rPr>
                        <a:t>8.6</a:t>
                      </a:r>
                      <a:endParaRPr lang="en-US" sz="16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540" marR="34540" marT="67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631825">
                <a:tc>
                  <a:txBody>
                    <a:bodyPr/>
                    <a:lstStyle/>
                    <a:p>
                      <a:pPr algn="ctr">
                        <a:lnSpc>
                          <a:spcPct val="107000"/>
                        </a:lnSpc>
                        <a:spcAft>
                          <a:spcPts val="800"/>
                        </a:spcAft>
                      </a:pPr>
                      <a:r>
                        <a:rPr lang="en-US" sz="1600" b="1"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Mizoram</a:t>
                      </a:r>
                      <a:endParaRPr lang="en-US" sz="1600" b="1"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txBody>
                  <a:tcPr marL="34540" marR="34540" marT="67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US" sz="1600" b="1"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68.07</a:t>
                      </a:r>
                      <a:endParaRPr lang="en-IN" sz="1600"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US" sz="1600" b="1"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(1.91)</a:t>
                      </a:r>
                      <a:endParaRPr lang="en-US" sz="1600" b="1"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txBody>
                  <a:tcPr marL="34540" marR="34540" marT="67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US" sz="1600" b="1"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340.84</a:t>
                      </a:r>
                      <a:endParaRPr lang="en-IN" sz="1600"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US" sz="1600" b="1"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(2.26)</a:t>
                      </a:r>
                      <a:endParaRPr lang="en-US" sz="1600" b="1"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txBody>
                  <a:tcPr marL="34540" marR="34540" marT="67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US" sz="1600" b="1"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1737.42</a:t>
                      </a:r>
                      <a:endParaRPr lang="en-IN" sz="1600"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US" sz="1600" b="1"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(3.03)</a:t>
                      </a:r>
                      <a:endParaRPr lang="en-US" sz="1600" b="1"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txBody>
                  <a:tcPr marL="34540" marR="34540" marT="67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US" sz="1600" b="1"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6388</a:t>
                      </a:r>
                      <a:endParaRPr lang="en-IN" sz="1600"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US" sz="1600" b="1"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(3.61)</a:t>
                      </a:r>
                      <a:endParaRPr lang="en-US" sz="1600" b="1"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txBody>
                  <a:tcPr marL="34540" marR="34540" marT="67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US" sz="1600" b="1"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23922.94</a:t>
                      </a:r>
                      <a:endParaRPr lang="en-IN" sz="1600"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US" sz="1600" b="1"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(4.07)</a:t>
                      </a:r>
                      <a:endParaRPr lang="en-US" sz="1600" b="1"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txBody>
                  <a:tcPr marL="34540" marR="34540" marT="67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US" sz="1600" b="1"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NA</a:t>
                      </a:r>
                      <a:endParaRPr lang="en-US" sz="1600" b="1"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txBody>
                  <a:tcPr marL="34540" marR="34540" marT="67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US" sz="1600" b="1"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21,081</a:t>
                      </a:r>
                      <a:endParaRPr lang="en-US" sz="1600" b="1"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txBody>
                  <a:tcPr marL="34540" marR="34540" marT="67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US" sz="1600" b="1"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8.0</a:t>
                      </a:r>
                      <a:endParaRPr lang="en-US" sz="1600" b="1"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txBody>
                  <a:tcPr marL="34540" marR="34540" marT="67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631190">
                <a:tc>
                  <a:txBody>
                    <a:bodyPr/>
                    <a:lstStyle/>
                    <a:p>
                      <a:pPr algn="ctr">
                        <a:lnSpc>
                          <a:spcPct val="107000"/>
                        </a:lnSpc>
                        <a:spcAft>
                          <a:spcPts val="800"/>
                        </a:spcAft>
                      </a:pPr>
                      <a:r>
                        <a:rPr lang="en-US" sz="1600" b="1" kern="100">
                          <a:effectLst/>
                          <a:latin typeface="Times New Roman" panose="02020603050405020304" pitchFamily="18" charset="0"/>
                          <a:ea typeface="Calibri" panose="020F0502020204030204" pitchFamily="34" charset="0"/>
                          <a:cs typeface="Times New Roman" panose="02020603050405020304" pitchFamily="18" charset="0"/>
                        </a:rPr>
                        <a:t>Nagaland</a:t>
                      </a:r>
                      <a:endParaRPr lang="en-US" sz="1600" b="1"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4540" marR="34540" marT="67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US" sz="1600" b="1" kern="100">
                          <a:effectLst/>
                          <a:latin typeface="Times New Roman" panose="02020603050405020304" pitchFamily="18" charset="0"/>
                          <a:ea typeface="Calibri" panose="020F0502020204030204" pitchFamily="34" charset="0"/>
                          <a:cs typeface="Times New Roman" panose="02020603050405020304" pitchFamily="18" charset="0"/>
                        </a:rPr>
                        <a:t>118.97</a:t>
                      </a:r>
                      <a:endParaRPr lang="en-IN" sz="1600" kern="1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US" sz="1600" b="1" kern="100">
                          <a:effectLst/>
                          <a:latin typeface="Times New Roman" panose="02020603050405020304" pitchFamily="18" charset="0"/>
                          <a:ea typeface="Calibri" panose="020F0502020204030204" pitchFamily="34" charset="0"/>
                          <a:cs typeface="Times New Roman" panose="02020603050405020304" pitchFamily="18" charset="0"/>
                        </a:rPr>
                        <a:t>(3.34)</a:t>
                      </a:r>
                      <a:endParaRPr lang="en-US" sz="1600" b="1"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4540" marR="34540" marT="67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US" sz="1600" b="1" kern="100">
                          <a:effectLst/>
                          <a:latin typeface="Times New Roman" panose="02020603050405020304" pitchFamily="18" charset="0"/>
                          <a:ea typeface="Calibri" panose="020F0502020204030204" pitchFamily="34" charset="0"/>
                          <a:cs typeface="Times New Roman" panose="02020603050405020304" pitchFamily="18" charset="0"/>
                        </a:rPr>
                        <a:t>655.07</a:t>
                      </a:r>
                      <a:endParaRPr lang="en-IN" sz="1600" kern="1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US" sz="1600" b="1" kern="100">
                          <a:effectLst/>
                          <a:latin typeface="Times New Roman" panose="02020603050405020304" pitchFamily="18" charset="0"/>
                          <a:ea typeface="Calibri" panose="020F0502020204030204" pitchFamily="34" charset="0"/>
                          <a:cs typeface="Times New Roman" panose="02020603050405020304" pitchFamily="18" charset="0"/>
                        </a:rPr>
                        <a:t>(4.34)</a:t>
                      </a:r>
                      <a:endParaRPr lang="en-US" sz="1600" b="1"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4540" marR="34540" marT="67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US" sz="1600" b="1" kern="100">
                          <a:effectLst/>
                          <a:latin typeface="Times New Roman" panose="02020603050405020304" pitchFamily="18" charset="0"/>
                          <a:ea typeface="Calibri" panose="020F0502020204030204" pitchFamily="34" charset="0"/>
                          <a:cs typeface="Times New Roman" panose="02020603050405020304" pitchFamily="18" charset="0"/>
                        </a:rPr>
                        <a:t>3399.3</a:t>
                      </a:r>
                      <a:endParaRPr lang="en-IN" sz="1600" kern="1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US" sz="1600" b="1" kern="100">
                          <a:effectLst/>
                          <a:latin typeface="Times New Roman" panose="02020603050405020304" pitchFamily="18" charset="0"/>
                          <a:ea typeface="Calibri" panose="020F0502020204030204" pitchFamily="34" charset="0"/>
                          <a:cs typeface="Times New Roman" panose="02020603050405020304" pitchFamily="18" charset="0"/>
                        </a:rPr>
                        <a:t>(5.93)</a:t>
                      </a:r>
                      <a:endParaRPr lang="en-US" sz="1600" b="1"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4540" marR="34540" marT="67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US" sz="1600" b="1" kern="100">
                          <a:effectLst/>
                          <a:latin typeface="Times New Roman" panose="02020603050405020304" pitchFamily="18" charset="0"/>
                          <a:ea typeface="Calibri" panose="020F0502020204030204" pitchFamily="34" charset="0"/>
                          <a:cs typeface="Times New Roman" panose="02020603050405020304" pitchFamily="18" charset="0"/>
                        </a:rPr>
                        <a:t>NA</a:t>
                      </a:r>
                      <a:endParaRPr lang="en-US" sz="1600" b="1"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4540" marR="34540" marT="67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US" sz="1600" b="1" kern="100" dirty="0">
                          <a:effectLst/>
                          <a:latin typeface="Times New Roman" panose="02020603050405020304" pitchFamily="18" charset="0"/>
                          <a:ea typeface="Calibri" panose="020F0502020204030204" pitchFamily="34" charset="0"/>
                          <a:cs typeface="Times New Roman" panose="02020603050405020304" pitchFamily="18" charset="0"/>
                        </a:rPr>
                        <a:t>29831.64</a:t>
                      </a:r>
                      <a:endParaRPr lang="en-IN" sz="1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US" sz="1600" b="1" kern="100" dirty="0">
                          <a:effectLst/>
                          <a:latin typeface="Times New Roman" panose="02020603050405020304" pitchFamily="18" charset="0"/>
                          <a:ea typeface="Calibri" panose="020F0502020204030204" pitchFamily="34" charset="0"/>
                          <a:cs typeface="Times New Roman" panose="02020603050405020304" pitchFamily="18" charset="0"/>
                        </a:rPr>
                        <a:t>(5.07)</a:t>
                      </a:r>
                      <a:endParaRPr lang="en-US" sz="16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540" marR="34540" marT="67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US" sz="1600" b="1" kern="100" dirty="0">
                          <a:effectLst/>
                          <a:latin typeface="Times New Roman" panose="02020603050405020304" pitchFamily="18" charset="0"/>
                          <a:ea typeface="Calibri" panose="020F0502020204030204" pitchFamily="34" charset="0"/>
                          <a:cs typeface="Times New Roman" panose="02020603050405020304" pitchFamily="18" charset="0"/>
                        </a:rPr>
                        <a:t>NA</a:t>
                      </a:r>
                      <a:endParaRPr lang="en-US" sz="16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540" marR="34540" marT="67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US" sz="1600" b="1" kern="100" dirty="0">
                          <a:effectLst/>
                          <a:latin typeface="Times New Roman" panose="02020603050405020304" pitchFamily="18" charset="0"/>
                          <a:ea typeface="Calibri" panose="020F0502020204030204" pitchFamily="34" charset="0"/>
                          <a:cs typeface="Times New Roman" panose="02020603050405020304" pitchFamily="18" charset="0"/>
                        </a:rPr>
                        <a:t>16,579</a:t>
                      </a:r>
                      <a:endParaRPr lang="en-US" sz="16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540" marR="34540" marT="67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US" sz="1600" b="1" kern="100">
                          <a:effectLst/>
                          <a:latin typeface="Times New Roman" panose="02020603050405020304" pitchFamily="18" charset="0"/>
                          <a:ea typeface="Calibri" panose="020F0502020204030204" pitchFamily="34" charset="0"/>
                          <a:cs typeface="Times New Roman" panose="02020603050405020304" pitchFamily="18" charset="0"/>
                        </a:rPr>
                        <a:t>6.3</a:t>
                      </a:r>
                      <a:endParaRPr lang="en-US" sz="1600" b="1"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4540" marR="34540" marT="67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630555">
                <a:tc>
                  <a:txBody>
                    <a:bodyPr/>
                    <a:lstStyle/>
                    <a:p>
                      <a:pPr algn="ctr">
                        <a:lnSpc>
                          <a:spcPct val="107000"/>
                        </a:lnSpc>
                        <a:spcAft>
                          <a:spcPts val="800"/>
                        </a:spcAft>
                      </a:pPr>
                      <a:r>
                        <a:rPr lang="en-US" sz="1600" b="1"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Sikkim</a:t>
                      </a:r>
                      <a:endParaRPr lang="en-US" sz="1600" b="1"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txBody>
                  <a:tcPr marL="34540" marR="34540" marT="67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US" sz="1600" b="1"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52.07</a:t>
                      </a:r>
                      <a:endParaRPr lang="en-IN" sz="1600"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US" sz="1600" b="1"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(1.46)</a:t>
                      </a:r>
                      <a:endParaRPr lang="en-US" sz="1600" b="1"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txBody>
                  <a:tcPr marL="34540" marR="34540" marT="67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US" sz="1600" b="1"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233.94</a:t>
                      </a:r>
                      <a:endParaRPr lang="en-IN" sz="1600"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US" sz="1600" b="1"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(1.55)</a:t>
                      </a:r>
                      <a:endParaRPr lang="en-US" sz="1600" b="1"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txBody>
                  <a:tcPr marL="34540" marR="34540" marT="67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US" sz="1600" b="1"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1013.69</a:t>
                      </a:r>
                      <a:endParaRPr lang="en-IN" sz="1600"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US" sz="1600" b="1"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(1.77)</a:t>
                      </a:r>
                      <a:endParaRPr lang="en-US" sz="1600" b="1"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txBody>
                  <a:tcPr marL="34540" marR="34540" marT="67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US" sz="1600" b="1"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7412</a:t>
                      </a:r>
                      <a:endParaRPr lang="en-IN" sz="1600"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US" sz="1600" b="1"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(4.19)</a:t>
                      </a:r>
                      <a:endParaRPr lang="en-US" sz="1600" b="1"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txBody>
                  <a:tcPr marL="34540" marR="34540" marT="67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US" sz="1600" b="1"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33017.83</a:t>
                      </a:r>
                      <a:endParaRPr lang="en-IN" sz="1600"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US" sz="1600" b="1"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(5.62)</a:t>
                      </a:r>
                      <a:endParaRPr lang="en-US" sz="1600" b="1"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txBody>
                  <a:tcPr marL="34540" marR="34540" marT="67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US" sz="1600" b="1"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42756.17</a:t>
                      </a:r>
                      <a:endParaRPr lang="en-IN" sz="1600"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US" sz="1600" b="1"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(6.57)</a:t>
                      </a:r>
                      <a:endParaRPr lang="en-US" sz="1600" b="1"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txBody>
                  <a:tcPr marL="34540" marR="34540" marT="67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US" sz="1600" b="1"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7,096</a:t>
                      </a:r>
                      <a:endParaRPr lang="en-US" sz="1600" b="1"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txBody>
                  <a:tcPr marL="34540" marR="34540" marT="67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US" sz="1600" b="1"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2.7</a:t>
                      </a:r>
                      <a:endParaRPr lang="en-US" sz="1600" b="1"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txBody>
                  <a:tcPr marL="34540" marR="34540" marT="67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631825">
                <a:tc>
                  <a:txBody>
                    <a:bodyPr/>
                    <a:lstStyle/>
                    <a:p>
                      <a:pPr algn="ctr">
                        <a:lnSpc>
                          <a:spcPct val="107000"/>
                        </a:lnSpc>
                        <a:spcAft>
                          <a:spcPts val="800"/>
                        </a:spcAft>
                      </a:pPr>
                      <a:r>
                        <a:rPr lang="en-US" sz="1600" b="1" kern="100">
                          <a:effectLst/>
                          <a:latin typeface="Times New Roman" panose="02020603050405020304" pitchFamily="18" charset="0"/>
                          <a:ea typeface="Calibri" panose="020F0502020204030204" pitchFamily="34" charset="0"/>
                          <a:cs typeface="Times New Roman" panose="02020603050405020304" pitchFamily="18" charset="0"/>
                        </a:rPr>
                        <a:t>Tripura</a:t>
                      </a:r>
                      <a:endParaRPr lang="en-US" sz="1600" b="1"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4540" marR="34540" marT="67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US" sz="1600" b="1" kern="100">
                          <a:effectLst/>
                          <a:latin typeface="Times New Roman" panose="02020603050405020304" pitchFamily="18" charset="0"/>
                          <a:ea typeface="Calibri" panose="020F0502020204030204" pitchFamily="34" charset="0"/>
                          <a:cs typeface="Times New Roman" panose="02020603050405020304" pitchFamily="18" charset="0"/>
                        </a:rPr>
                        <a:t>285.86</a:t>
                      </a:r>
                      <a:endParaRPr lang="en-IN" sz="1600" kern="1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US" sz="1600" b="1" kern="100">
                          <a:effectLst/>
                          <a:latin typeface="Times New Roman" panose="02020603050405020304" pitchFamily="18" charset="0"/>
                          <a:ea typeface="Calibri" panose="020F0502020204030204" pitchFamily="34" charset="0"/>
                          <a:cs typeface="Times New Roman" panose="02020603050405020304" pitchFamily="18" charset="0"/>
                        </a:rPr>
                        <a:t>(8.01)</a:t>
                      </a:r>
                      <a:endParaRPr lang="en-US" sz="1600" b="1"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4540" marR="34540" marT="67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US" sz="1600" b="1" kern="100" dirty="0">
                          <a:effectLst/>
                          <a:latin typeface="Times New Roman" panose="02020603050405020304" pitchFamily="18" charset="0"/>
                          <a:ea typeface="Calibri" panose="020F0502020204030204" pitchFamily="34" charset="0"/>
                          <a:cs typeface="Times New Roman" panose="02020603050405020304" pitchFamily="18" charset="0"/>
                        </a:rPr>
                        <a:t>1030.98</a:t>
                      </a:r>
                      <a:endParaRPr lang="en-IN" sz="1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US" sz="1600" b="1" kern="100" dirty="0">
                          <a:effectLst/>
                          <a:latin typeface="Times New Roman" panose="02020603050405020304" pitchFamily="18" charset="0"/>
                          <a:ea typeface="Calibri" panose="020F0502020204030204" pitchFamily="34" charset="0"/>
                          <a:cs typeface="Times New Roman" panose="02020603050405020304" pitchFamily="18" charset="0"/>
                        </a:rPr>
                        <a:t>(6.83)</a:t>
                      </a:r>
                      <a:endParaRPr lang="en-US" sz="16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540" marR="34540" marT="67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US" sz="1600" b="1" kern="100" dirty="0">
                          <a:effectLst/>
                          <a:latin typeface="Times New Roman" panose="02020603050405020304" pitchFamily="18" charset="0"/>
                          <a:ea typeface="Calibri" panose="020F0502020204030204" pitchFamily="34" charset="0"/>
                          <a:cs typeface="Times New Roman" panose="02020603050405020304" pitchFamily="18" charset="0"/>
                        </a:rPr>
                        <a:t>5499.19</a:t>
                      </a:r>
                      <a:endParaRPr lang="en-IN" sz="1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US" sz="1600" b="1" kern="100" dirty="0">
                          <a:effectLst/>
                          <a:latin typeface="Times New Roman" panose="02020603050405020304" pitchFamily="18" charset="0"/>
                          <a:ea typeface="Calibri" panose="020F0502020204030204" pitchFamily="34" charset="0"/>
                          <a:cs typeface="Times New Roman" panose="02020603050405020304" pitchFamily="18" charset="0"/>
                        </a:rPr>
                        <a:t>(9.59)</a:t>
                      </a:r>
                      <a:endParaRPr lang="en-US" sz="16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540" marR="34540" marT="67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US" sz="1600" b="1" kern="100">
                          <a:effectLst/>
                          <a:latin typeface="Times New Roman" panose="02020603050405020304" pitchFamily="18" charset="0"/>
                          <a:ea typeface="Calibri" panose="020F0502020204030204" pitchFamily="34" charset="0"/>
                          <a:cs typeface="Times New Roman" panose="02020603050405020304" pitchFamily="18" charset="0"/>
                        </a:rPr>
                        <a:t>17868</a:t>
                      </a:r>
                      <a:endParaRPr lang="en-IN" sz="1600" kern="1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US" sz="1600" b="1" kern="100">
                          <a:effectLst/>
                          <a:latin typeface="Times New Roman" panose="02020603050405020304" pitchFamily="18" charset="0"/>
                          <a:ea typeface="Calibri" panose="020F0502020204030204" pitchFamily="34" charset="0"/>
                          <a:cs typeface="Times New Roman" panose="02020603050405020304" pitchFamily="18" charset="0"/>
                        </a:rPr>
                        <a:t>(10.09)</a:t>
                      </a:r>
                      <a:endParaRPr lang="en-US" sz="1600" b="1"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4540" marR="34540" marT="67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US" sz="1600" b="1" kern="100">
                          <a:effectLst/>
                          <a:latin typeface="Times New Roman" panose="02020603050405020304" pitchFamily="18" charset="0"/>
                          <a:ea typeface="Calibri" panose="020F0502020204030204" pitchFamily="34" charset="0"/>
                          <a:cs typeface="Times New Roman" panose="02020603050405020304" pitchFamily="18" charset="0"/>
                        </a:rPr>
                        <a:t>53504.12</a:t>
                      </a:r>
                      <a:endParaRPr lang="en-IN" sz="1600" kern="1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US" sz="1600" b="1" kern="100">
                          <a:effectLst/>
                          <a:latin typeface="Times New Roman" panose="02020603050405020304" pitchFamily="18" charset="0"/>
                          <a:ea typeface="Calibri" panose="020F0502020204030204" pitchFamily="34" charset="0"/>
                          <a:cs typeface="Times New Roman" panose="02020603050405020304" pitchFamily="18" charset="0"/>
                        </a:rPr>
                        <a:t>(9.10)</a:t>
                      </a:r>
                      <a:endParaRPr lang="en-US" sz="1600" b="1"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4540" marR="34540" marT="67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US" sz="1600" b="1" kern="100">
                          <a:effectLst/>
                          <a:latin typeface="Times New Roman" panose="02020603050405020304" pitchFamily="18" charset="0"/>
                          <a:ea typeface="Calibri" panose="020F0502020204030204" pitchFamily="34" charset="0"/>
                          <a:cs typeface="Times New Roman" panose="02020603050405020304" pitchFamily="18" charset="0"/>
                        </a:rPr>
                        <a:t>72635.62</a:t>
                      </a:r>
                      <a:endParaRPr lang="en-IN" sz="1600" kern="1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US" sz="1600" b="1" kern="100">
                          <a:effectLst/>
                          <a:latin typeface="Times New Roman" panose="02020603050405020304" pitchFamily="18" charset="0"/>
                          <a:ea typeface="Calibri" panose="020F0502020204030204" pitchFamily="34" charset="0"/>
                          <a:cs typeface="Times New Roman" panose="02020603050405020304" pitchFamily="18" charset="0"/>
                        </a:rPr>
                        <a:t>(11.15)</a:t>
                      </a:r>
                      <a:endParaRPr lang="en-US" sz="1600" b="1"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4540" marR="34540" marT="67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US" sz="1600" b="1" kern="100" dirty="0">
                          <a:effectLst/>
                          <a:latin typeface="Times New Roman" panose="02020603050405020304" pitchFamily="18" charset="0"/>
                          <a:ea typeface="Calibri" panose="020F0502020204030204" pitchFamily="34" charset="0"/>
                          <a:cs typeface="Times New Roman" panose="02020603050405020304" pitchFamily="18" charset="0"/>
                        </a:rPr>
                        <a:t>10,491</a:t>
                      </a:r>
                      <a:endParaRPr lang="en-US" sz="16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540" marR="34540" marT="67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US" sz="1600" b="1" kern="100" dirty="0">
                          <a:effectLst/>
                          <a:latin typeface="Times New Roman" panose="02020603050405020304" pitchFamily="18" charset="0"/>
                          <a:ea typeface="Calibri" panose="020F0502020204030204" pitchFamily="34" charset="0"/>
                          <a:cs typeface="Times New Roman" panose="02020603050405020304" pitchFamily="18" charset="0"/>
                        </a:rPr>
                        <a:t>4.0</a:t>
                      </a:r>
                      <a:endParaRPr lang="en-US" sz="16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540" marR="34540" marT="67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73050">
                <a:tc>
                  <a:txBody>
                    <a:bodyPr/>
                    <a:lstStyle/>
                    <a:p>
                      <a:pPr algn="ctr">
                        <a:lnSpc>
                          <a:spcPct val="107000"/>
                        </a:lnSpc>
                        <a:spcAft>
                          <a:spcPts val="800"/>
                        </a:spcAft>
                      </a:pPr>
                      <a:r>
                        <a:rPr lang="en-US" sz="1600" b="1" kern="100">
                          <a:effectLst/>
                          <a:latin typeface="Times New Roman" panose="02020603050405020304" pitchFamily="18" charset="0"/>
                          <a:ea typeface="Calibri" panose="020F0502020204030204" pitchFamily="34" charset="0"/>
                          <a:cs typeface="Times New Roman" panose="02020603050405020304" pitchFamily="18" charset="0"/>
                        </a:rPr>
                        <a:t>Total</a:t>
                      </a:r>
                      <a:endParaRPr lang="en-US" sz="1600" b="1"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4540" marR="34540" marT="67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US" sz="1600" b="1" kern="100">
                          <a:effectLst/>
                          <a:latin typeface="Times New Roman" panose="02020603050405020304" pitchFamily="18" charset="0"/>
                          <a:ea typeface="Calibri" panose="020F0502020204030204" pitchFamily="34" charset="0"/>
                          <a:cs typeface="Times New Roman" panose="02020603050405020304" pitchFamily="18" charset="0"/>
                        </a:rPr>
                        <a:t>3566.65</a:t>
                      </a:r>
                      <a:endParaRPr lang="en-US" sz="1600" b="1"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4540" marR="34540" marT="67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US" sz="1600" b="1" kern="100">
                          <a:effectLst/>
                          <a:latin typeface="Times New Roman" panose="02020603050405020304" pitchFamily="18" charset="0"/>
                          <a:ea typeface="Calibri" panose="020F0502020204030204" pitchFamily="34" charset="0"/>
                          <a:cs typeface="Times New Roman" panose="02020603050405020304" pitchFamily="18" charset="0"/>
                        </a:rPr>
                        <a:t>15099.28</a:t>
                      </a:r>
                      <a:endParaRPr lang="en-US" sz="1600" b="1"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4540" marR="34540" marT="67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US" sz="1600" b="1" kern="100">
                          <a:effectLst/>
                          <a:latin typeface="Times New Roman" panose="02020603050405020304" pitchFamily="18" charset="0"/>
                          <a:ea typeface="Calibri" panose="020F0502020204030204" pitchFamily="34" charset="0"/>
                          <a:cs typeface="Times New Roman" panose="02020603050405020304" pitchFamily="18" charset="0"/>
                        </a:rPr>
                        <a:t>NA57323.87</a:t>
                      </a:r>
                      <a:endParaRPr lang="en-US" sz="1600" b="1"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4540" marR="34540" marT="67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US" sz="1600" b="1" kern="100">
                          <a:effectLst/>
                          <a:latin typeface="Times New Roman" panose="02020603050405020304" pitchFamily="18" charset="0"/>
                          <a:ea typeface="Calibri" panose="020F0502020204030204" pitchFamily="34" charset="0"/>
                          <a:cs typeface="Times New Roman" panose="02020603050405020304" pitchFamily="18" charset="0"/>
                        </a:rPr>
                        <a:t>177096.32</a:t>
                      </a:r>
                      <a:endParaRPr lang="en-US" sz="1600" b="1"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4540" marR="34540" marT="67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US" sz="1600" b="1" kern="100">
                          <a:effectLst/>
                          <a:latin typeface="Times New Roman" panose="02020603050405020304" pitchFamily="18" charset="0"/>
                          <a:ea typeface="Calibri" panose="020F0502020204030204" pitchFamily="34" charset="0"/>
                          <a:cs typeface="Times New Roman" panose="02020603050405020304" pitchFamily="18" charset="0"/>
                        </a:rPr>
                        <a:t>587982.01</a:t>
                      </a:r>
                      <a:endParaRPr lang="en-US" sz="1600" b="1"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4540" marR="34540" marT="67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US" sz="1600" b="1" kern="100">
                          <a:effectLst/>
                          <a:latin typeface="Times New Roman" panose="02020603050405020304" pitchFamily="18" charset="0"/>
                          <a:ea typeface="Calibri" panose="020F0502020204030204" pitchFamily="34" charset="0"/>
                          <a:cs typeface="Times New Roman" panose="02020603050405020304" pitchFamily="18" charset="0"/>
                        </a:rPr>
                        <a:t>651255.47</a:t>
                      </a:r>
                      <a:endParaRPr lang="en-US" sz="1600" b="1"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4540" marR="34540" marT="67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US" sz="1600" b="1" kern="100">
                          <a:effectLst/>
                          <a:latin typeface="Times New Roman" panose="02020603050405020304" pitchFamily="18" charset="0"/>
                          <a:ea typeface="Calibri" panose="020F0502020204030204" pitchFamily="34" charset="0"/>
                          <a:cs typeface="Times New Roman" panose="02020603050405020304" pitchFamily="18" charset="0"/>
                        </a:rPr>
                        <a:t>262,184</a:t>
                      </a:r>
                      <a:endParaRPr lang="en-US" sz="1600" b="1"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4540" marR="34540" marT="67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US" sz="1600" b="1" kern="100" dirty="0">
                          <a:effectLst/>
                          <a:latin typeface="Times New Roman" panose="02020603050405020304" pitchFamily="18" charset="0"/>
                          <a:ea typeface="Calibri" panose="020F0502020204030204" pitchFamily="34" charset="0"/>
                          <a:cs typeface="Times New Roman" panose="02020603050405020304" pitchFamily="18" charset="0"/>
                        </a:rPr>
                        <a:t>100</a:t>
                      </a:r>
                      <a:endParaRPr lang="en-US" sz="16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540" marR="34540" marT="67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72415">
                <a:tc>
                  <a:txBody>
                    <a:bodyPr/>
                    <a:lstStyle/>
                    <a:p>
                      <a:pPr algn="ctr">
                        <a:lnSpc>
                          <a:spcPct val="107000"/>
                        </a:lnSpc>
                        <a:spcAft>
                          <a:spcPts val="800"/>
                        </a:spcAft>
                      </a:pPr>
                      <a:r>
                        <a:rPr lang="en-US" sz="1600" b="1" kern="100">
                          <a:effectLst/>
                          <a:latin typeface="Times New Roman" panose="02020603050405020304" pitchFamily="18" charset="0"/>
                          <a:ea typeface="Calibri" panose="020F0502020204030204" pitchFamily="34" charset="0"/>
                          <a:cs typeface="Times New Roman" panose="02020603050405020304" pitchFamily="18" charset="0"/>
                        </a:rPr>
                        <a:t>India</a:t>
                      </a:r>
                      <a:endParaRPr lang="en-US" sz="1600" b="1"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4540" marR="34540" marT="67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US" sz="1600" b="1" kern="100">
                          <a:effectLst/>
                          <a:latin typeface="Times New Roman" panose="02020603050405020304" pitchFamily="18" charset="0"/>
                          <a:ea typeface="Calibri" panose="020F0502020204030204" pitchFamily="34" charset="0"/>
                          <a:cs typeface="Times New Roman" panose="02020603050405020304" pitchFamily="18" charset="0"/>
                        </a:rPr>
                        <a:t>117488</a:t>
                      </a:r>
                      <a:endParaRPr lang="en-US" sz="1600" b="1"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4540" marR="34540" marT="67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US" sz="1600" b="1" kern="100">
                          <a:effectLst/>
                          <a:latin typeface="Times New Roman" panose="02020603050405020304" pitchFamily="18" charset="0"/>
                          <a:ea typeface="Calibri" panose="020F0502020204030204" pitchFamily="34" charset="0"/>
                          <a:cs typeface="Times New Roman" panose="02020603050405020304" pitchFamily="18" charset="0"/>
                        </a:rPr>
                        <a:t>410747</a:t>
                      </a:r>
                      <a:endParaRPr lang="en-US" sz="1600" b="1"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4540" marR="34540" marT="67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US" sz="1600" b="1" kern="100">
                          <a:effectLst/>
                          <a:latin typeface="Times New Roman" panose="02020603050405020304" pitchFamily="18" charset="0"/>
                          <a:ea typeface="Calibri" panose="020F0502020204030204" pitchFamily="34" charset="0"/>
                          <a:cs typeface="Times New Roman" panose="02020603050405020304" pitchFamily="18" charset="0"/>
                        </a:rPr>
                        <a:t>1925017</a:t>
                      </a:r>
                      <a:endParaRPr lang="en-US" sz="1600" b="1"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4540" marR="34540" marT="67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US" sz="1600" b="1" kern="100">
                          <a:effectLst/>
                          <a:latin typeface="Times New Roman" panose="02020603050405020304" pitchFamily="18" charset="0"/>
                          <a:ea typeface="Calibri" panose="020F0502020204030204" pitchFamily="34" charset="0"/>
                          <a:cs typeface="Times New Roman" panose="02020603050405020304" pitchFamily="18" charset="0"/>
                        </a:rPr>
                        <a:t>7248860</a:t>
                      </a:r>
                      <a:endParaRPr lang="en-US" sz="1600" b="1"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4540" marR="34540" marT="67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US" sz="1600" b="1" kern="100">
                          <a:effectLst/>
                          <a:latin typeface="Times New Roman" panose="02020603050405020304" pitchFamily="18" charset="0"/>
                          <a:ea typeface="Calibri" panose="020F0502020204030204" pitchFamily="34" charset="0"/>
                          <a:cs typeface="Times New Roman" panose="02020603050405020304" pitchFamily="18" charset="0"/>
                        </a:rPr>
                        <a:t>20166117</a:t>
                      </a:r>
                      <a:endParaRPr lang="en-US" sz="1600" b="1"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4540" marR="34540" marT="67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US" sz="1600" b="1" kern="100">
                          <a:effectLst/>
                          <a:latin typeface="Times New Roman" panose="02020603050405020304" pitchFamily="18" charset="0"/>
                          <a:ea typeface="Calibri" panose="020F0502020204030204" pitchFamily="34" charset="0"/>
                          <a:cs typeface="Times New Roman" panose="02020603050405020304" pitchFamily="18" charset="0"/>
                        </a:rPr>
                        <a:t>23606446</a:t>
                      </a:r>
                      <a:endParaRPr lang="en-US" sz="1600" b="1"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4540" marR="34540" marT="67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US" sz="1600" b="1" kern="100">
                          <a:effectLst/>
                          <a:latin typeface="Times New Roman" panose="02020603050405020304" pitchFamily="18" charset="0"/>
                          <a:ea typeface="Calibri" panose="020F0502020204030204" pitchFamily="34" charset="0"/>
                          <a:cs typeface="Times New Roman" panose="02020603050405020304" pitchFamily="18" charset="0"/>
                        </a:rPr>
                        <a:t>32,87,263</a:t>
                      </a:r>
                      <a:endParaRPr lang="en-US" sz="1600" b="1"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4540" marR="34540" marT="67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US" sz="1600" b="1"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540" marR="34540" marT="67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sp>
        <p:nvSpPr>
          <p:cNvPr id="4" name="TextBox 3"/>
          <p:cNvSpPr txBox="1"/>
          <p:nvPr/>
        </p:nvSpPr>
        <p:spPr>
          <a:xfrm>
            <a:off x="1128841" y="0"/>
            <a:ext cx="9687698" cy="375552"/>
          </a:xfrm>
          <a:prstGeom prst="rect">
            <a:avLst/>
          </a:prstGeom>
          <a:noFill/>
        </p:spPr>
        <p:txBody>
          <a:bodyPr wrap="square">
            <a:spAutoFit/>
          </a:bodyPr>
          <a:lstStyle/>
          <a:p>
            <a:pPr>
              <a:lnSpc>
                <a:spcPct val="107000"/>
              </a:lnSpc>
              <a:spcAft>
                <a:spcPts val="800"/>
              </a:spcAft>
            </a:pPr>
            <a:r>
              <a:rPr lang="en-IN" sz="18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How Peaceful States made increasing </a:t>
            </a:r>
            <a:r>
              <a:rPr lang="en-IN" b="1" kern="100" dirty="0">
                <a:solidFill>
                  <a:schemeClr val="tx1"/>
                </a:solidFill>
                <a:ea typeface="Calibri" panose="020F0502020204030204" pitchFamily="34" charset="0"/>
                <a:cs typeface="Times New Roman" panose="02020603050405020304" pitchFamily="18" charset="0"/>
              </a:rPr>
              <a:t>c</a:t>
            </a:r>
            <a:r>
              <a:rPr lang="en-IN" sz="18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ontributions to the Shares in the GDP of North East Region </a:t>
            </a:r>
            <a:endParaRPr lang="en-IN" sz="18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0505" y="883285"/>
            <a:ext cx="11780520" cy="5554980"/>
          </a:xfrm>
          <a:prstGeom prst="rect">
            <a:avLst/>
          </a:prstGeom>
          <a:noFill/>
        </p:spPr>
        <p:txBody>
          <a:bodyPr wrap="square">
            <a:noAutofit/>
          </a:bodyPr>
          <a:lstStyle/>
          <a:p>
            <a:pPr marR="0" defTabSz="914400">
              <a:lnSpc>
                <a:spcPct val="107000"/>
              </a:lnSpc>
              <a:spcAft>
                <a:spcPts val="800"/>
              </a:spcAft>
              <a:buClrTx/>
              <a:buSzTx/>
              <a:buFontTx/>
              <a:buNone/>
              <a:defRPr/>
            </a:pPr>
            <a:endParaRPr kumimoji="0" lang="en-US" sz="2800" b="1" kern="100" cap="none" spc="0" normalizeH="0" baseline="0" noProof="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R="0" defTabSz="914400">
              <a:lnSpc>
                <a:spcPct val="107000"/>
              </a:lnSpc>
              <a:spcAft>
                <a:spcPts val="800"/>
              </a:spcAft>
              <a:buClrTx/>
              <a:buSzTx/>
              <a:buFontTx/>
              <a:buNone/>
              <a:defRPr/>
            </a:pPr>
            <a:r>
              <a:rPr kumimoji="0" lang="en-US" sz="2800" b="1" kern="100" cap="none" spc="0" normalizeH="0" baseline="0" noProof="0" dirty="0">
                <a:solidFill>
                  <a:schemeClr val="tx1"/>
                </a:solidFill>
                <a:latin typeface="Calibri" panose="020F0502020204030204" pitchFamily="34" charset="0"/>
                <a:ea typeface="Calibri" panose="020F0502020204030204" pitchFamily="34" charset="0"/>
                <a:cs typeface="Times New Roman" panose="02020603050405020304" pitchFamily="18" charset="0"/>
              </a:rPr>
              <a:t>   IV. Strategic Moves and Policy Interventions to achieve the 2047 vision goals</a:t>
            </a:r>
            <a:endParaRPr kumimoji="0" lang="en-IN" sz="2800" b="1" kern="100" cap="none" spc="0" normalizeH="0" baseline="0" noProof="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342900" marR="0" indent="-342900" defTabSz="914400">
              <a:lnSpc>
                <a:spcPct val="107000"/>
              </a:lnSpc>
              <a:spcAft>
                <a:spcPts val="800"/>
              </a:spcAft>
              <a:buClrTx/>
              <a:buSzTx/>
              <a:buFont typeface="Arial" panose="020B0604020202020204" pitchFamily="34" charset="0"/>
              <a:buChar char="•"/>
              <a:defRPr/>
            </a:pPr>
            <a:endParaRPr kumimoji="0" lang="en-US" sz="2000" b="1" kern="100" cap="none" spc="0" normalizeH="0" baseline="0" noProof="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 Box 1"/>
          <p:cNvSpPr txBox="1"/>
          <p:nvPr>
            <p:custDataLst>
              <p:tags r:id="rId1"/>
            </p:custDataLst>
          </p:nvPr>
        </p:nvSpPr>
        <p:spPr>
          <a:xfrm>
            <a:off x="648970" y="273685"/>
            <a:ext cx="6096000" cy="768350"/>
          </a:xfrm>
          <a:prstGeom prst="rect">
            <a:avLst/>
          </a:prstGeom>
          <a:noFill/>
        </p:spPr>
        <p:txBody>
          <a:bodyPr wrap="square" rtlCol="0" anchor="t">
            <a:spAutoFit/>
          </a:bodyPr>
          <a:lstStyle/>
          <a:p>
            <a:r>
              <a:rPr lang="en-US" sz="4400" b="1" dirty="0">
                <a:solidFill>
                  <a:srgbClr val="00AA59"/>
                </a:solidFill>
                <a:latin typeface="Times New Roman" panose="02020603050405020304" pitchFamily="18" charset="0"/>
                <a:ea typeface="Roboto Condensed Bold"/>
                <a:cs typeface="Times New Roman" panose="02020603050405020304" pitchFamily="18" charset="0"/>
                <a:sym typeface="+mn-ea"/>
              </a:rPr>
              <a:t>Framework Contd.</a:t>
            </a:r>
            <a:endParaRPr lang="en-US" sz="4400" b="1" dirty="0">
              <a:solidFill>
                <a:srgbClr val="00AA59"/>
              </a:solidFill>
              <a:latin typeface="Times New Roman" panose="02020603050405020304" pitchFamily="18" charset="0"/>
              <a:ea typeface="Roboto Condensed Bold"/>
              <a:cs typeface="Times New Roman" panose="02020603050405020304" pitchFamily="18" charset="0"/>
              <a:sym typeface="+mn-ea"/>
            </a:endParaRPr>
          </a:p>
        </p:txBody>
      </p:sp>
      <p:graphicFrame>
        <p:nvGraphicFramePr>
          <p:cNvPr id="4" name="Table 3"/>
          <p:cNvGraphicFramePr/>
          <p:nvPr>
            <p:custDataLst>
              <p:tags r:id="rId2"/>
            </p:custDataLst>
          </p:nvPr>
        </p:nvGraphicFramePr>
        <p:xfrm>
          <a:off x="648970" y="2709545"/>
          <a:ext cx="10896600" cy="3730244"/>
        </p:xfrm>
        <a:graphic>
          <a:graphicData uri="http://schemas.openxmlformats.org/drawingml/2006/table">
            <a:tbl>
              <a:tblPr firstRow="1" bandRow="1">
                <a:tableStyleId>{5C22544A-7EE6-4342-B048-85BDC9FD1C3A}</a:tableStyleId>
              </a:tblPr>
              <a:tblGrid>
                <a:gridCol w="5448300"/>
                <a:gridCol w="5448300"/>
              </a:tblGrid>
              <a:tr h="3728720">
                <a:tc>
                  <a:txBody>
                    <a:bodyPr/>
                    <a:lstStyle/>
                    <a:p>
                      <a:pPr marL="342900" marR="0" indent="-342900" defTabSz="914400">
                        <a:lnSpc>
                          <a:spcPct val="107000"/>
                        </a:lnSpc>
                        <a:spcAft>
                          <a:spcPts val="800"/>
                        </a:spcAft>
                        <a:buClrTx/>
                        <a:buSzTx/>
                        <a:buFont typeface="Arial" panose="020B0604020202020204" pitchFamily="34" charset="0"/>
                        <a:buChar char="•"/>
                        <a:defRPr/>
                      </a:pPr>
                      <a:r>
                        <a:rPr lang="en-US" sz="2400" kern="100" noProof="0" dirty="0">
                          <a:solidFill>
                            <a:schemeClr val="tx1"/>
                          </a:solidFill>
                          <a:latin typeface="Times New Roman" panose="02020603050405020304" pitchFamily="18" charset="0"/>
                          <a:ea typeface="Calibri" panose="020F0502020204030204" pitchFamily="34" charset="0"/>
                          <a:cs typeface="Times New Roman" panose="02020603050405020304" pitchFamily="18" charset="0"/>
                          <a:sym typeface="+mn-ea"/>
                        </a:rPr>
                        <a:t>What strategic thinking ?</a:t>
                      </a:r>
                      <a:endParaRPr kumimoji="0" lang="en-IN" sz="2400" b="1" kern="100" cap="none" spc="0" normalizeH="0" baseline="0" noProof="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342900" marR="0" indent="-342900" defTabSz="914400">
                        <a:lnSpc>
                          <a:spcPct val="107000"/>
                        </a:lnSpc>
                        <a:spcAft>
                          <a:spcPts val="800"/>
                        </a:spcAft>
                        <a:buClrTx/>
                        <a:buSzTx/>
                        <a:buFont typeface="Arial" panose="020B0604020202020204" pitchFamily="34" charset="0"/>
                        <a:buChar char="•"/>
                        <a:defRPr/>
                      </a:pPr>
                      <a:r>
                        <a:rPr lang="en-US" sz="2400" kern="100" noProof="0" dirty="0">
                          <a:solidFill>
                            <a:schemeClr val="tx1"/>
                          </a:solidFill>
                          <a:latin typeface="Times New Roman" panose="02020603050405020304" pitchFamily="18" charset="0"/>
                          <a:ea typeface="Calibri" panose="020F0502020204030204" pitchFamily="34" charset="0"/>
                          <a:cs typeface="Times New Roman" panose="02020603050405020304" pitchFamily="18" charset="0"/>
                          <a:sym typeface="+mn-ea"/>
                        </a:rPr>
                        <a:t>Critical Policy intervention</a:t>
                      </a:r>
                      <a:endParaRPr kumimoji="0" lang="en-IN" sz="2400" b="1" kern="100" cap="none" spc="0" normalizeH="0" baseline="0" noProof="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342900" marR="0" indent="-342900" defTabSz="914400">
                        <a:lnSpc>
                          <a:spcPct val="107000"/>
                        </a:lnSpc>
                        <a:spcAft>
                          <a:spcPts val="800"/>
                        </a:spcAft>
                        <a:buClrTx/>
                        <a:buSzTx/>
                        <a:buFont typeface="Arial" panose="020B0604020202020204" pitchFamily="34" charset="0"/>
                        <a:buChar char="•"/>
                        <a:defRPr/>
                      </a:pPr>
                      <a:r>
                        <a:rPr lang="en-US" sz="2400" kern="100" noProof="0" dirty="0">
                          <a:solidFill>
                            <a:schemeClr val="tx1"/>
                          </a:solidFill>
                          <a:latin typeface="Times New Roman" panose="02020603050405020304" pitchFamily="18" charset="0"/>
                          <a:ea typeface="Calibri" panose="020F0502020204030204" pitchFamily="34" charset="0"/>
                          <a:cs typeface="Times New Roman" panose="02020603050405020304" pitchFamily="18" charset="0"/>
                          <a:sym typeface="+mn-ea"/>
                        </a:rPr>
                        <a:t>Physical infrastructures</a:t>
                      </a:r>
                      <a:endParaRPr kumimoji="0" lang="en-IN" sz="2400" b="1" kern="100" cap="none" spc="0" normalizeH="0" baseline="0" noProof="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342900" marR="0" indent="-342900" defTabSz="914400">
                        <a:lnSpc>
                          <a:spcPct val="107000"/>
                        </a:lnSpc>
                        <a:spcAft>
                          <a:spcPts val="800"/>
                        </a:spcAft>
                        <a:buClrTx/>
                        <a:buSzTx/>
                        <a:buFont typeface="Arial" panose="020B0604020202020204" pitchFamily="34" charset="0"/>
                        <a:buChar char="•"/>
                        <a:defRPr/>
                      </a:pPr>
                      <a:r>
                        <a:rPr lang="en-US" sz="2400" kern="100" noProof="0" dirty="0">
                          <a:solidFill>
                            <a:schemeClr val="tx1"/>
                          </a:solidFill>
                          <a:latin typeface="Times New Roman" panose="02020603050405020304" pitchFamily="18" charset="0"/>
                          <a:ea typeface="Calibri" panose="020F0502020204030204" pitchFamily="34" charset="0"/>
                          <a:cs typeface="Times New Roman" panose="02020603050405020304" pitchFamily="18" charset="0"/>
                          <a:sym typeface="+mn-ea"/>
                        </a:rPr>
                        <a:t>Technological inputs</a:t>
                      </a:r>
                      <a:endParaRPr kumimoji="0" lang="en-IN" sz="2400" b="1" kern="100" cap="none" spc="0" normalizeH="0" baseline="0" noProof="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342900" marR="0" indent="-342900" defTabSz="914400">
                        <a:lnSpc>
                          <a:spcPct val="107000"/>
                        </a:lnSpc>
                        <a:spcAft>
                          <a:spcPts val="800"/>
                        </a:spcAft>
                        <a:buClrTx/>
                        <a:buSzTx/>
                        <a:buFont typeface="Arial" panose="020B0604020202020204" pitchFamily="34" charset="0"/>
                        <a:buChar char="•"/>
                        <a:defRPr/>
                      </a:pPr>
                      <a:r>
                        <a:rPr lang="en-US" sz="2400" kern="100" noProof="0" dirty="0">
                          <a:solidFill>
                            <a:schemeClr val="tx1"/>
                          </a:solidFill>
                          <a:latin typeface="Times New Roman" panose="02020603050405020304" pitchFamily="18" charset="0"/>
                          <a:ea typeface="Calibri" panose="020F0502020204030204" pitchFamily="34" charset="0"/>
                          <a:cs typeface="Times New Roman" panose="02020603050405020304" pitchFamily="18" charset="0"/>
                          <a:sym typeface="+mn-ea"/>
                        </a:rPr>
                        <a:t>Institutional Support        </a:t>
                      </a:r>
                      <a:endParaRPr kumimoji="0" lang="en-US" sz="2400" b="1" kern="100" cap="none" spc="0" normalizeH="0" baseline="0" noProof="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342900" marR="0" indent="-342900" defTabSz="914400">
                        <a:lnSpc>
                          <a:spcPct val="107000"/>
                        </a:lnSpc>
                        <a:spcAft>
                          <a:spcPts val="800"/>
                        </a:spcAft>
                        <a:buClrTx/>
                        <a:buSzTx/>
                        <a:buFont typeface="Arial" panose="020B0604020202020204" pitchFamily="34" charset="0"/>
                        <a:buChar char="•"/>
                        <a:defRPr/>
                      </a:pPr>
                      <a:r>
                        <a:rPr lang="en-US" sz="2400" kern="100" noProof="0" dirty="0">
                          <a:solidFill>
                            <a:schemeClr val="tx1"/>
                          </a:solidFill>
                          <a:latin typeface="Times New Roman" panose="02020603050405020304" pitchFamily="18" charset="0"/>
                          <a:ea typeface="Calibri" panose="020F0502020204030204" pitchFamily="34" charset="0"/>
                          <a:cs typeface="Times New Roman" panose="02020603050405020304" pitchFamily="18" charset="0"/>
                          <a:sym typeface="+mn-ea"/>
                        </a:rPr>
                        <a:t>Legal-constitutional linkages</a:t>
                      </a:r>
                      <a:endParaRPr kumimoji="0" lang="en-IN" sz="2400" b="1" kern="100" cap="none" spc="0" normalizeH="0" baseline="0" noProof="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a:buNone/>
                      </a:pPr>
                      <a:endParaRPr kumimoji="0" lang="en-IN" sz="2400" b="1" kern="100" cap="none" spc="0" normalizeH="0" baseline="0" noProof="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txBody>
                  <a:tcPr>
                    <a:noFill/>
                  </a:tcPr>
                </a:tc>
                <a:tc>
                  <a:txBody>
                    <a:bodyPr/>
                    <a:lstStyle/>
                    <a:p>
                      <a:pPr marL="342900" marR="0" indent="-342900" defTabSz="914400">
                        <a:lnSpc>
                          <a:spcPct val="107000"/>
                        </a:lnSpc>
                        <a:spcAft>
                          <a:spcPts val="800"/>
                        </a:spcAft>
                        <a:buClrTx/>
                        <a:buSzTx/>
                        <a:buFont typeface="Arial" panose="020B0604020202020204" pitchFamily="34" charset="0"/>
                        <a:buChar char="•"/>
                        <a:defRPr/>
                      </a:pPr>
                      <a:r>
                        <a:rPr lang="en-US" sz="2400" kern="100" noProof="0" dirty="0">
                          <a:solidFill>
                            <a:schemeClr val="tx1"/>
                          </a:solidFill>
                          <a:latin typeface="Times New Roman" panose="02020603050405020304" pitchFamily="18" charset="0"/>
                          <a:ea typeface="Calibri" panose="020F0502020204030204" pitchFamily="34" charset="0"/>
                          <a:cs typeface="Times New Roman" panose="02020603050405020304" pitchFamily="18" charset="0"/>
                          <a:sym typeface="+mn-ea"/>
                        </a:rPr>
                        <a:t>Finance and Resources Mobilisation </a:t>
                      </a:r>
                      <a:endParaRPr kumimoji="0" lang="en-US" sz="2400" b="1" kern="100" cap="none" spc="0" normalizeH="0" baseline="0" noProof="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342900" marR="0" indent="-342900" defTabSz="914400">
                        <a:lnSpc>
                          <a:spcPct val="107000"/>
                        </a:lnSpc>
                        <a:spcAft>
                          <a:spcPts val="800"/>
                        </a:spcAft>
                        <a:buClrTx/>
                        <a:buSzTx/>
                        <a:buFont typeface="Arial" panose="020B0604020202020204" pitchFamily="34" charset="0"/>
                        <a:buChar char="•"/>
                        <a:defRPr/>
                      </a:pPr>
                      <a:r>
                        <a:rPr lang="en-US" sz="2400" kern="100" noProof="0" dirty="0">
                          <a:solidFill>
                            <a:schemeClr val="tx1"/>
                          </a:solidFill>
                          <a:latin typeface="Times New Roman" panose="02020603050405020304" pitchFamily="18" charset="0"/>
                          <a:ea typeface="Calibri" panose="020F0502020204030204" pitchFamily="34" charset="0"/>
                          <a:cs typeface="Times New Roman" panose="02020603050405020304" pitchFamily="18" charset="0"/>
                          <a:sym typeface="+mn-ea"/>
                        </a:rPr>
                        <a:t>Cross border interconnections </a:t>
                      </a:r>
                      <a:endParaRPr kumimoji="0" lang="en-IN" sz="2400" b="1" kern="100" cap="none" spc="0" normalizeH="0" baseline="0" noProof="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342900" marR="0" indent="-342900" defTabSz="914400">
                        <a:lnSpc>
                          <a:spcPct val="107000"/>
                        </a:lnSpc>
                        <a:spcAft>
                          <a:spcPts val="800"/>
                        </a:spcAft>
                        <a:buClrTx/>
                        <a:buSzTx/>
                        <a:buFont typeface="Arial" panose="020B0604020202020204" pitchFamily="34" charset="0"/>
                        <a:buChar char="•"/>
                        <a:defRPr/>
                      </a:pPr>
                      <a:r>
                        <a:rPr lang="en-US" sz="2400" kern="100" noProof="0" dirty="0">
                          <a:solidFill>
                            <a:schemeClr val="tx1"/>
                          </a:solidFill>
                          <a:latin typeface="Times New Roman" panose="02020603050405020304" pitchFamily="18" charset="0"/>
                          <a:ea typeface="Calibri" panose="020F0502020204030204" pitchFamily="34" charset="0"/>
                          <a:cs typeface="Times New Roman" panose="02020603050405020304" pitchFamily="18" charset="0"/>
                          <a:sym typeface="+mn-ea"/>
                        </a:rPr>
                        <a:t> Cross NER interconnections</a:t>
                      </a:r>
                      <a:endParaRPr kumimoji="0" lang="en-IN" sz="2400" b="1" kern="100" cap="none" spc="0" normalizeH="0" baseline="0" noProof="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342900" marR="0" indent="-342900" defTabSz="914400">
                        <a:lnSpc>
                          <a:spcPct val="107000"/>
                        </a:lnSpc>
                        <a:spcAft>
                          <a:spcPts val="800"/>
                        </a:spcAft>
                        <a:buClrTx/>
                        <a:buSzTx/>
                        <a:buFont typeface="Arial" panose="020B0604020202020204" pitchFamily="34" charset="0"/>
                        <a:buChar char="•"/>
                        <a:defRPr/>
                      </a:pPr>
                      <a:r>
                        <a:rPr lang="en-US" sz="2400" kern="100" noProof="0" dirty="0">
                          <a:solidFill>
                            <a:schemeClr val="tx1"/>
                          </a:solidFill>
                          <a:latin typeface="Times New Roman" panose="02020603050405020304" pitchFamily="18" charset="0"/>
                          <a:ea typeface="Calibri" panose="020F0502020204030204" pitchFamily="34" charset="0"/>
                          <a:cs typeface="Times New Roman" panose="02020603050405020304" pitchFamily="18" charset="0"/>
                          <a:sym typeface="+mn-ea"/>
                        </a:rPr>
                        <a:t>Governance reorientation and restructuring </a:t>
                      </a:r>
                      <a:endParaRPr kumimoji="0" lang="en-IN" sz="2400" b="1" kern="100" cap="none" spc="0" normalizeH="0" baseline="0" noProof="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342900" marR="0" indent="-342900" defTabSz="914400">
                        <a:lnSpc>
                          <a:spcPct val="107000"/>
                        </a:lnSpc>
                        <a:spcAft>
                          <a:spcPts val="800"/>
                        </a:spcAft>
                        <a:buClrTx/>
                        <a:buSzTx/>
                        <a:buFont typeface="Arial" panose="020B0604020202020204" pitchFamily="34" charset="0"/>
                        <a:buChar char="•"/>
                        <a:defRPr/>
                      </a:pPr>
                      <a:r>
                        <a:rPr lang="en-US" sz="2400" kern="100" noProof="0" dirty="0">
                          <a:solidFill>
                            <a:schemeClr val="tx1"/>
                          </a:solidFill>
                          <a:latin typeface="Times New Roman" panose="02020603050405020304" pitchFamily="18" charset="0"/>
                          <a:ea typeface="Calibri" panose="020F0502020204030204" pitchFamily="34" charset="0"/>
                          <a:cs typeface="Times New Roman" panose="02020603050405020304" pitchFamily="18" charset="0"/>
                          <a:sym typeface="+mn-ea"/>
                        </a:rPr>
                        <a:t>Centre-State dynamics</a:t>
                      </a:r>
                      <a:endParaRPr kumimoji="0" lang="en-IN" sz="2400" b="1" kern="100" cap="none" spc="0" normalizeH="0" baseline="0" noProof="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342900" marR="0" indent="-342900" defTabSz="914400">
                        <a:lnSpc>
                          <a:spcPct val="107000"/>
                        </a:lnSpc>
                        <a:spcAft>
                          <a:spcPts val="800"/>
                        </a:spcAft>
                        <a:buClrTx/>
                        <a:buSzTx/>
                        <a:buFont typeface="Arial" panose="020B0604020202020204" pitchFamily="34" charset="0"/>
                        <a:buChar char="•"/>
                        <a:defRPr/>
                      </a:pPr>
                      <a:r>
                        <a:rPr lang="en-US" sz="2400" kern="100" noProof="0" dirty="0">
                          <a:solidFill>
                            <a:schemeClr val="tx1"/>
                          </a:solidFill>
                          <a:latin typeface="Times New Roman" panose="02020603050405020304" pitchFamily="18" charset="0"/>
                          <a:ea typeface="Calibri" panose="020F0502020204030204" pitchFamily="34" charset="0"/>
                          <a:cs typeface="Times New Roman" panose="02020603050405020304" pitchFamily="18" charset="0"/>
                          <a:sym typeface="+mn-ea"/>
                        </a:rPr>
                        <a:t>Role of multilateral and bilateral agencies</a:t>
                      </a:r>
                      <a:endParaRPr kumimoji="0" lang="en-US" sz="2400" b="1" kern="100" cap="none" spc="0" normalizeH="0" baseline="0" noProof="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txBody>
                  <a:tcPr>
                    <a:noFill/>
                  </a:tcPr>
                </a:tc>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333226" y="1334655"/>
            <a:ext cx="7265520" cy="5367020"/>
          </a:xfrm>
          <a:prstGeom prst="rect">
            <a:avLst/>
          </a:prstGeom>
        </p:spPr>
        <p:txBody>
          <a:bodyPr wrap="square" lIns="0" tIns="0" rIns="0" bIns="0" rtlCol="0" anchor="t">
            <a:spAutoFit/>
          </a:bodyPr>
          <a:lstStyle/>
          <a:p>
            <a:pPr>
              <a:lnSpc>
                <a:spcPts val="3320"/>
              </a:lnSpc>
            </a:pPr>
            <a:r>
              <a:rPr lang="en-US" sz="2000" b="1" dirty="0">
                <a:solidFill>
                  <a:srgbClr val="141414"/>
                </a:solidFill>
                <a:latin typeface="Times New Roman" panose="02020603050405020304" pitchFamily="18" charset="0"/>
                <a:ea typeface="Source Sans Pro"/>
                <a:cs typeface="Times New Roman" panose="02020603050405020304" pitchFamily="18" charset="0"/>
                <a:sym typeface="Source Sans Pro Bold"/>
              </a:rPr>
              <a:t>National Act East Commission headed by the Prime Minister </a:t>
            </a:r>
            <a:endParaRPr lang="en-US" sz="2000" b="1" dirty="0">
              <a:solidFill>
                <a:srgbClr val="141414"/>
              </a:solidFill>
              <a:latin typeface="Times New Roman" panose="02020603050405020304" pitchFamily="18" charset="0"/>
              <a:ea typeface="Source Sans Pro"/>
              <a:cs typeface="Times New Roman" panose="02020603050405020304" pitchFamily="18" charset="0"/>
              <a:sym typeface="Source Sans Pro Bold"/>
            </a:endParaRPr>
          </a:p>
          <a:p>
            <a:pPr>
              <a:lnSpc>
                <a:spcPts val="3320"/>
              </a:lnSpc>
            </a:pPr>
            <a:endParaRPr lang="en-US" sz="2000" b="1" dirty="0">
              <a:solidFill>
                <a:srgbClr val="141414"/>
              </a:solidFill>
              <a:latin typeface="Times New Roman" panose="02020603050405020304" pitchFamily="18" charset="0"/>
              <a:ea typeface="Source Sans Pro"/>
              <a:cs typeface="Times New Roman" panose="02020603050405020304" pitchFamily="18" charset="0"/>
              <a:sym typeface="Source Sans Pro Bold"/>
            </a:endParaRPr>
          </a:p>
          <a:p>
            <a:pPr marL="360045" lvl="1" indent="-179705">
              <a:lnSpc>
                <a:spcPts val="2515"/>
              </a:lnSpc>
              <a:buFont typeface="Arial" panose="020B0604020202020204"/>
              <a:buChar char="•"/>
            </a:pPr>
            <a:r>
              <a:rPr lang="en-US" sz="2000" b="1" dirty="0">
                <a:solidFill>
                  <a:srgbClr val="141414"/>
                </a:solidFill>
                <a:latin typeface="Times New Roman" panose="02020603050405020304" pitchFamily="18" charset="0"/>
                <a:ea typeface="Source Sans Pro"/>
                <a:cs typeface="Times New Roman" panose="02020603050405020304" pitchFamily="18" charset="0"/>
                <a:sym typeface="Source Sans Pro"/>
              </a:rPr>
              <a:t>Key instrument of Reverse Integration and Vision 2047 Implementation </a:t>
            </a:r>
            <a:endParaRPr lang="en-US" sz="2000" b="1" dirty="0">
              <a:solidFill>
                <a:srgbClr val="141414"/>
              </a:solidFill>
              <a:latin typeface="Times New Roman" panose="02020603050405020304" pitchFamily="18" charset="0"/>
              <a:ea typeface="Source Sans Pro"/>
              <a:cs typeface="Times New Roman" panose="02020603050405020304" pitchFamily="18" charset="0"/>
              <a:sym typeface="Source Sans Pro"/>
            </a:endParaRPr>
          </a:p>
          <a:p>
            <a:pPr marL="360045" lvl="1" indent="-179705">
              <a:lnSpc>
                <a:spcPts val="2515"/>
              </a:lnSpc>
              <a:buFont typeface="Arial" panose="020B0604020202020204"/>
              <a:buChar char="•"/>
            </a:pPr>
            <a:endParaRPr lang="en-US" sz="2000" b="1" dirty="0">
              <a:solidFill>
                <a:srgbClr val="141414"/>
              </a:solidFill>
              <a:latin typeface="Times New Roman" panose="02020603050405020304" pitchFamily="18" charset="0"/>
              <a:ea typeface="Source Sans Pro"/>
              <a:cs typeface="Times New Roman" panose="02020603050405020304" pitchFamily="18" charset="0"/>
              <a:sym typeface="Source Sans Pro"/>
            </a:endParaRPr>
          </a:p>
          <a:p>
            <a:pPr marL="360045" lvl="1" indent="-179705">
              <a:lnSpc>
                <a:spcPts val="2515"/>
              </a:lnSpc>
              <a:buFont typeface="Arial" panose="020B0604020202020204"/>
              <a:buChar char="•"/>
            </a:pPr>
            <a:r>
              <a:rPr lang="en-US" sz="2000" b="1" dirty="0">
                <a:solidFill>
                  <a:srgbClr val="141414"/>
                </a:solidFill>
                <a:latin typeface="Times New Roman" panose="02020603050405020304" pitchFamily="18" charset="0"/>
                <a:ea typeface="Source Sans Pro"/>
                <a:cs typeface="Times New Roman" panose="02020603050405020304" pitchFamily="18" charset="0"/>
                <a:sym typeface="Source Sans Pro"/>
              </a:rPr>
              <a:t>NAEC Oversee - </a:t>
            </a:r>
            <a:r>
              <a:rPr lang="en-US" sz="2000" b="1" dirty="0" err="1">
                <a:solidFill>
                  <a:srgbClr val="141414"/>
                </a:solidFill>
                <a:latin typeface="Times New Roman" panose="02020603050405020304" pitchFamily="18" charset="0"/>
                <a:ea typeface="Source Sans Pro"/>
                <a:cs typeface="Times New Roman" panose="02020603050405020304" pitchFamily="18" charset="0"/>
                <a:sym typeface="Source Sans Pro"/>
              </a:rPr>
              <a:t>Operationalisation</a:t>
            </a:r>
            <a:r>
              <a:rPr lang="en-US" sz="2000" b="1" dirty="0">
                <a:solidFill>
                  <a:srgbClr val="141414"/>
                </a:solidFill>
                <a:latin typeface="Times New Roman" panose="02020603050405020304" pitchFamily="18" charset="0"/>
                <a:ea typeface="Source Sans Pro"/>
                <a:cs typeface="Times New Roman" panose="02020603050405020304" pitchFamily="18" charset="0"/>
                <a:sym typeface="Source Sans Pro"/>
              </a:rPr>
              <a:t> of the NER Vision 2047</a:t>
            </a:r>
            <a:endParaRPr lang="en-US" sz="2000" b="1" dirty="0">
              <a:solidFill>
                <a:srgbClr val="141414"/>
              </a:solidFill>
              <a:latin typeface="Times New Roman" panose="02020603050405020304" pitchFamily="18" charset="0"/>
              <a:ea typeface="Source Sans Pro"/>
              <a:cs typeface="Times New Roman" panose="02020603050405020304" pitchFamily="18" charset="0"/>
              <a:sym typeface="Source Sans Pro"/>
            </a:endParaRPr>
          </a:p>
          <a:p>
            <a:pPr marL="360045" lvl="1" indent="-179705">
              <a:lnSpc>
                <a:spcPts val="2515"/>
              </a:lnSpc>
              <a:buFont typeface="Arial" panose="020B0604020202020204"/>
              <a:buChar char="•"/>
            </a:pPr>
            <a:r>
              <a:rPr lang="en-US" sz="2000" b="1" dirty="0">
                <a:solidFill>
                  <a:srgbClr val="141414"/>
                </a:solidFill>
                <a:latin typeface="Times New Roman" panose="02020603050405020304" pitchFamily="18" charset="0"/>
                <a:ea typeface="Source Sans Pro"/>
                <a:cs typeface="Times New Roman" panose="02020603050405020304" pitchFamily="18" charset="0"/>
                <a:sym typeface="Source Sans Pro"/>
              </a:rPr>
              <a:t>Provide broad strategic operational road map and policy guidance for the region. </a:t>
            </a:r>
            <a:endParaRPr lang="en-US" sz="2000" b="1" dirty="0">
              <a:solidFill>
                <a:srgbClr val="141414"/>
              </a:solidFill>
              <a:latin typeface="Times New Roman" panose="02020603050405020304" pitchFamily="18" charset="0"/>
              <a:ea typeface="Source Sans Pro"/>
              <a:cs typeface="Times New Roman" panose="02020603050405020304" pitchFamily="18" charset="0"/>
              <a:sym typeface="Source Sans Pro"/>
            </a:endParaRPr>
          </a:p>
          <a:p>
            <a:pPr marL="360045" lvl="1" indent="-179705">
              <a:lnSpc>
                <a:spcPts val="2515"/>
              </a:lnSpc>
              <a:buFont typeface="Arial" panose="020B0604020202020204"/>
              <a:buChar char="•"/>
            </a:pPr>
            <a:endParaRPr lang="en-US" sz="2000" b="1" dirty="0">
              <a:solidFill>
                <a:srgbClr val="141414"/>
              </a:solidFill>
              <a:latin typeface="Times New Roman" panose="02020603050405020304" pitchFamily="18" charset="0"/>
              <a:ea typeface="Source Sans Pro"/>
              <a:cs typeface="Times New Roman" panose="02020603050405020304" pitchFamily="18" charset="0"/>
              <a:sym typeface="Source Sans Pro"/>
            </a:endParaRPr>
          </a:p>
          <a:p>
            <a:pPr marL="360045" lvl="1" indent="-179705">
              <a:lnSpc>
                <a:spcPts val="2515"/>
              </a:lnSpc>
              <a:buFont typeface="Arial" panose="020B0604020202020204"/>
              <a:buChar char="•"/>
            </a:pPr>
            <a:r>
              <a:rPr lang="en-US" sz="2000" b="1" dirty="0">
                <a:solidFill>
                  <a:srgbClr val="141414"/>
                </a:solidFill>
                <a:latin typeface="Times New Roman" panose="02020603050405020304" pitchFamily="18" charset="0"/>
                <a:ea typeface="Source Sans Pro"/>
                <a:cs typeface="Times New Roman" panose="02020603050405020304" pitchFamily="18" charset="0"/>
                <a:sym typeface="Source Sans Pro"/>
              </a:rPr>
              <a:t>Members : Cabinet Ministers and Secretaries of core Central Ministries; </a:t>
            </a:r>
            <a:endParaRPr lang="en-US" sz="2000" b="1" dirty="0">
              <a:solidFill>
                <a:srgbClr val="141414"/>
              </a:solidFill>
              <a:latin typeface="Times New Roman" panose="02020603050405020304" pitchFamily="18" charset="0"/>
              <a:ea typeface="Source Sans Pro"/>
              <a:cs typeface="Times New Roman" panose="02020603050405020304" pitchFamily="18" charset="0"/>
              <a:sym typeface="Source Sans Pro"/>
            </a:endParaRPr>
          </a:p>
          <a:p>
            <a:pPr marL="360045" lvl="1" indent="-179705">
              <a:lnSpc>
                <a:spcPts val="2515"/>
              </a:lnSpc>
              <a:buFont typeface="Arial" panose="020B0604020202020204"/>
              <a:buChar char="•"/>
            </a:pPr>
            <a:r>
              <a:rPr lang="en-US" sz="2000" b="1" dirty="0">
                <a:solidFill>
                  <a:srgbClr val="141414"/>
                </a:solidFill>
                <a:latin typeface="Times New Roman" panose="02020603050405020304" pitchFamily="18" charset="0"/>
                <a:ea typeface="Source Sans Pro"/>
                <a:cs typeface="Times New Roman" panose="02020603050405020304" pitchFamily="18" charset="0"/>
                <a:sym typeface="Source Sans Pro"/>
              </a:rPr>
              <a:t>Chief Ministers and Chief Secretaries of the NER states and </a:t>
            </a:r>
            <a:endParaRPr lang="en-US" sz="2000" b="1" dirty="0">
              <a:solidFill>
                <a:srgbClr val="141414"/>
              </a:solidFill>
              <a:latin typeface="Times New Roman" panose="02020603050405020304" pitchFamily="18" charset="0"/>
              <a:ea typeface="Source Sans Pro"/>
              <a:cs typeface="Times New Roman" panose="02020603050405020304" pitchFamily="18" charset="0"/>
              <a:sym typeface="Source Sans Pro"/>
            </a:endParaRPr>
          </a:p>
          <a:p>
            <a:pPr marL="360045" lvl="1" indent="-179705">
              <a:lnSpc>
                <a:spcPts val="2515"/>
              </a:lnSpc>
              <a:buFont typeface="Arial" panose="020B0604020202020204"/>
              <a:buChar char="•"/>
            </a:pPr>
            <a:r>
              <a:rPr lang="en-US" sz="2000" b="1" dirty="0">
                <a:solidFill>
                  <a:srgbClr val="141414"/>
                </a:solidFill>
                <a:latin typeface="Times New Roman" panose="02020603050405020304" pitchFamily="18" charset="0"/>
                <a:ea typeface="Source Sans Pro"/>
                <a:cs typeface="Times New Roman" panose="02020603050405020304" pitchFamily="18" charset="0"/>
                <a:sym typeface="Source Sans Pro"/>
              </a:rPr>
              <a:t>Vice Chairman of NITI Aayog, National Security Adviser, Secretaries of MDoNER and NEC </a:t>
            </a:r>
            <a:endParaRPr lang="en-US" sz="2000" b="1" dirty="0">
              <a:solidFill>
                <a:srgbClr val="141414"/>
              </a:solidFill>
              <a:latin typeface="Times New Roman" panose="02020603050405020304" pitchFamily="18" charset="0"/>
              <a:ea typeface="Source Sans Pro"/>
              <a:cs typeface="Times New Roman" panose="02020603050405020304" pitchFamily="18" charset="0"/>
              <a:sym typeface="Source Sans Pro"/>
            </a:endParaRPr>
          </a:p>
          <a:p>
            <a:pPr marL="360045" lvl="1" indent="-179705">
              <a:lnSpc>
                <a:spcPts val="2515"/>
              </a:lnSpc>
              <a:buFont typeface="Arial" panose="020B0604020202020204"/>
              <a:buChar char="•"/>
            </a:pPr>
            <a:r>
              <a:rPr lang="en-US" sz="2000" b="1" dirty="0">
                <a:solidFill>
                  <a:srgbClr val="141414"/>
                </a:solidFill>
                <a:latin typeface="Times New Roman" panose="02020603050405020304" pitchFamily="18" charset="0"/>
                <a:ea typeface="Source Sans Pro"/>
                <a:cs typeface="Times New Roman" panose="02020603050405020304" pitchFamily="18" charset="0"/>
                <a:sym typeface="Source Sans Pro"/>
              </a:rPr>
              <a:t>Eminent professionals, academics, noted civil society actors and community leaders will be the members. </a:t>
            </a:r>
            <a:endParaRPr lang="en-US" sz="2000" b="1" dirty="0">
              <a:solidFill>
                <a:srgbClr val="141414"/>
              </a:solidFill>
              <a:latin typeface="Times New Roman" panose="02020603050405020304" pitchFamily="18" charset="0"/>
              <a:ea typeface="Source Sans Pro"/>
              <a:cs typeface="Times New Roman" panose="02020603050405020304" pitchFamily="18" charset="0"/>
              <a:sym typeface="Source Sans Pro"/>
            </a:endParaRPr>
          </a:p>
        </p:txBody>
      </p:sp>
      <p:grpSp>
        <p:nvGrpSpPr>
          <p:cNvPr id="3" name="Group 3"/>
          <p:cNvGrpSpPr/>
          <p:nvPr/>
        </p:nvGrpSpPr>
        <p:grpSpPr>
          <a:xfrm>
            <a:off x="0" y="1872871"/>
            <a:ext cx="3717440" cy="4209798"/>
            <a:chOff x="-434514" y="-1"/>
            <a:chExt cx="1468618" cy="1663130"/>
          </a:xfrm>
        </p:grpSpPr>
        <p:sp>
          <p:nvSpPr>
            <p:cNvPr id="4" name="Freeform 4"/>
            <p:cNvSpPr/>
            <p:nvPr/>
          </p:nvSpPr>
          <p:spPr>
            <a:xfrm>
              <a:off x="-364499" y="-1"/>
              <a:ext cx="1398603" cy="1540414"/>
            </a:xfrm>
            <a:custGeom>
              <a:avLst/>
              <a:gdLst/>
              <a:ahLst/>
              <a:cxnLst/>
              <a:rect l="l" t="t" r="r" b="b"/>
              <a:pathLst>
                <a:path w="1398603" h="1540414">
                  <a:moveTo>
                    <a:pt x="0" y="0"/>
                  </a:moveTo>
                  <a:lnTo>
                    <a:pt x="1398603" y="0"/>
                  </a:lnTo>
                  <a:lnTo>
                    <a:pt x="1398603" y="1540414"/>
                  </a:lnTo>
                  <a:lnTo>
                    <a:pt x="0" y="1540414"/>
                  </a:lnTo>
                  <a:close/>
                </a:path>
              </a:pathLst>
            </a:custGeom>
            <a:solidFill>
              <a:srgbClr val="00AA59"/>
            </a:solidFill>
          </p:spPr>
          <p:txBody>
            <a:bodyPr/>
            <a:lstStyle/>
            <a:p>
              <a:endParaRPr lang="en-US"/>
            </a:p>
          </p:txBody>
        </p:sp>
        <p:sp>
          <p:nvSpPr>
            <p:cNvPr id="5" name="TextBox 5"/>
            <p:cNvSpPr txBox="1"/>
            <p:nvPr/>
          </p:nvSpPr>
          <p:spPr>
            <a:xfrm>
              <a:off x="-434514" y="46515"/>
              <a:ext cx="1398603" cy="1616614"/>
            </a:xfrm>
            <a:prstGeom prst="rect">
              <a:avLst/>
            </a:prstGeom>
          </p:spPr>
          <p:txBody>
            <a:bodyPr lIns="33867" tIns="33867" rIns="33867" bIns="33867" rtlCol="0" anchor="ctr"/>
            <a:lstStyle/>
            <a:p>
              <a:pPr marL="388620" lvl="1" indent="-194310" algn="just">
                <a:lnSpc>
                  <a:spcPts val="2520"/>
                </a:lnSpc>
                <a:buFont typeface="Arial" panose="020B0604020202020204"/>
                <a:buChar char="•"/>
              </a:pPr>
              <a:r>
                <a:rPr lang="en-US" sz="2000" b="1" dirty="0">
                  <a:solidFill>
                    <a:srgbClr val="FFFFFF"/>
                  </a:solidFill>
                  <a:latin typeface="Times New Roman" panose="02020603050405020304" pitchFamily="18" charset="0"/>
                  <a:ea typeface="Poppins"/>
                  <a:cs typeface="Times New Roman" panose="02020603050405020304" pitchFamily="18" charset="0"/>
                  <a:sym typeface="Poppins"/>
                </a:rPr>
                <a:t>Several options of redesigning the institutional architecture to attain these vision goals.</a:t>
              </a:r>
              <a:endParaRPr lang="en-US" sz="2000" b="1" dirty="0">
                <a:solidFill>
                  <a:srgbClr val="FFFFFF"/>
                </a:solidFill>
                <a:latin typeface="Times New Roman" panose="02020603050405020304" pitchFamily="18" charset="0"/>
                <a:ea typeface="Poppins"/>
                <a:cs typeface="Times New Roman" panose="02020603050405020304" pitchFamily="18" charset="0"/>
                <a:sym typeface="Poppins"/>
              </a:endParaRPr>
            </a:p>
            <a:p>
              <a:pPr marL="194310" lvl="1" algn="just">
                <a:lnSpc>
                  <a:spcPts val="2520"/>
                </a:lnSpc>
              </a:pPr>
              <a:r>
                <a:rPr lang="en-US" sz="2000" b="1" dirty="0">
                  <a:solidFill>
                    <a:srgbClr val="FFFFFF"/>
                  </a:solidFill>
                  <a:latin typeface="Times New Roman" panose="02020603050405020304" pitchFamily="18" charset="0"/>
                  <a:ea typeface="Poppins"/>
                  <a:cs typeface="Times New Roman" panose="02020603050405020304" pitchFamily="18" charset="0"/>
                  <a:sym typeface="Poppins"/>
                </a:rPr>
                <a:t> </a:t>
              </a:r>
              <a:endParaRPr lang="en-US" sz="2000" b="1" dirty="0">
                <a:solidFill>
                  <a:srgbClr val="FFFFFF"/>
                </a:solidFill>
                <a:latin typeface="Times New Roman" panose="02020603050405020304" pitchFamily="18" charset="0"/>
                <a:ea typeface="Poppins"/>
                <a:cs typeface="Times New Roman" panose="02020603050405020304" pitchFamily="18" charset="0"/>
                <a:sym typeface="Poppins"/>
              </a:endParaRPr>
            </a:p>
            <a:p>
              <a:pPr marL="388620" lvl="1" indent="-194310" algn="just">
                <a:lnSpc>
                  <a:spcPts val="2520"/>
                </a:lnSpc>
                <a:buFont typeface="Arial" panose="020B0604020202020204"/>
                <a:buChar char="•"/>
              </a:pPr>
              <a:r>
                <a:rPr lang="en-US" sz="2000" b="1" dirty="0">
                  <a:solidFill>
                    <a:srgbClr val="FFFFFF"/>
                  </a:solidFill>
                  <a:latin typeface="Times New Roman" panose="02020603050405020304" pitchFamily="18" charset="0"/>
                  <a:ea typeface="Poppins"/>
                  <a:cs typeface="Times New Roman" panose="02020603050405020304" pitchFamily="18" charset="0"/>
                  <a:sym typeface="Poppins"/>
                </a:rPr>
                <a:t>Suggested </a:t>
              </a:r>
              <a:r>
                <a:rPr lang="en-US" sz="2000" b="1" dirty="0" err="1">
                  <a:solidFill>
                    <a:srgbClr val="FFFFFF"/>
                  </a:solidFill>
                  <a:latin typeface="Times New Roman" panose="02020603050405020304" pitchFamily="18" charset="0"/>
                  <a:ea typeface="Poppins"/>
                  <a:cs typeface="Times New Roman" panose="02020603050405020304" pitchFamily="18" charset="0"/>
                  <a:sym typeface="Poppins"/>
                </a:rPr>
                <a:t>Out-of</a:t>
              </a:r>
              <a:r>
                <a:rPr lang="en-US" sz="2000" b="1" dirty="0">
                  <a:solidFill>
                    <a:srgbClr val="FFFFFF"/>
                  </a:solidFill>
                  <a:latin typeface="Times New Roman" panose="02020603050405020304" pitchFamily="18" charset="0"/>
                  <a:ea typeface="Poppins"/>
                  <a:cs typeface="Times New Roman" panose="02020603050405020304" pitchFamily="18" charset="0"/>
                  <a:sym typeface="Poppins"/>
                </a:rPr>
                <a:t> box designing of institutional architecture</a:t>
              </a:r>
              <a:r>
                <a:rPr lang="en-US" sz="2000" dirty="0">
                  <a:solidFill>
                    <a:srgbClr val="FFFFFF"/>
                  </a:solidFill>
                  <a:latin typeface="Times New Roman" panose="02020603050405020304" pitchFamily="18" charset="0"/>
                  <a:ea typeface="Poppins"/>
                  <a:cs typeface="Times New Roman" panose="02020603050405020304" pitchFamily="18" charset="0"/>
                  <a:sym typeface="Poppins"/>
                </a:rPr>
                <a:t> </a:t>
              </a:r>
              <a:endParaRPr lang="en-US" sz="2000" dirty="0">
                <a:solidFill>
                  <a:srgbClr val="FFFFFF"/>
                </a:solidFill>
                <a:latin typeface="Times New Roman" panose="02020603050405020304" pitchFamily="18" charset="0"/>
                <a:ea typeface="Poppins"/>
                <a:cs typeface="Times New Roman" panose="02020603050405020304" pitchFamily="18" charset="0"/>
                <a:sym typeface="Poppins"/>
              </a:endParaRPr>
            </a:p>
            <a:p>
              <a:pPr algn="ctr">
                <a:lnSpc>
                  <a:spcPts val="2800"/>
                </a:lnSpc>
              </a:pPr>
              <a:endParaRPr lang="en-US" sz="2000" dirty="0">
                <a:solidFill>
                  <a:srgbClr val="FFFFFF"/>
                </a:solidFill>
                <a:latin typeface="Times New Roman" panose="02020603050405020304" pitchFamily="18" charset="0"/>
                <a:ea typeface="Poppins"/>
                <a:cs typeface="Times New Roman" panose="02020603050405020304" pitchFamily="18" charset="0"/>
                <a:sym typeface="Poppins"/>
              </a:endParaRPr>
            </a:p>
          </p:txBody>
        </p:sp>
      </p:grpSp>
      <p:sp>
        <p:nvSpPr>
          <p:cNvPr id="6" name="TextBox 6"/>
          <p:cNvSpPr txBox="1"/>
          <p:nvPr/>
        </p:nvSpPr>
        <p:spPr>
          <a:xfrm>
            <a:off x="1830705" y="610235"/>
            <a:ext cx="8530590" cy="373380"/>
          </a:xfrm>
          <a:prstGeom prst="rect">
            <a:avLst/>
          </a:prstGeom>
        </p:spPr>
        <p:txBody>
          <a:bodyPr wrap="square" lIns="0" tIns="0" rIns="0" bIns="0" rtlCol="0" anchor="t">
            <a:spAutoFit/>
          </a:bodyPr>
          <a:lstStyle/>
          <a:p>
            <a:pPr>
              <a:lnSpc>
                <a:spcPts val="2915"/>
              </a:lnSpc>
            </a:pPr>
            <a:r>
              <a:rPr lang="en-US" sz="3065">
                <a:solidFill>
                  <a:srgbClr val="141414"/>
                </a:solidFill>
                <a:latin typeface="Times New Roman" panose="02020603050405020304" pitchFamily="18" charset="0"/>
                <a:ea typeface="Nunito Sans Heavy"/>
                <a:cs typeface="Times New Roman" panose="02020603050405020304" pitchFamily="18" charset="0"/>
                <a:sym typeface="Nunito Sans Heavy"/>
              </a:rPr>
              <a:t>NEW INSTITUTIONAL ARCHITECTURE 2047</a:t>
            </a:r>
            <a:endParaRPr lang="en-US" sz="3065">
              <a:solidFill>
                <a:srgbClr val="141414"/>
              </a:solidFill>
              <a:latin typeface="Times New Roman" panose="02020603050405020304" pitchFamily="18" charset="0"/>
              <a:ea typeface="Nunito Sans Heavy"/>
              <a:cs typeface="Times New Roman" panose="02020603050405020304" pitchFamily="18" charset="0"/>
              <a:sym typeface="Nunito Sans Heavy"/>
            </a:endParaRPr>
          </a:p>
        </p:txBody>
      </p:sp>
      <p:sp>
        <p:nvSpPr>
          <p:cNvPr id="7" name="TextBox 7"/>
          <p:cNvSpPr txBox="1"/>
          <p:nvPr/>
        </p:nvSpPr>
        <p:spPr>
          <a:xfrm>
            <a:off x="6747373" y="1292071"/>
            <a:ext cx="971241" cy="384721"/>
          </a:xfrm>
          <a:prstGeom prst="rect">
            <a:avLst/>
          </a:prstGeom>
        </p:spPr>
        <p:txBody>
          <a:bodyPr lIns="0" tIns="0" rIns="0" bIns="0" rtlCol="0" anchor="t">
            <a:spAutoFit/>
          </a:bodyPr>
          <a:lstStyle/>
          <a:p>
            <a:pPr algn="ctr">
              <a:lnSpc>
                <a:spcPts val="3040"/>
              </a:lnSpc>
            </a:pPr>
            <a:r>
              <a:rPr lang="en-US" sz="3200">
                <a:solidFill>
                  <a:srgbClr val="FFFFFF"/>
                </a:solidFill>
                <a:latin typeface="Nunito Sans Heavy"/>
                <a:ea typeface="Nunito Sans Heavy"/>
                <a:cs typeface="Nunito Sans Heavy"/>
                <a:sym typeface="Nunito Sans Heavy"/>
              </a:rPr>
              <a:t>01</a:t>
            </a:r>
            <a:endParaRPr lang="en-US" sz="3200">
              <a:solidFill>
                <a:srgbClr val="FFFFFF"/>
              </a:solidFill>
              <a:latin typeface="Nunito Sans Heavy"/>
              <a:ea typeface="Nunito Sans Heavy"/>
              <a:cs typeface="Nunito Sans Heavy"/>
              <a:sym typeface="Nunito Sans Heavy"/>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2614414">
            <a:off x="656021" y="589106"/>
            <a:ext cx="906959" cy="1018150"/>
          </a:xfrm>
          <a:custGeom>
            <a:avLst/>
            <a:gdLst/>
            <a:ahLst/>
            <a:cxnLst/>
            <a:rect l="l" t="t" r="r" b="b"/>
            <a:pathLst>
              <a:path w="1360438" h="1527225">
                <a:moveTo>
                  <a:pt x="0" y="0"/>
                </a:moveTo>
                <a:lnTo>
                  <a:pt x="1360438" y="0"/>
                </a:lnTo>
                <a:lnTo>
                  <a:pt x="1360438" y="1527225"/>
                </a:lnTo>
                <a:lnTo>
                  <a:pt x="0" y="1527225"/>
                </a:lnTo>
                <a:lnTo>
                  <a:pt x="0" y="0"/>
                </a:lnTo>
                <a:close/>
              </a:path>
            </a:pathLst>
          </a:custGeom>
          <a:blipFill>
            <a:blip r:embed="rId1">
              <a:alphaModFix amt="27000"/>
            </a:blip>
            <a:stretch>
              <a:fillRect l="-6129" r="-6129"/>
            </a:stretch>
          </a:blipFill>
        </p:spPr>
        <p:txBody>
          <a:bodyPr/>
          <a:lstStyle>
            <a:defPPr>
              <a:defRPr lang="en-US"/>
            </a:defPPr>
            <a:lvl1pPr marL="0" algn="l" defTabSz="609600" rtl="0" eaLnBrk="1" latinLnBrk="0" hangingPunct="1">
              <a:defRPr sz="1200" kern="1200">
                <a:solidFill>
                  <a:schemeClr val="tx1"/>
                </a:solidFill>
                <a:latin typeface="+mn-lt"/>
                <a:ea typeface="+mn-ea"/>
                <a:cs typeface="+mn-cs"/>
              </a:defRPr>
            </a:lvl1pPr>
            <a:lvl2pPr marL="304800" algn="l" defTabSz="609600" rtl="0" eaLnBrk="1" latinLnBrk="0" hangingPunct="1">
              <a:defRPr sz="1200" kern="1200">
                <a:solidFill>
                  <a:schemeClr val="tx1"/>
                </a:solidFill>
                <a:latin typeface="+mn-lt"/>
                <a:ea typeface="+mn-ea"/>
                <a:cs typeface="+mn-cs"/>
              </a:defRPr>
            </a:lvl2pPr>
            <a:lvl3pPr marL="609600" algn="l" defTabSz="609600" rtl="0" eaLnBrk="1" latinLnBrk="0" hangingPunct="1">
              <a:defRPr sz="1200" kern="1200">
                <a:solidFill>
                  <a:schemeClr val="tx1"/>
                </a:solidFill>
                <a:latin typeface="+mn-lt"/>
                <a:ea typeface="+mn-ea"/>
                <a:cs typeface="+mn-cs"/>
              </a:defRPr>
            </a:lvl3pPr>
            <a:lvl4pPr marL="914400" algn="l" defTabSz="609600" rtl="0" eaLnBrk="1" latinLnBrk="0" hangingPunct="1">
              <a:defRPr sz="1200" kern="1200">
                <a:solidFill>
                  <a:schemeClr val="tx1"/>
                </a:solidFill>
                <a:latin typeface="+mn-lt"/>
                <a:ea typeface="+mn-ea"/>
                <a:cs typeface="+mn-cs"/>
              </a:defRPr>
            </a:lvl4pPr>
            <a:lvl5pPr marL="1219200" algn="l" defTabSz="609600" rtl="0" eaLnBrk="1" latinLnBrk="0" hangingPunct="1">
              <a:defRPr sz="1200" kern="1200">
                <a:solidFill>
                  <a:schemeClr val="tx1"/>
                </a:solidFill>
                <a:latin typeface="+mn-lt"/>
                <a:ea typeface="+mn-ea"/>
                <a:cs typeface="+mn-cs"/>
              </a:defRPr>
            </a:lvl5pPr>
            <a:lvl6pPr marL="1524000" algn="l" defTabSz="609600" rtl="0" eaLnBrk="1" latinLnBrk="0" hangingPunct="1">
              <a:defRPr sz="1200" kern="1200">
                <a:solidFill>
                  <a:schemeClr val="tx1"/>
                </a:solidFill>
                <a:latin typeface="+mn-lt"/>
                <a:ea typeface="+mn-ea"/>
                <a:cs typeface="+mn-cs"/>
              </a:defRPr>
            </a:lvl6pPr>
            <a:lvl7pPr marL="1828800" algn="l" defTabSz="609600" rtl="0" eaLnBrk="1" latinLnBrk="0" hangingPunct="1">
              <a:defRPr sz="1200" kern="1200">
                <a:solidFill>
                  <a:schemeClr val="tx1"/>
                </a:solidFill>
                <a:latin typeface="+mn-lt"/>
                <a:ea typeface="+mn-ea"/>
                <a:cs typeface="+mn-cs"/>
              </a:defRPr>
            </a:lvl7pPr>
            <a:lvl8pPr marL="2133600" algn="l" defTabSz="609600" rtl="0" eaLnBrk="1" latinLnBrk="0" hangingPunct="1">
              <a:defRPr sz="1200" kern="1200">
                <a:solidFill>
                  <a:schemeClr val="tx1"/>
                </a:solidFill>
                <a:latin typeface="+mn-lt"/>
                <a:ea typeface="+mn-ea"/>
                <a:cs typeface="+mn-cs"/>
              </a:defRPr>
            </a:lvl8pPr>
            <a:lvl9pPr marL="2438400" algn="l" defTabSz="609600" rtl="0" eaLnBrk="1" latinLnBrk="0" hangingPunct="1">
              <a:defRPr sz="1200" kern="1200">
                <a:solidFill>
                  <a:schemeClr val="tx1"/>
                </a:solidFill>
                <a:latin typeface="+mn-lt"/>
                <a:ea typeface="+mn-ea"/>
                <a:cs typeface="+mn-cs"/>
              </a:defRPr>
            </a:lvl9pPr>
          </a:lstStyle>
          <a:p>
            <a:endParaRPr lang="en-US" sz="800"/>
          </a:p>
        </p:txBody>
      </p:sp>
      <p:grpSp>
        <p:nvGrpSpPr>
          <p:cNvPr id="3" name="Group 3"/>
          <p:cNvGrpSpPr/>
          <p:nvPr/>
        </p:nvGrpSpPr>
        <p:grpSpPr>
          <a:xfrm rot="-2700000">
            <a:off x="722855" y="695815"/>
            <a:ext cx="773292" cy="773292"/>
            <a:chOff x="0" y="0"/>
            <a:chExt cx="812800" cy="812800"/>
          </a:xfrm>
        </p:grpSpPr>
        <p:sp>
          <p:nvSpPr>
            <p:cNvPr id="4" name="Freeform 4"/>
            <p:cNvSpPr/>
            <p:nvPr/>
          </p:nvSpPr>
          <p:spPr>
            <a:xfrm>
              <a:off x="0" y="0"/>
              <a:ext cx="812800" cy="812800"/>
            </a:xfrm>
            <a:custGeom>
              <a:avLst/>
              <a:gdLst/>
              <a:ahLst/>
              <a:cxnLst/>
              <a:rect l="l" t="t" r="r" b="b"/>
              <a:pathLst>
                <a:path w="812800" h="812800">
                  <a:moveTo>
                    <a:pt x="140163" y="0"/>
                  </a:moveTo>
                  <a:lnTo>
                    <a:pt x="672637" y="0"/>
                  </a:lnTo>
                  <a:cubicBezTo>
                    <a:pt x="709811" y="0"/>
                    <a:pt x="745462" y="14767"/>
                    <a:pt x="771747" y="41053"/>
                  </a:cubicBezTo>
                  <a:cubicBezTo>
                    <a:pt x="798033" y="67338"/>
                    <a:pt x="812800" y="102989"/>
                    <a:pt x="812800" y="140163"/>
                  </a:cubicBezTo>
                  <a:lnTo>
                    <a:pt x="812800" y="672637"/>
                  </a:lnTo>
                  <a:cubicBezTo>
                    <a:pt x="812800" y="709811"/>
                    <a:pt x="798033" y="745462"/>
                    <a:pt x="771747" y="771747"/>
                  </a:cubicBezTo>
                  <a:cubicBezTo>
                    <a:pt x="745462" y="798033"/>
                    <a:pt x="709811" y="812800"/>
                    <a:pt x="672637" y="812800"/>
                  </a:cubicBezTo>
                  <a:lnTo>
                    <a:pt x="140163" y="812800"/>
                  </a:lnTo>
                  <a:cubicBezTo>
                    <a:pt x="102989" y="812800"/>
                    <a:pt x="67338" y="798033"/>
                    <a:pt x="41053" y="771747"/>
                  </a:cubicBezTo>
                  <a:cubicBezTo>
                    <a:pt x="14767" y="745462"/>
                    <a:pt x="0" y="709811"/>
                    <a:pt x="0" y="672637"/>
                  </a:cubicBezTo>
                  <a:lnTo>
                    <a:pt x="0" y="140163"/>
                  </a:lnTo>
                  <a:cubicBezTo>
                    <a:pt x="0" y="102989"/>
                    <a:pt x="14767" y="67338"/>
                    <a:pt x="41053" y="41053"/>
                  </a:cubicBezTo>
                  <a:cubicBezTo>
                    <a:pt x="67338" y="14767"/>
                    <a:pt x="102989" y="0"/>
                    <a:pt x="140163" y="0"/>
                  </a:cubicBezTo>
                  <a:close/>
                </a:path>
              </a:pathLst>
            </a:custGeom>
            <a:gradFill rotWithShape="1">
              <a:gsLst>
                <a:gs pos="0">
                  <a:srgbClr val="FFC850">
                    <a:alpha val="100000"/>
                  </a:srgbClr>
                </a:gs>
                <a:gs pos="100000">
                  <a:srgbClr val="FFB000">
                    <a:alpha val="100000"/>
                  </a:srgbClr>
                </a:gs>
              </a:gsLst>
              <a:path path="circle">
                <a:fillToRect l="50000" t="50000" r="50000" b="50000"/>
              </a:path>
            </a:gradFill>
            <a:ln cap="rnd">
              <a:noFill/>
              <a:prstDash val="solid"/>
              <a:round/>
            </a:ln>
          </p:spPr>
          <p:txBody>
            <a:bodyPr/>
            <a:lstStyle>
              <a:defPPr>
                <a:defRPr lang="en-US"/>
              </a:defPPr>
              <a:lvl1pPr marL="0" algn="l" defTabSz="609600" rtl="0" eaLnBrk="1" latinLnBrk="0" hangingPunct="1">
                <a:defRPr sz="1200" kern="1200">
                  <a:solidFill>
                    <a:schemeClr val="tx1"/>
                  </a:solidFill>
                  <a:latin typeface="+mn-lt"/>
                  <a:ea typeface="+mn-ea"/>
                  <a:cs typeface="+mn-cs"/>
                </a:defRPr>
              </a:lvl1pPr>
              <a:lvl2pPr marL="304800" algn="l" defTabSz="609600" rtl="0" eaLnBrk="1" latinLnBrk="0" hangingPunct="1">
                <a:defRPr sz="1200" kern="1200">
                  <a:solidFill>
                    <a:schemeClr val="tx1"/>
                  </a:solidFill>
                  <a:latin typeface="+mn-lt"/>
                  <a:ea typeface="+mn-ea"/>
                  <a:cs typeface="+mn-cs"/>
                </a:defRPr>
              </a:lvl2pPr>
              <a:lvl3pPr marL="609600" algn="l" defTabSz="609600" rtl="0" eaLnBrk="1" latinLnBrk="0" hangingPunct="1">
                <a:defRPr sz="1200" kern="1200">
                  <a:solidFill>
                    <a:schemeClr val="tx1"/>
                  </a:solidFill>
                  <a:latin typeface="+mn-lt"/>
                  <a:ea typeface="+mn-ea"/>
                  <a:cs typeface="+mn-cs"/>
                </a:defRPr>
              </a:lvl3pPr>
              <a:lvl4pPr marL="914400" algn="l" defTabSz="609600" rtl="0" eaLnBrk="1" latinLnBrk="0" hangingPunct="1">
                <a:defRPr sz="1200" kern="1200">
                  <a:solidFill>
                    <a:schemeClr val="tx1"/>
                  </a:solidFill>
                  <a:latin typeface="+mn-lt"/>
                  <a:ea typeface="+mn-ea"/>
                  <a:cs typeface="+mn-cs"/>
                </a:defRPr>
              </a:lvl4pPr>
              <a:lvl5pPr marL="1219200" algn="l" defTabSz="609600" rtl="0" eaLnBrk="1" latinLnBrk="0" hangingPunct="1">
                <a:defRPr sz="1200" kern="1200">
                  <a:solidFill>
                    <a:schemeClr val="tx1"/>
                  </a:solidFill>
                  <a:latin typeface="+mn-lt"/>
                  <a:ea typeface="+mn-ea"/>
                  <a:cs typeface="+mn-cs"/>
                </a:defRPr>
              </a:lvl5pPr>
              <a:lvl6pPr marL="1524000" algn="l" defTabSz="609600" rtl="0" eaLnBrk="1" latinLnBrk="0" hangingPunct="1">
                <a:defRPr sz="1200" kern="1200">
                  <a:solidFill>
                    <a:schemeClr val="tx1"/>
                  </a:solidFill>
                  <a:latin typeface="+mn-lt"/>
                  <a:ea typeface="+mn-ea"/>
                  <a:cs typeface="+mn-cs"/>
                </a:defRPr>
              </a:lvl6pPr>
              <a:lvl7pPr marL="1828800" algn="l" defTabSz="609600" rtl="0" eaLnBrk="1" latinLnBrk="0" hangingPunct="1">
                <a:defRPr sz="1200" kern="1200">
                  <a:solidFill>
                    <a:schemeClr val="tx1"/>
                  </a:solidFill>
                  <a:latin typeface="+mn-lt"/>
                  <a:ea typeface="+mn-ea"/>
                  <a:cs typeface="+mn-cs"/>
                </a:defRPr>
              </a:lvl7pPr>
              <a:lvl8pPr marL="2133600" algn="l" defTabSz="609600" rtl="0" eaLnBrk="1" latinLnBrk="0" hangingPunct="1">
                <a:defRPr sz="1200" kern="1200">
                  <a:solidFill>
                    <a:schemeClr val="tx1"/>
                  </a:solidFill>
                  <a:latin typeface="+mn-lt"/>
                  <a:ea typeface="+mn-ea"/>
                  <a:cs typeface="+mn-cs"/>
                </a:defRPr>
              </a:lvl8pPr>
              <a:lvl9pPr marL="2438400" algn="l" defTabSz="609600" rtl="0" eaLnBrk="1" latinLnBrk="0" hangingPunct="1">
                <a:defRPr sz="1200" kern="1200">
                  <a:solidFill>
                    <a:schemeClr val="tx1"/>
                  </a:solidFill>
                  <a:latin typeface="+mn-lt"/>
                  <a:ea typeface="+mn-ea"/>
                  <a:cs typeface="+mn-cs"/>
                </a:defRPr>
              </a:lvl9pPr>
            </a:lstStyle>
            <a:p>
              <a:endParaRPr lang="en-US" sz="800"/>
            </a:p>
          </p:txBody>
        </p:sp>
        <p:sp>
          <p:nvSpPr>
            <p:cNvPr id="5" name="TextBox 5"/>
            <p:cNvSpPr txBox="1"/>
            <p:nvPr/>
          </p:nvSpPr>
          <p:spPr>
            <a:xfrm>
              <a:off x="0" y="-47625"/>
              <a:ext cx="812800" cy="860425"/>
            </a:xfrm>
            <a:prstGeom prst="rect">
              <a:avLst/>
            </a:prstGeom>
          </p:spPr>
          <p:txBody>
            <a:bodyPr lIns="33867" tIns="33867" rIns="33867" bIns="33867" rtlCol="0" anchor="ctr"/>
            <a:lstStyle>
              <a:defPPr>
                <a:defRPr lang="en-US"/>
              </a:defPPr>
              <a:lvl1pPr marL="0" algn="l" defTabSz="609600" rtl="0" eaLnBrk="1" latinLnBrk="0" hangingPunct="1">
                <a:defRPr sz="1200" kern="1200">
                  <a:solidFill>
                    <a:schemeClr val="tx1"/>
                  </a:solidFill>
                  <a:latin typeface="+mn-lt"/>
                  <a:ea typeface="+mn-ea"/>
                  <a:cs typeface="+mn-cs"/>
                </a:defRPr>
              </a:lvl1pPr>
              <a:lvl2pPr marL="304800" algn="l" defTabSz="609600" rtl="0" eaLnBrk="1" latinLnBrk="0" hangingPunct="1">
                <a:defRPr sz="1200" kern="1200">
                  <a:solidFill>
                    <a:schemeClr val="tx1"/>
                  </a:solidFill>
                  <a:latin typeface="+mn-lt"/>
                  <a:ea typeface="+mn-ea"/>
                  <a:cs typeface="+mn-cs"/>
                </a:defRPr>
              </a:lvl2pPr>
              <a:lvl3pPr marL="609600" algn="l" defTabSz="609600" rtl="0" eaLnBrk="1" latinLnBrk="0" hangingPunct="1">
                <a:defRPr sz="1200" kern="1200">
                  <a:solidFill>
                    <a:schemeClr val="tx1"/>
                  </a:solidFill>
                  <a:latin typeface="+mn-lt"/>
                  <a:ea typeface="+mn-ea"/>
                  <a:cs typeface="+mn-cs"/>
                </a:defRPr>
              </a:lvl3pPr>
              <a:lvl4pPr marL="914400" algn="l" defTabSz="609600" rtl="0" eaLnBrk="1" latinLnBrk="0" hangingPunct="1">
                <a:defRPr sz="1200" kern="1200">
                  <a:solidFill>
                    <a:schemeClr val="tx1"/>
                  </a:solidFill>
                  <a:latin typeface="+mn-lt"/>
                  <a:ea typeface="+mn-ea"/>
                  <a:cs typeface="+mn-cs"/>
                </a:defRPr>
              </a:lvl4pPr>
              <a:lvl5pPr marL="1219200" algn="l" defTabSz="609600" rtl="0" eaLnBrk="1" latinLnBrk="0" hangingPunct="1">
                <a:defRPr sz="1200" kern="1200">
                  <a:solidFill>
                    <a:schemeClr val="tx1"/>
                  </a:solidFill>
                  <a:latin typeface="+mn-lt"/>
                  <a:ea typeface="+mn-ea"/>
                  <a:cs typeface="+mn-cs"/>
                </a:defRPr>
              </a:lvl5pPr>
              <a:lvl6pPr marL="1524000" algn="l" defTabSz="609600" rtl="0" eaLnBrk="1" latinLnBrk="0" hangingPunct="1">
                <a:defRPr sz="1200" kern="1200">
                  <a:solidFill>
                    <a:schemeClr val="tx1"/>
                  </a:solidFill>
                  <a:latin typeface="+mn-lt"/>
                  <a:ea typeface="+mn-ea"/>
                  <a:cs typeface="+mn-cs"/>
                </a:defRPr>
              </a:lvl6pPr>
              <a:lvl7pPr marL="1828800" algn="l" defTabSz="609600" rtl="0" eaLnBrk="1" latinLnBrk="0" hangingPunct="1">
                <a:defRPr sz="1200" kern="1200">
                  <a:solidFill>
                    <a:schemeClr val="tx1"/>
                  </a:solidFill>
                  <a:latin typeface="+mn-lt"/>
                  <a:ea typeface="+mn-ea"/>
                  <a:cs typeface="+mn-cs"/>
                </a:defRPr>
              </a:lvl7pPr>
              <a:lvl8pPr marL="2133600" algn="l" defTabSz="609600" rtl="0" eaLnBrk="1" latinLnBrk="0" hangingPunct="1">
                <a:defRPr sz="1200" kern="1200">
                  <a:solidFill>
                    <a:schemeClr val="tx1"/>
                  </a:solidFill>
                  <a:latin typeface="+mn-lt"/>
                  <a:ea typeface="+mn-ea"/>
                  <a:cs typeface="+mn-cs"/>
                </a:defRPr>
              </a:lvl8pPr>
              <a:lvl9pPr marL="2438400" algn="l" defTabSz="609600" rtl="0" eaLnBrk="1" latinLnBrk="0" hangingPunct="1">
                <a:defRPr sz="1200" kern="1200">
                  <a:solidFill>
                    <a:schemeClr val="tx1"/>
                  </a:solidFill>
                  <a:latin typeface="+mn-lt"/>
                  <a:ea typeface="+mn-ea"/>
                  <a:cs typeface="+mn-cs"/>
                </a:defRPr>
              </a:lvl9pPr>
            </a:lstStyle>
            <a:p>
              <a:pPr algn="ctr">
                <a:lnSpc>
                  <a:spcPts val="2260"/>
                </a:lnSpc>
              </a:pPr>
              <a:endParaRPr sz="800"/>
            </a:p>
          </p:txBody>
        </p:sp>
      </p:grpSp>
      <p:sp>
        <p:nvSpPr>
          <p:cNvPr id="6" name="TextBox 6"/>
          <p:cNvSpPr txBox="1"/>
          <p:nvPr/>
        </p:nvSpPr>
        <p:spPr>
          <a:xfrm>
            <a:off x="884496" y="639458"/>
            <a:ext cx="10423007" cy="1148715"/>
          </a:xfrm>
          <a:prstGeom prst="rect">
            <a:avLst/>
          </a:prstGeom>
        </p:spPr>
        <p:txBody>
          <a:bodyPr wrap="square" lIns="0" tIns="0" rIns="0" bIns="0" rtlCol="0" anchor="t">
            <a:spAutoFit/>
          </a:bodyPr>
          <a:lstStyle>
            <a:defPPr>
              <a:defRPr lang="en-US"/>
            </a:defPPr>
            <a:lvl1pPr marL="0" algn="l" defTabSz="609600" rtl="0" eaLnBrk="1" latinLnBrk="0" hangingPunct="1">
              <a:defRPr sz="1200" kern="1200">
                <a:solidFill>
                  <a:schemeClr val="tx1"/>
                </a:solidFill>
                <a:latin typeface="+mn-lt"/>
                <a:ea typeface="+mn-ea"/>
                <a:cs typeface="+mn-cs"/>
              </a:defRPr>
            </a:lvl1pPr>
            <a:lvl2pPr marL="304800" algn="l" defTabSz="609600" rtl="0" eaLnBrk="1" latinLnBrk="0" hangingPunct="1">
              <a:defRPr sz="1200" kern="1200">
                <a:solidFill>
                  <a:schemeClr val="tx1"/>
                </a:solidFill>
                <a:latin typeface="+mn-lt"/>
                <a:ea typeface="+mn-ea"/>
                <a:cs typeface="+mn-cs"/>
              </a:defRPr>
            </a:lvl2pPr>
            <a:lvl3pPr marL="609600" algn="l" defTabSz="609600" rtl="0" eaLnBrk="1" latinLnBrk="0" hangingPunct="1">
              <a:defRPr sz="1200" kern="1200">
                <a:solidFill>
                  <a:schemeClr val="tx1"/>
                </a:solidFill>
                <a:latin typeface="+mn-lt"/>
                <a:ea typeface="+mn-ea"/>
                <a:cs typeface="+mn-cs"/>
              </a:defRPr>
            </a:lvl3pPr>
            <a:lvl4pPr marL="914400" algn="l" defTabSz="609600" rtl="0" eaLnBrk="1" latinLnBrk="0" hangingPunct="1">
              <a:defRPr sz="1200" kern="1200">
                <a:solidFill>
                  <a:schemeClr val="tx1"/>
                </a:solidFill>
                <a:latin typeface="+mn-lt"/>
                <a:ea typeface="+mn-ea"/>
                <a:cs typeface="+mn-cs"/>
              </a:defRPr>
            </a:lvl4pPr>
            <a:lvl5pPr marL="1219200" algn="l" defTabSz="609600" rtl="0" eaLnBrk="1" latinLnBrk="0" hangingPunct="1">
              <a:defRPr sz="1200" kern="1200">
                <a:solidFill>
                  <a:schemeClr val="tx1"/>
                </a:solidFill>
                <a:latin typeface="+mn-lt"/>
                <a:ea typeface="+mn-ea"/>
                <a:cs typeface="+mn-cs"/>
              </a:defRPr>
            </a:lvl5pPr>
            <a:lvl6pPr marL="1524000" algn="l" defTabSz="609600" rtl="0" eaLnBrk="1" latinLnBrk="0" hangingPunct="1">
              <a:defRPr sz="1200" kern="1200">
                <a:solidFill>
                  <a:schemeClr val="tx1"/>
                </a:solidFill>
                <a:latin typeface="+mn-lt"/>
                <a:ea typeface="+mn-ea"/>
                <a:cs typeface="+mn-cs"/>
              </a:defRPr>
            </a:lvl6pPr>
            <a:lvl7pPr marL="1828800" algn="l" defTabSz="609600" rtl="0" eaLnBrk="1" latinLnBrk="0" hangingPunct="1">
              <a:defRPr sz="1200" kern="1200">
                <a:solidFill>
                  <a:schemeClr val="tx1"/>
                </a:solidFill>
                <a:latin typeface="+mn-lt"/>
                <a:ea typeface="+mn-ea"/>
                <a:cs typeface="+mn-cs"/>
              </a:defRPr>
            </a:lvl7pPr>
            <a:lvl8pPr marL="2133600" algn="l" defTabSz="609600" rtl="0" eaLnBrk="1" latinLnBrk="0" hangingPunct="1">
              <a:defRPr sz="1200" kern="1200">
                <a:solidFill>
                  <a:schemeClr val="tx1"/>
                </a:solidFill>
                <a:latin typeface="+mn-lt"/>
                <a:ea typeface="+mn-ea"/>
                <a:cs typeface="+mn-cs"/>
              </a:defRPr>
            </a:lvl8pPr>
            <a:lvl9pPr marL="2438400" algn="l" defTabSz="609600" rtl="0" eaLnBrk="1" latinLnBrk="0" hangingPunct="1">
              <a:defRPr sz="1200" kern="1200">
                <a:solidFill>
                  <a:schemeClr val="tx1"/>
                </a:solidFill>
                <a:latin typeface="+mn-lt"/>
                <a:ea typeface="+mn-ea"/>
                <a:cs typeface="+mn-cs"/>
              </a:defRPr>
            </a:lvl9pPr>
          </a:lstStyle>
          <a:p>
            <a:pPr marL="0" lvl="0" indent="0" algn="just">
              <a:lnSpc>
                <a:spcPts val="4480"/>
              </a:lnSpc>
              <a:spcBef>
                <a:spcPct val="0"/>
              </a:spcBef>
            </a:pPr>
            <a:r>
              <a:rPr lang="en-US" sz="2800" dirty="0">
                <a:solidFill>
                  <a:srgbClr val="145757"/>
                </a:solidFill>
                <a:latin typeface="Times New Roman" panose="02020603050405020304" pitchFamily="18" charset="0"/>
                <a:ea typeface="Inter Bold"/>
                <a:cs typeface="Times New Roman" panose="02020603050405020304" pitchFamily="18" charset="0"/>
                <a:sym typeface="Inter Bold"/>
              </a:rPr>
              <a:t>Hon’ble Prime Minister’s Vision for North East</a:t>
            </a:r>
            <a:endParaRPr lang="en-US" sz="2800" dirty="0">
              <a:solidFill>
                <a:srgbClr val="145757"/>
              </a:solidFill>
              <a:latin typeface="Times New Roman" panose="02020603050405020304" pitchFamily="18" charset="0"/>
              <a:ea typeface="Inter Bold"/>
              <a:cs typeface="Times New Roman" panose="02020603050405020304" pitchFamily="18" charset="0"/>
              <a:sym typeface="Inter Bold"/>
            </a:endParaRPr>
          </a:p>
          <a:p>
            <a:pPr marL="0" lvl="0" indent="0" algn="just">
              <a:lnSpc>
                <a:spcPts val="4480"/>
              </a:lnSpc>
              <a:spcBef>
                <a:spcPct val="0"/>
              </a:spcBef>
            </a:pPr>
            <a:r>
              <a:rPr lang="en-US" sz="2800" dirty="0">
                <a:solidFill>
                  <a:srgbClr val="145757"/>
                </a:solidFill>
                <a:latin typeface="Times New Roman" panose="02020603050405020304" pitchFamily="18" charset="0"/>
                <a:ea typeface="Inter Bold"/>
                <a:cs typeface="Times New Roman" panose="02020603050405020304" pitchFamily="18" charset="0"/>
                <a:sym typeface="Inter Bold"/>
              </a:rPr>
              <a:t>HPM Narendra Modi has visited NER 0ver 65 times during 2014-2023</a:t>
            </a:r>
            <a:endParaRPr lang="en-US" sz="2800" dirty="0">
              <a:solidFill>
                <a:srgbClr val="145757"/>
              </a:solidFill>
              <a:latin typeface="Times New Roman" panose="02020603050405020304" pitchFamily="18" charset="0"/>
              <a:ea typeface="Inter Bold"/>
              <a:cs typeface="Times New Roman" panose="02020603050405020304" pitchFamily="18" charset="0"/>
              <a:sym typeface="Inter Bold"/>
            </a:endParaRPr>
          </a:p>
        </p:txBody>
      </p:sp>
      <p:sp>
        <p:nvSpPr>
          <p:cNvPr id="7" name="TextBox 7"/>
          <p:cNvSpPr txBox="1"/>
          <p:nvPr/>
        </p:nvSpPr>
        <p:spPr>
          <a:xfrm>
            <a:off x="2118454" y="146426"/>
            <a:ext cx="9054491" cy="367665"/>
          </a:xfrm>
          <a:prstGeom prst="rect">
            <a:avLst/>
          </a:prstGeom>
        </p:spPr>
        <p:txBody>
          <a:bodyPr wrap="square" lIns="0" tIns="0" rIns="0" bIns="0" rtlCol="0" anchor="t">
            <a:spAutoFit/>
          </a:bodyPr>
          <a:lstStyle>
            <a:defPPr>
              <a:defRPr lang="en-US"/>
            </a:defPPr>
            <a:lvl1pPr marL="0" algn="l" defTabSz="609600" rtl="0" eaLnBrk="1" latinLnBrk="0" hangingPunct="1">
              <a:defRPr sz="1200" kern="1200">
                <a:solidFill>
                  <a:schemeClr val="tx1"/>
                </a:solidFill>
                <a:latin typeface="+mn-lt"/>
                <a:ea typeface="+mn-ea"/>
                <a:cs typeface="+mn-cs"/>
              </a:defRPr>
            </a:lvl1pPr>
            <a:lvl2pPr marL="304800" algn="l" defTabSz="609600" rtl="0" eaLnBrk="1" latinLnBrk="0" hangingPunct="1">
              <a:defRPr sz="1200" kern="1200">
                <a:solidFill>
                  <a:schemeClr val="tx1"/>
                </a:solidFill>
                <a:latin typeface="+mn-lt"/>
                <a:ea typeface="+mn-ea"/>
                <a:cs typeface="+mn-cs"/>
              </a:defRPr>
            </a:lvl2pPr>
            <a:lvl3pPr marL="609600" algn="l" defTabSz="609600" rtl="0" eaLnBrk="1" latinLnBrk="0" hangingPunct="1">
              <a:defRPr sz="1200" kern="1200">
                <a:solidFill>
                  <a:schemeClr val="tx1"/>
                </a:solidFill>
                <a:latin typeface="+mn-lt"/>
                <a:ea typeface="+mn-ea"/>
                <a:cs typeface="+mn-cs"/>
              </a:defRPr>
            </a:lvl3pPr>
            <a:lvl4pPr marL="914400" algn="l" defTabSz="609600" rtl="0" eaLnBrk="1" latinLnBrk="0" hangingPunct="1">
              <a:defRPr sz="1200" kern="1200">
                <a:solidFill>
                  <a:schemeClr val="tx1"/>
                </a:solidFill>
                <a:latin typeface="+mn-lt"/>
                <a:ea typeface="+mn-ea"/>
                <a:cs typeface="+mn-cs"/>
              </a:defRPr>
            </a:lvl4pPr>
            <a:lvl5pPr marL="1219200" algn="l" defTabSz="609600" rtl="0" eaLnBrk="1" latinLnBrk="0" hangingPunct="1">
              <a:defRPr sz="1200" kern="1200">
                <a:solidFill>
                  <a:schemeClr val="tx1"/>
                </a:solidFill>
                <a:latin typeface="+mn-lt"/>
                <a:ea typeface="+mn-ea"/>
                <a:cs typeface="+mn-cs"/>
              </a:defRPr>
            </a:lvl5pPr>
            <a:lvl6pPr marL="1524000" algn="l" defTabSz="609600" rtl="0" eaLnBrk="1" latinLnBrk="0" hangingPunct="1">
              <a:defRPr sz="1200" kern="1200">
                <a:solidFill>
                  <a:schemeClr val="tx1"/>
                </a:solidFill>
                <a:latin typeface="+mn-lt"/>
                <a:ea typeface="+mn-ea"/>
                <a:cs typeface="+mn-cs"/>
              </a:defRPr>
            </a:lvl6pPr>
            <a:lvl7pPr marL="1828800" algn="l" defTabSz="609600" rtl="0" eaLnBrk="1" latinLnBrk="0" hangingPunct="1">
              <a:defRPr sz="1200" kern="1200">
                <a:solidFill>
                  <a:schemeClr val="tx1"/>
                </a:solidFill>
                <a:latin typeface="+mn-lt"/>
                <a:ea typeface="+mn-ea"/>
                <a:cs typeface="+mn-cs"/>
              </a:defRPr>
            </a:lvl7pPr>
            <a:lvl8pPr marL="2133600" algn="l" defTabSz="609600" rtl="0" eaLnBrk="1" latinLnBrk="0" hangingPunct="1">
              <a:defRPr sz="1200" kern="1200">
                <a:solidFill>
                  <a:schemeClr val="tx1"/>
                </a:solidFill>
                <a:latin typeface="+mn-lt"/>
                <a:ea typeface="+mn-ea"/>
                <a:cs typeface="+mn-cs"/>
              </a:defRPr>
            </a:lvl8pPr>
            <a:lvl9pPr marL="2438400" algn="l" defTabSz="609600" rtl="0" eaLnBrk="1" latinLnBrk="0" hangingPunct="1">
              <a:defRPr sz="1200" kern="1200">
                <a:solidFill>
                  <a:schemeClr val="tx1"/>
                </a:solidFill>
                <a:latin typeface="+mn-lt"/>
                <a:ea typeface="+mn-ea"/>
                <a:cs typeface="+mn-cs"/>
              </a:defRPr>
            </a:lvl9pPr>
          </a:lstStyle>
          <a:p>
            <a:pPr marL="0" lvl="0" indent="0" algn="l">
              <a:lnSpc>
                <a:spcPts val="2870"/>
              </a:lnSpc>
              <a:spcBef>
                <a:spcPct val="0"/>
              </a:spcBef>
            </a:pPr>
            <a:r>
              <a:rPr lang="en-US" sz="2050" dirty="0">
                <a:solidFill>
                  <a:srgbClr val="000000"/>
                </a:solidFill>
                <a:latin typeface="Times New Roman" panose="02020603050405020304" pitchFamily="18" charset="0"/>
                <a:ea typeface="Inter Bold"/>
                <a:cs typeface="Times New Roman" panose="02020603050405020304" pitchFamily="18" charset="0"/>
                <a:sym typeface="Inter Bold"/>
              </a:rPr>
              <a:t>During Golden Jubilee Celebration of NEC on 18th December, 2018</a:t>
            </a:r>
            <a:endParaRPr lang="en-US" sz="2050" dirty="0">
              <a:solidFill>
                <a:srgbClr val="000000"/>
              </a:solidFill>
              <a:latin typeface="Times New Roman" panose="02020603050405020304" pitchFamily="18" charset="0"/>
              <a:ea typeface="Inter Bold"/>
              <a:cs typeface="Times New Roman" panose="02020603050405020304" pitchFamily="18" charset="0"/>
              <a:sym typeface="Inter Bold"/>
            </a:endParaRPr>
          </a:p>
        </p:txBody>
      </p:sp>
      <p:grpSp>
        <p:nvGrpSpPr>
          <p:cNvPr id="8" name="Group 8"/>
          <p:cNvGrpSpPr/>
          <p:nvPr/>
        </p:nvGrpSpPr>
        <p:grpSpPr>
          <a:xfrm>
            <a:off x="884496" y="2177017"/>
            <a:ext cx="4699779" cy="1905816"/>
            <a:chOff x="0" y="0"/>
            <a:chExt cx="1959178" cy="794470"/>
          </a:xfrm>
        </p:grpSpPr>
        <p:sp>
          <p:nvSpPr>
            <p:cNvPr id="9" name="Freeform 9"/>
            <p:cNvSpPr/>
            <p:nvPr/>
          </p:nvSpPr>
          <p:spPr>
            <a:xfrm>
              <a:off x="0" y="0"/>
              <a:ext cx="1959178" cy="794470"/>
            </a:xfrm>
            <a:custGeom>
              <a:avLst/>
              <a:gdLst/>
              <a:ahLst/>
              <a:cxnLst/>
              <a:rect l="l" t="t" r="r" b="b"/>
              <a:pathLst>
                <a:path w="1959178" h="794470">
                  <a:moveTo>
                    <a:pt x="0" y="0"/>
                  </a:moveTo>
                  <a:lnTo>
                    <a:pt x="1959178" y="0"/>
                  </a:lnTo>
                  <a:lnTo>
                    <a:pt x="1959178" y="794470"/>
                  </a:lnTo>
                  <a:lnTo>
                    <a:pt x="0" y="794470"/>
                  </a:lnTo>
                  <a:close/>
                </a:path>
              </a:pathLst>
            </a:custGeom>
            <a:solidFill>
              <a:srgbClr val="000000">
                <a:alpha val="0"/>
              </a:srgbClr>
            </a:solidFill>
            <a:ln w="28575" cap="sq">
              <a:solidFill>
                <a:srgbClr val="373A3B"/>
              </a:solidFill>
              <a:prstDash val="solid"/>
              <a:miter/>
            </a:ln>
          </p:spPr>
          <p:txBody>
            <a:bodyPr/>
            <a:lstStyle>
              <a:defPPr>
                <a:defRPr lang="en-US"/>
              </a:defPPr>
              <a:lvl1pPr marL="0" algn="l" defTabSz="609600" rtl="0" eaLnBrk="1" latinLnBrk="0" hangingPunct="1">
                <a:defRPr sz="1200" kern="1200">
                  <a:solidFill>
                    <a:schemeClr val="tx1"/>
                  </a:solidFill>
                  <a:latin typeface="+mn-lt"/>
                  <a:ea typeface="+mn-ea"/>
                  <a:cs typeface="+mn-cs"/>
                </a:defRPr>
              </a:lvl1pPr>
              <a:lvl2pPr marL="304800" algn="l" defTabSz="609600" rtl="0" eaLnBrk="1" latinLnBrk="0" hangingPunct="1">
                <a:defRPr sz="1200" kern="1200">
                  <a:solidFill>
                    <a:schemeClr val="tx1"/>
                  </a:solidFill>
                  <a:latin typeface="+mn-lt"/>
                  <a:ea typeface="+mn-ea"/>
                  <a:cs typeface="+mn-cs"/>
                </a:defRPr>
              </a:lvl2pPr>
              <a:lvl3pPr marL="609600" algn="l" defTabSz="609600" rtl="0" eaLnBrk="1" latinLnBrk="0" hangingPunct="1">
                <a:defRPr sz="1200" kern="1200">
                  <a:solidFill>
                    <a:schemeClr val="tx1"/>
                  </a:solidFill>
                  <a:latin typeface="+mn-lt"/>
                  <a:ea typeface="+mn-ea"/>
                  <a:cs typeface="+mn-cs"/>
                </a:defRPr>
              </a:lvl3pPr>
              <a:lvl4pPr marL="914400" algn="l" defTabSz="609600" rtl="0" eaLnBrk="1" latinLnBrk="0" hangingPunct="1">
                <a:defRPr sz="1200" kern="1200">
                  <a:solidFill>
                    <a:schemeClr val="tx1"/>
                  </a:solidFill>
                  <a:latin typeface="+mn-lt"/>
                  <a:ea typeface="+mn-ea"/>
                  <a:cs typeface="+mn-cs"/>
                </a:defRPr>
              </a:lvl4pPr>
              <a:lvl5pPr marL="1219200" algn="l" defTabSz="609600" rtl="0" eaLnBrk="1" latinLnBrk="0" hangingPunct="1">
                <a:defRPr sz="1200" kern="1200">
                  <a:solidFill>
                    <a:schemeClr val="tx1"/>
                  </a:solidFill>
                  <a:latin typeface="+mn-lt"/>
                  <a:ea typeface="+mn-ea"/>
                  <a:cs typeface="+mn-cs"/>
                </a:defRPr>
              </a:lvl5pPr>
              <a:lvl6pPr marL="1524000" algn="l" defTabSz="609600" rtl="0" eaLnBrk="1" latinLnBrk="0" hangingPunct="1">
                <a:defRPr sz="1200" kern="1200">
                  <a:solidFill>
                    <a:schemeClr val="tx1"/>
                  </a:solidFill>
                  <a:latin typeface="+mn-lt"/>
                  <a:ea typeface="+mn-ea"/>
                  <a:cs typeface="+mn-cs"/>
                </a:defRPr>
              </a:lvl6pPr>
              <a:lvl7pPr marL="1828800" algn="l" defTabSz="609600" rtl="0" eaLnBrk="1" latinLnBrk="0" hangingPunct="1">
                <a:defRPr sz="1200" kern="1200">
                  <a:solidFill>
                    <a:schemeClr val="tx1"/>
                  </a:solidFill>
                  <a:latin typeface="+mn-lt"/>
                  <a:ea typeface="+mn-ea"/>
                  <a:cs typeface="+mn-cs"/>
                </a:defRPr>
              </a:lvl7pPr>
              <a:lvl8pPr marL="2133600" algn="l" defTabSz="609600" rtl="0" eaLnBrk="1" latinLnBrk="0" hangingPunct="1">
                <a:defRPr sz="1200" kern="1200">
                  <a:solidFill>
                    <a:schemeClr val="tx1"/>
                  </a:solidFill>
                  <a:latin typeface="+mn-lt"/>
                  <a:ea typeface="+mn-ea"/>
                  <a:cs typeface="+mn-cs"/>
                </a:defRPr>
              </a:lvl8pPr>
              <a:lvl9pPr marL="2438400" algn="l" defTabSz="609600" rtl="0" eaLnBrk="1" latinLnBrk="0" hangingPunct="1">
                <a:defRPr sz="1200" kern="1200">
                  <a:solidFill>
                    <a:schemeClr val="tx1"/>
                  </a:solidFill>
                  <a:latin typeface="+mn-lt"/>
                  <a:ea typeface="+mn-ea"/>
                  <a:cs typeface="+mn-cs"/>
                </a:defRPr>
              </a:lvl9pPr>
            </a:lstStyle>
            <a:p>
              <a:endParaRPr lang="en-US" sz="800"/>
            </a:p>
          </p:txBody>
        </p:sp>
        <p:sp>
          <p:nvSpPr>
            <p:cNvPr id="10" name="TextBox 10"/>
            <p:cNvSpPr txBox="1"/>
            <p:nvPr/>
          </p:nvSpPr>
          <p:spPr>
            <a:xfrm>
              <a:off x="0" y="-47625"/>
              <a:ext cx="1959178" cy="842095"/>
            </a:xfrm>
            <a:prstGeom prst="rect">
              <a:avLst/>
            </a:prstGeom>
          </p:spPr>
          <p:txBody>
            <a:bodyPr lIns="33867" tIns="33867" rIns="33867" bIns="33867" rtlCol="0" anchor="ctr"/>
            <a:lstStyle>
              <a:defPPr>
                <a:defRPr lang="en-US"/>
              </a:defPPr>
              <a:lvl1pPr marL="0" algn="l" defTabSz="609600" rtl="0" eaLnBrk="1" latinLnBrk="0" hangingPunct="1">
                <a:defRPr sz="1200" kern="1200">
                  <a:solidFill>
                    <a:schemeClr val="tx1"/>
                  </a:solidFill>
                  <a:latin typeface="+mn-lt"/>
                  <a:ea typeface="+mn-ea"/>
                  <a:cs typeface="+mn-cs"/>
                </a:defRPr>
              </a:lvl1pPr>
              <a:lvl2pPr marL="304800" algn="l" defTabSz="609600" rtl="0" eaLnBrk="1" latinLnBrk="0" hangingPunct="1">
                <a:defRPr sz="1200" kern="1200">
                  <a:solidFill>
                    <a:schemeClr val="tx1"/>
                  </a:solidFill>
                  <a:latin typeface="+mn-lt"/>
                  <a:ea typeface="+mn-ea"/>
                  <a:cs typeface="+mn-cs"/>
                </a:defRPr>
              </a:lvl2pPr>
              <a:lvl3pPr marL="609600" algn="l" defTabSz="609600" rtl="0" eaLnBrk="1" latinLnBrk="0" hangingPunct="1">
                <a:defRPr sz="1200" kern="1200">
                  <a:solidFill>
                    <a:schemeClr val="tx1"/>
                  </a:solidFill>
                  <a:latin typeface="+mn-lt"/>
                  <a:ea typeface="+mn-ea"/>
                  <a:cs typeface="+mn-cs"/>
                </a:defRPr>
              </a:lvl3pPr>
              <a:lvl4pPr marL="914400" algn="l" defTabSz="609600" rtl="0" eaLnBrk="1" latinLnBrk="0" hangingPunct="1">
                <a:defRPr sz="1200" kern="1200">
                  <a:solidFill>
                    <a:schemeClr val="tx1"/>
                  </a:solidFill>
                  <a:latin typeface="+mn-lt"/>
                  <a:ea typeface="+mn-ea"/>
                  <a:cs typeface="+mn-cs"/>
                </a:defRPr>
              </a:lvl4pPr>
              <a:lvl5pPr marL="1219200" algn="l" defTabSz="609600" rtl="0" eaLnBrk="1" latinLnBrk="0" hangingPunct="1">
                <a:defRPr sz="1200" kern="1200">
                  <a:solidFill>
                    <a:schemeClr val="tx1"/>
                  </a:solidFill>
                  <a:latin typeface="+mn-lt"/>
                  <a:ea typeface="+mn-ea"/>
                  <a:cs typeface="+mn-cs"/>
                </a:defRPr>
              </a:lvl5pPr>
              <a:lvl6pPr marL="1524000" algn="l" defTabSz="609600" rtl="0" eaLnBrk="1" latinLnBrk="0" hangingPunct="1">
                <a:defRPr sz="1200" kern="1200">
                  <a:solidFill>
                    <a:schemeClr val="tx1"/>
                  </a:solidFill>
                  <a:latin typeface="+mn-lt"/>
                  <a:ea typeface="+mn-ea"/>
                  <a:cs typeface="+mn-cs"/>
                </a:defRPr>
              </a:lvl6pPr>
              <a:lvl7pPr marL="1828800" algn="l" defTabSz="609600" rtl="0" eaLnBrk="1" latinLnBrk="0" hangingPunct="1">
                <a:defRPr sz="1200" kern="1200">
                  <a:solidFill>
                    <a:schemeClr val="tx1"/>
                  </a:solidFill>
                  <a:latin typeface="+mn-lt"/>
                  <a:ea typeface="+mn-ea"/>
                  <a:cs typeface="+mn-cs"/>
                </a:defRPr>
              </a:lvl7pPr>
              <a:lvl8pPr marL="2133600" algn="l" defTabSz="609600" rtl="0" eaLnBrk="1" latinLnBrk="0" hangingPunct="1">
                <a:defRPr sz="1200" kern="1200">
                  <a:solidFill>
                    <a:schemeClr val="tx1"/>
                  </a:solidFill>
                  <a:latin typeface="+mn-lt"/>
                  <a:ea typeface="+mn-ea"/>
                  <a:cs typeface="+mn-cs"/>
                </a:defRPr>
              </a:lvl8pPr>
              <a:lvl9pPr marL="2438400" algn="l" defTabSz="609600" rtl="0" eaLnBrk="1" latinLnBrk="0" hangingPunct="1">
                <a:defRPr sz="1200" kern="1200">
                  <a:solidFill>
                    <a:schemeClr val="tx1"/>
                  </a:solidFill>
                  <a:latin typeface="+mn-lt"/>
                  <a:ea typeface="+mn-ea"/>
                  <a:cs typeface="+mn-cs"/>
                </a:defRPr>
              </a:lvl9pPr>
            </a:lstStyle>
            <a:p>
              <a:pPr algn="ctr">
                <a:lnSpc>
                  <a:spcPts val="2260"/>
                </a:lnSpc>
              </a:pPr>
              <a:endParaRPr sz="800"/>
            </a:p>
          </p:txBody>
        </p:sp>
      </p:grpSp>
      <p:grpSp>
        <p:nvGrpSpPr>
          <p:cNvPr id="11" name="Group 11"/>
          <p:cNvGrpSpPr/>
          <p:nvPr/>
        </p:nvGrpSpPr>
        <p:grpSpPr>
          <a:xfrm>
            <a:off x="884496" y="4537423"/>
            <a:ext cx="10198708" cy="1806502"/>
            <a:chOff x="0" y="0"/>
            <a:chExt cx="4251495" cy="753069"/>
          </a:xfrm>
        </p:grpSpPr>
        <p:sp>
          <p:nvSpPr>
            <p:cNvPr id="12" name="Freeform 12"/>
            <p:cNvSpPr/>
            <p:nvPr/>
          </p:nvSpPr>
          <p:spPr>
            <a:xfrm>
              <a:off x="0" y="0"/>
              <a:ext cx="4251496" cy="753069"/>
            </a:xfrm>
            <a:custGeom>
              <a:avLst/>
              <a:gdLst/>
              <a:ahLst/>
              <a:cxnLst/>
              <a:rect l="l" t="t" r="r" b="b"/>
              <a:pathLst>
                <a:path w="4251496" h="753069">
                  <a:moveTo>
                    <a:pt x="0" y="0"/>
                  </a:moveTo>
                  <a:lnTo>
                    <a:pt x="4251496" y="0"/>
                  </a:lnTo>
                  <a:lnTo>
                    <a:pt x="4251496" y="753069"/>
                  </a:lnTo>
                  <a:lnTo>
                    <a:pt x="0" y="753069"/>
                  </a:lnTo>
                  <a:close/>
                </a:path>
              </a:pathLst>
            </a:custGeom>
            <a:solidFill>
              <a:srgbClr val="000000">
                <a:alpha val="0"/>
              </a:srgbClr>
            </a:solidFill>
            <a:ln w="28575" cap="sq">
              <a:solidFill>
                <a:srgbClr val="373A3B"/>
              </a:solidFill>
              <a:prstDash val="solid"/>
              <a:miter/>
            </a:ln>
          </p:spPr>
          <p:txBody>
            <a:bodyPr/>
            <a:lstStyle>
              <a:defPPr>
                <a:defRPr lang="en-US"/>
              </a:defPPr>
              <a:lvl1pPr marL="0" algn="l" defTabSz="609600" rtl="0" eaLnBrk="1" latinLnBrk="0" hangingPunct="1">
                <a:defRPr sz="1200" kern="1200">
                  <a:solidFill>
                    <a:schemeClr val="tx1"/>
                  </a:solidFill>
                  <a:latin typeface="+mn-lt"/>
                  <a:ea typeface="+mn-ea"/>
                  <a:cs typeface="+mn-cs"/>
                </a:defRPr>
              </a:lvl1pPr>
              <a:lvl2pPr marL="304800" algn="l" defTabSz="609600" rtl="0" eaLnBrk="1" latinLnBrk="0" hangingPunct="1">
                <a:defRPr sz="1200" kern="1200">
                  <a:solidFill>
                    <a:schemeClr val="tx1"/>
                  </a:solidFill>
                  <a:latin typeface="+mn-lt"/>
                  <a:ea typeface="+mn-ea"/>
                  <a:cs typeface="+mn-cs"/>
                </a:defRPr>
              </a:lvl2pPr>
              <a:lvl3pPr marL="609600" algn="l" defTabSz="609600" rtl="0" eaLnBrk="1" latinLnBrk="0" hangingPunct="1">
                <a:defRPr sz="1200" kern="1200">
                  <a:solidFill>
                    <a:schemeClr val="tx1"/>
                  </a:solidFill>
                  <a:latin typeface="+mn-lt"/>
                  <a:ea typeface="+mn-ea"/>
                  <a:cs typeface="+mn-cs"/>
                </a:defRPr>
              </a:lvl3pPr>
              <a:lvl4pPr marL="914400" algn="l" defTabSz="609600" rtl="0" eaLnBrk="1" latinLnBrk="0" hangingPunct="1">
                <a:defRPr sz="1200" kern="1200">
                  <a:solidFill>
                    <a:schemeClr val="tx1"/>
                  </a:solidFill>
                  <a:latin typeface="+mn-lt"/>
                  <a:ea typeface="+mn-ea"/>
                  <a:cs typeface="+mn-cs"/>
                </a:defRPr>
              </a:lvl4pPr>
              <a:lvl5pPr marL="1219200" algn="l" defTabSz="609600" rtl="0" eaLnBrk="1" latinLnBrk="0" hangingPunct="1">
                <a:defRPr sz="1200" kern="1200">
                  <a:solidFill>
                    <a:schemeClr val="tx1"/>
                  </a:solidFill>
                  <a:latin typeface="+mn-lt"/>
                  <a:ea typeface="+mn-ea"/>
                  <a:cs typeface="+mn-cs"/>
                </a:defRPr>
              </a:lvl5pPr>
              <a:lvl6pPr marL="1524000" algn="l" defTabSz="609600" rtl="0" eaLnBrk="1" latinLnBrk="0" hangingPunct="1">
                <a:defRPr sz="1200" kern="1200">
                  <a:solidFill>
                    <a:schemeClr val="tx1"/>
                  </a:solidFill>
                  <a:latin typeface="+mn-lt"/>
                  <a:ea typeface="+mn-ea"/>
                  <a:cs typeface="+mn-cs"/>
                </a:defRPr>
              </a:lvl6pPr>
              <a:lvl7pPr marL="1828800" algn="l" defTabSz="609600" rtl="0" eaLnBrk="1" latinLnBrk="0" hangingPunct="1">
                <a:defRPr sz="1200" kern="1200">
                  <a:solidFill>
                    <a:schemeClr val="tx1"/>
                  </a:solidFill>
                  <a:latin typeface="+mn-lt"/>
                  <a:ea typeface="+mn-ea"/>
                  <a:cs typeface="+mn-cs"/>
                </a:defRPr>
              </a:lvl7pPr>
              <a:lvl8pPr marL="2133600" algn="l" defTabSz="609600" rtl="0" eaLnBrk="1" latinLnBrk="0" hangingPunct="1">
                <a:defRPr sz="1200" kern="1200">
                  <a:solidFill>
                    <a:schemeClr val="tx1"/>
                  </a:solidFill>
                  <a:latin typeface="+mn-lt"/>
                  <a:ea typeface="+mn-ea"/>
                  <a:cs typeface="+mn-cs"/>
                </a:defRPr>
              </a:lvl8pPr>
              <a:lvl9pPr marL="2438400" algn="l" defTabSz="609600" rtl="0" eaLnBrk="1" latinLnBrk="0" hangingPunct="1">
                <a:defRPr sz="1200" kern="1200">
                  <a:solidFill>
                    <a:schemeClr val="tx1"/>
                  </a:solidFill>
                  <a:latin typeface="+mn-lt"/>
                  <a:ea typeface="+mn-ea"/>
                  <a:cs typeface="+mn-cs"/>
                </a:defRPr>
              </a:lvl9pPr>
            </a:lstStyle>
            <a:p>
              <a:endParaRPr lang="en-US" sz="800"/>
            </a:p>
          </p:txBody>
        </p:sp>
        <p:sp>
          <p:nvSpPr>
            <p:cNvPr id="13" name="TextBox 13"/>
            <p:cNvSpPr txBox="1"/>
            <p:nvPr/>
          </p:nvSpPr>
          <p:spPr>
            <a:xfrm>
              <a:off x="0" y="-47625"/>
              <a:ext cx="4251495" cy="800694"/>
            </a:xfrm>
            <a:prstGeom prst="rect">
              <a:avLst/>
            </a:prstGeom>
          </p:spPr>
          <p:txBody>
            <a:bodyPr lIns="33867" tIns="33867" rIns="33867" bIns="33867" rtlCol="0" anchor="ctr"/>
            <a:lstStyle>
              <a:defPPr>
                <a:defRPr lang="en-US"/>
              </a:defPPr>
              <a:lvl1pPr marL="0" algn="l" defTabSz="609600" rtl="0" eaLnBrk="1" latinLnBrk="0" hangingPunct="1">
                <a:defRPr sz="1200" kern="1200">
                  <a:solidFill>
                    <a:schemeClr val="tx1"/>
                  </a:solidFill>
                  <a:latin typeface="+mn-lt"/>
                  <a:ea typeface="+mn-ea"/>
                  <a:cs typeface="+mn-cs"/>
                </a:defRPr>
              </a:lvl1pPr>
              <a:lvl2pPr marL="304800" algn="l" defTabSz="609600" rtl="0" eaLnBrk="1" latinLnBrk="0" hangingPunct="1">
                <a:defRPr sz="1200" kern="1200">
                  <a:solidFill>
                    <a:schemeClr val="tx1"/>
                  </a:solidFill>
                  <a:latin typeface="+mn-lt"/>
                  <a:ea typeface="+mn-ea"/>
                  <a:cs typeface="+mn-cs"/>
                </a:defRPr>
              </a:lvl2pPr>
              <a:lvl3pPr marL="609600" algn="l" defTabSz="609600" rtl="0" eaLnBrk="1" latinLnBrk="0" hangingPunct="1">
                <a:defRPr sz="1200" kern="1200">
                  <a:solidFill>
                    <a:schemeClr val="tx1"/>
                  </a:solidFill>
                  <a:latin typeface="+mn-lt"/>
                  <a:ea typeface="+mn-ea"/>
                  <a:cs typeface="+mn-cs"/>
                </a:defRPr>
              </a:lvl3pPr>
              <a:lvl4pPr marL="914400" algn="l" defTabSz="609600" rtl="0" eaLnBrk="1" latinLnBrk="0" hangingPunct="1">
                <a:defRPr sz="1200" kern="1200">
                  <a:solidFill>
                    <a:schemeClr val="tx1"/>
                  </a:solidFill>
                  <a:latin typeface="+mn-lt"/>
                  <a:ea typeface="+mn-ea"/>
                  <a:cs typeface="+mn-cs"/>
                </a:defRPr>
              </a:lvl4pPr>
              <a:lvl5pPr marL="1219200" algn="l" defTabSz="609600" rtl="0" eaLnBrk="1" latinLnBrk="0" hangingPunct="1">
                <a:defRPr sz="1200" kern="1200">
                  <a:solidFill>
                    <a:schemeClr val="tx1"/>
                  </a:solidFill>
                  <a:latin typeface="+mn-lt"/>
                  <a:ea typeface="+mn-ea"/>
                  <a:cs typeface="+mn-cs"/>
                </a:defRPr>
              </a:lvl5pPr>
              <a:lvl6pPr marL="1524000" algn="l" defTabSz="609600" rtl="0" eaLnBrk="1" latinLnBrk="0" hangingPunct="1">
                <a:defRPr sz="1200" kern="1200">
                  <a:solidFill>
                    <a:schemeClr val="tx1"/>
                  </a:solidFill>
                  <a:latin typeface="+mn-lt"/>
                  <a:ea typeface="+mn-ea"/>
                  <a:cs typeface="+mn-cs"/>
                </a:defRPr>
              </a:lvl6pPr>
              <a:lvl7pPr marL="1828800" algn="l" defTabSz="609600" rtl="0" eaLnBrk="1" latinLnBrk="0" hangingPunct="1">
                <a:defRPr sz="1200" kern="1200">
                  <a:solidFill>
                    <a:schemeClr val="tx1"/>
                  </a:solidFill>
                  <a:latin typeface="+mn-lt"/>
                  <a:ea typeface="+mn-ea"/>
                  <a:cs typeface="+mn-cs"/>
                </a:defRPr>
              </a:lvl7pPr>
              <a:lvl8pPr marL="2133600" algn="l" defTabSz="609600" rtl="0" eaLnBrk="1" latinLnBrk="0" hangingPunct="1">
                <a:defRPr sz="1200" kern="1200">
                  <a:solidFill>
                    <a:schemeClr val="tx1"/>
                  </a:solidFill>
                  <a:latin typeface="+mn-lt"/>
                  <a:ea typeface="+mn-ea"/>
                  <a:cs typeface="+mn-cs"/>
                </a:defRPr>
              </a:lvl8pPr>
              <a:lvl9pPr marL="2438400" algn="l" defTabSz="609600" rtl="0" eaLnBrk="1" latinLnBrk="0" hangingPunct="1">
                <a:defRPr sz="1200" kern="1200">
                  <a:solidFill>
                    <a:schemeClr val="tx1"/>
                  </a:solidFill>
                  <a:latin typeface="+mn-lt"/>
                  <a:ea typeface="+mn-ea"/>
                  <a:cs typeface="+mn-cs"/>
                </a:defRPr>
              </a:lvl9pPr>
            </a:lstStyle>
            <a:p>
              <a:pPr algn="ctr">
                <a:lnSpc>
                  <a:spcPts val="2260"/>
                </a:lnSpc>
              </a:pPr>
              <a:endParaRPr sz="800"/>
            </a:p>
          </p:txBody>
        </p:sp>
      </p:grpSp>
      <p:grpSp>
        <p:nvGrpSpPr>
          <p:cNvPr id="14" name="Group 14"/>
          <p:cNvGrpSpPr/>
          <p:nvPr/>
        </p:nvGrpSpPr>
        <p:grpSpPr>
          <a:xfrm>
            <a:off x="5930665" y="2019941"/>
            <a:ext cx="5376839" cy="1905816"/>
            <a:chOff x="0" y="0"/>
            <a:chExt cx="1968541" cy="794470"/>
          </a:xfrm>
        </p:grpSpPr>
        <p:sp>
          <p:nvSpPr>
            <p:cNvPr id="15" name="Freeform 15"/>
            <p:cNvSpPr/>
            <p:nvPr/>
          </p:nvSpPr>
          <p:spPr>
            <a:xfrm>
              <a:off x="0" y="0"/>
              <a:ext cx="1968541" cy="794470"/>
            </a:xfrm>
            <a:custGeom>
              <a:avLst/>
              <a:gdLst/>
              <a:ahLst/>
              <a:cxnLst/>
              <a:rect l="l" t="t" r="r" b="b"/>
              <a:pathLst>
                <a:path w="1968541" h="794470">
                  <a:moveTo>
                    <a:pt x="0" y="0"/>
                  </a:moveTo>
                  <a:lnTo>
                    <a:pt x="1968541" y="0"/>
                  </a:lnTo>
                  <a:lnTo>
                    <a:pt x="1968541" y="794470"/>
                  </a:lnTo>
                  <a:lnTo>
                    <a:pt x="0" y="794470"/>
                  </a:lnTo>
                  <a:close/>
                </a:path>
              </a:pathLst>
            </a:custGeom>
            <a:solidFill>
              <a:srgbClr val="000000">
                <a:alpha val="0"/>
              </a:srgbClr>
            </a:solidFill>
            <a:ln w="28575" cap="sq">
              <a:solidFill>
                <a:srgbClr val="373A3B"/>
              </a:solidFill>
              <a:prstDash val="solid"/>
              <a:miter/>
            </a:ln>
          </p:spPr>
          <p:txBody>
            <a:bodyPr/>
            <a:lstStyle>
              <a:defPPr>
                <a:defRPr lang="en-US"/>
              </a:defPPr>
              <a:lvl1pPr marL="0" algn="l" defTabSz="609600" rtl="0" eaLnBrk="1" latinLnBrk="0" hangingPunct="1">
                <a:defRPr sz="1200" kern="1200">
                  <a:solidFill>
                    <a:schemeClr val="tx1"/>
                  </a:solidFill>
                  <a:latin typeface="+mn-lt"/>
                  <a:ea typeface="+mn-ea"/>
                  <a:cs typeface="+mn-cs"/>
                </a:defRPr>
              </a:lvl1pPr>
              <a:lvl2pPr marL="304800" algn="l" defTabSz="609600" rtl="0" eaLnBrk="1" latinLnBrk="0" hangingPunct="1">
                <a:defRPr sz="1200" kern="1200">
                  <a:solidFill>
                    <a:schemeClr val="tx1"/>
                  </a:solidFill>
                  <a:latin typeface="+mn-lt"/>
                  <a:ea typeface="+mn-ea"/>
                  <a:cs typeface="+mn-cs"/>
                </a:defRPr>
              </a:lvl2pPr>
              <a:lvl3pPr marL="609600" algn="l" defTabSz="609600" rtl="0" eaLnBrk="1" latinLnBrk="0" hangingPunct="1">
                <a:defRPr sz="1200" kern="1200">
                  <a:solidFill>
                    <a:schemeClr val="tx1"/>
                  </a:solidFill>
                  <a:latin typeface="+mn-lt"/>
                  <a:ea typeface="+mn-ea"/>
                  <a:cs typeface="+mn-cs"/>
                </a:defRPr>
              </a:lvl3pPr>
              <a:lvl4pPr marL="914400" algn="l" defTabSz="609600" rtl="0" eaLnBrk="1" latinLnBrk="0" hangingPunct="1">
                <a:defRPr sz="1200" kern="1200">
                  <a:solidFill>
                    <a:schemeClr val="tx1"/>
                  </a:solidFill>
                  <a:latin typeface="+mn-lt"/>
                  <a:ea typeface="+mn-ea"/>
                  <a:cs typeface="+mn-cs"/>
                </a:defRPr>
              </a:lvl4pPr>
              <a:lvl5pPr marL="1219200" algn="l" defTabSz="609600" rtl="0" eaLnBrk="1" latinLnBrk="0" hangingPunct="1">
                <a:defRPr sz="1200" kern="1200">
                  <a:solidFill>
                    <a:schemeClr val="tx1"/>
                  </a:solidFill>
                  <a:latin typeface="+mn-lt"/>
                  <a:ea typeface="+mn-ea"/>
                  <a:cs typeface="+mn-cs"/>
                </a:defRPr>
              </a:lvl5pPr>
              <a:lvl6pPr marL="1524000" algn="l" defTabSz="609600" rtl="0" eaLnBrk="1" latinLnBrk="0" hangingPunct="1">
                <a:defRPr sz="1200" kern="1200">
                  <a:solidFill>
                    <a:schemeClr val="tx1"/>
                  </a:solidFill>
                  <a:latin typeface="+mn-lt"/>
                  <a:ea typeface="+mn-ea"/>
                  <a:cs typeface="+mn-cs"/>
                </a:defRPr>
              </a:lvl6pPr>
              <a:lvl7pPr marL="1828800" algn="l" defTabSz="609600" rtl="0" eaLnBrk="1" latinLnBrk="0" hangingPunct="1">
                <a:defRPr sz="1200" kern="1200">
                  <a:solidFill>
                    <a:schemeClr val="tx1"/>
                  </a:solidFill>
                  <a:latin typeface="+mn-lt"/>
                  <a:ea typeface="+mn-ea"/>
                  <a:cs typeface="+mn-cs"/>
                </a:defRPr>
              </a:lvl7pPr>
              <a:lvl8pPr marL="2133600" algn="l" defTabSz="609600" rtl="0" eaLnBrk="1" latinLnBrk="0" hangingPunct="1">
                <a:defRPr sz="1200" kern="1200">
                  <a:solidFill>
                    <a:schemeClr val="tx1"/>
                  </a:solidFill>
                  <a:latin typeface="+mn-lt"/>
                  <a:ea typeface="+mn-ea"/>
                  <a:cs typeface="+mn-cs"/>
                </a:defRPr>
              </a:lvl8pPr>
              <a:lvl9pPr marL="2438400" algn="l" defTabSz="609600" rtl="0" eaLnBrk="1" latinLnBrk="0" hangingPunct="1">
                <a:defRPr sz="1200" kern="1200">
                  <a:solidFill>
                    <a:schemeClr val="tx1"/>
                  </a:solidFill>
                  <a:latin typeface="+mn-lt"/>
                  <a:ea typeface="+mn-ea"/>
                  <a:cs typeface="+mn-cs"/>
                </a:defRPr>
              </a:lvl9pPr>
            </a:lstStyle>
            <a:p>
              <a:endParaRPr lang="en-US" sz="800"/>
            </a:p>
          </p:txBody>
        </p:sp>
        <p:sp>
          <p:nvSpPr>
            <p:cNvPr id="16" name="TextBox 16"/>
            <p:cNvSpPr txBox="1"/>
            <p:nvPr/>
          </p:nvSpPr>
          <p:spPr>
            <a:xfrm>
              <a:off x="0" y="-47625"/>
              <a:ext cx="1968541" cy="842095"/>
            </a:xfrm>
            <a:prstGeom prst="rect">
              <a:avLst/>
            </a:prstGeom>
          </p:spPr>
          <p:txBody>
            <a:bodyPr lIns="33867" tIns="33867" rIns="33867" bIns="33867" rtlCol="0" anchor="ctr"/>
            <a:lstStyle>
              <a:defPPr>
                <a:defRPr lang="en-US"/>
              </a:defPPr>
              <a:lvl1pPr marL="0" algn="l" defTabSz="609600" rtl="0" eaLnBrk="1" latinLnBrk="0" hangingPunct="1">
                <a:defRPr sz="1200" kern="1200">
                  <a:solidFill>
                    <a:schemeClr val="tx1"/>
                  </a:solidFill>
                  <a:latin typeface="+mn-lt"/>
                  <a:ea typeface="+mn-ea"/>
                  <a:cs typeface="+mn-cs"/>
                </a:defRPr>
              </a:lvl1pPr>
              <a:lvl2pPr marL="304800" algn="l" defTabSz="609600" rtl="0" eaLnBrk="1" latinLnBrk="0" hangingPunct="1">
                <a:defRPr sz="1200" kern="1200">
                  <a:solidFill>
                    <a:schemeClr val="tx1"/>
                  </a:solidFill>
                  <a:latin typeface="+mn-lt"/>
                  <a:ea typeface="+mn-ea"/>
                  <a:cs typeface="+mn-cs"/>
                </a:defRPr>
              </a:lvl2pPr>
              <a:lvl3pPr marL="609600" algn="l" defTabSz="609600" rtl="0" eaLnBrk="1" latinLnBrk="0" hangingPunct="1">
                <a:defRPr sz="1200" kern="1200">
                  <a:solidFill>
                    <a:schemeClr val="tx1"/>
                  </a:solidFill>
                  <a:latin typeface="+mn-lt"/>
                  <a:ea typeface="+mn-ea"/>
                  <a:cs typeface="+mn-cs"/>
                </a:defRPr>
              </a:lvl3pPr>
              <a:lvl4pPr marL="914400" algn="l" defTabSz="609600" rtl="0" eaLnBrk="1" latinLnBrk="0" hangingPunct="1">
                <a:defRPr sz="1200" kern="1200">
                  <a:solidFill>
                    <a:schemeClr val="tx1"/>
                  </a:solidFill>
                  <a:latin typeface="+mn-lt"/>
                  <a:ea typeface="+mn-ea"/>
                  <a:cs typeface="+mn-cs"/>
                </a:defRPr>
              </a:lvl4pPr>
              <a:lvl5pPr marL="1219200" algn="l" defTabSz="609600" rtl="0" eaLnBrk="1" latinLnBrk="0" hangingPunct="1">
                <a:defRPr sz="1200" kern="1200">
                  <a:solidFill>
                    <a:schemeClr val="tx1"/>
                  </a:solidFill>
                  <a:latin typeface="+mn-lt"/>
                  <a:ea typeface="+mn-ea"/>
                  <a:cs typeface="+mn-cs"/>
                </a:defRPr>
              </a:lvl5pPr>
              <a:lvl6pPr marL="1524000" algn="l" defTabSz="609600" rtl="0" eaLnBrk="1" latinLnBrk="0" hangingPunct="1">
                <a:defRPr sz="1200" kern="1200">
                  <a:solidFill>
                    <a:schemeClr val="tx1"/>
                  </a:solidFill>
                  <a:latin typeface="+mn-lt"/>
                  <a:ea typeface="+mn-ea"/>
                  <a:cs typeface="+mn-cs"/>
                </a:defRPr>
              </a:lvl6pPr>
              <a:lvl7pPr marL="1828800" algn="l" defTabSz="609600" rtl="0" eaLnBrk="1" latinLnBrk="0" hangingPunct="1">
                <a:defRPr sz="1200" kern="1200">
                  <a:solidFill>
                    <a:schemeClr val="tx1"/>
                  </a:solidFill>
                  <a:latin typeface="+mn-lt"/>
                  <a:ea typeface="+mn-ea"/>
                  <a:cs typeface="+mn-cs"/>
                </a:defRPr>
              </a:lvl7pPr>
              <a:lvl8pPr marL="2133600" algn="l" defTabSz="609600" rtl="0" eaLnBrk="1" latinLnBrk="0" hangingPunct="1">
                <a:defRPr sz="1200" kern="1200">
                  <a:solidFill>
                    <a:schemeClr val="tx1"/>
                  </a:solidFill>
                  <a:latin typeface="+mn-lt"/>
                  <a:ea typeface="+mn-ea"/>
                  <a:cs typeface="+mn-cs"/>
                </a:defRPr>
              </a:lvl8pPr>
              <a:lvl9pPr marL="2438400" algn="l" defTabSz="609600" rtl="0" eaLnBrk="1" latinLnBrk="0" hangingPunct="1">
                <a:defRPr sz="1200" kern="1200">
                  <a:solidFill>
                    <a:schemeClr val="tx1"/>
                  </a:solidFill>
                  <a:latin typeface="+mn-lt"/>
                  <a:ea typeface="+mn-ea"/>
                  <a:cs typeface="+mn-cs"/>
                </a:defRPr>
              </a:lvl9pPr>
            </a:lstStyle>
            <a:p>
              <a:pPr algn="ctr">
                <a:lnSpc>
                  <a:spcPts val="2260"/>
                </a:lnSpc>
              </a:pPr>
              <a:endParaRPr sz="800"/>
            </a:p>
          </p:txBody>
        </p:sp>
      </p:grpSp>
      <p:sp>
        <p:nvSpPr>
          <p:cNvPr id="36" name="Freeform 36"/>
          <p:cNvSpPr/>
          <p:nvPr/>
        </p:nvSpPr>
        <p:spPr>
          <a:xfrm>
            <a:off x="10614902" y="1880773"/>
            <a:ext cx="457058" cy="465792"/>
          </a:xfrm>
          <a:custGeom>
            <a:avLst/>
            <a:gdLst/>
            <a:ahLst/>
            <a:cxnLst/>
            <a:rect l="l" t="t" r="r" b="b"/>
            <a:pathLst>
              <a:path w="685587" h="698688">
                <a:moveTo>
                  <a:pt x="0" y="0"/>
                </a:moveTo>
                <a:lnTo>
                  <a:pt x="685588" y="0"/>
                </a:lnTo>
                <a:lnTo>
                  <a:pt x="685588" y="698687"/>
                </a:lnTo>
                <a:lnTo>
                  <a:pt x="0" y="69868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defPPr>
              <a:defRPr lang="en-US"/>
            </a:defPPr>
            <a:lvl1pPr marL="0" algn="l" defTabSz="609600" rtl="0" eaLnBrk="1" latinLnBrk="0" hangingPunct="1">
              <a:defRPr sz="1200" kern="1200">
                <a:solidFill>
                  <a:schemeClr val="tx1"/>
                </a:solidFill>
                <a:latin typeface="+mn-lt"/>
                <a:ea typeface="+mn-ea"/>
                <a:cs typeface="+mn-cs"/>
              </a:defRPr>
            </a:lvl1pPr>
            <a:lvl2pPr marL="304800" algn="l" defTabSz="609600" rtl="0" eaLnBrk="1" latinLnBrk="0" hangingPunct="1">
              <a:defRPr sz="1200" kern="1200">
                <a:solidFill>
                  <a:schemeClr val="tx1"/>
                </a:solidFill>
                <a:latin typeface="+mn-lt"/>
                <a:ea typeface="+mn-ea"/>
                <a:cs typeface="+mn-cs"/>
              </a:defRPr>
            </a:lvl2pPr>
            <a:lvl3pPr marL="609600" algn="l" defTabSz="609600" rtl="0" eaLnBrk="1" latinLnBrk="0" hangingPunct="1">
              <a:defRPr sz="1200" kern="1200">
                <a:solidFill>
                  <a:schemeClr val="tx1"/>
                </a:solidFill>
                <a:latin typeface="+mn-lt"/>
                <a:ea typeface="+mn-ea"/>
                <a:cs typeface="+mn-cs"/>
              </a:defRPr>
            </a:lvl3pPr>
            <a:lvl4pPr marL="914400" algn="l" defTabSz="609600" rtl="0" eaLnBrk="1" latinLnBrk="0" hangingPunct="1">
              <a:defRPr sz="1200" kern="1200">
                <a:solidFill>
                  <a:schemeClr val="tx1"/>
                </a:solidFill>
                <a:latin typeface="+mn-lt"/>
                <a:ea typeface="+mn-ea"/>
                <a:cs typeface="+mn-cs"/>
              </a:defRPr>
            </a:lvl4pPr>
            <a:lvl5pPr marL="1219200" algn="l" defTabSz="609600" rtl="0" eaLnBrk="1" latinLnBrk="0" hangingPunct="1">
              <a:defRPr sz="1200" kern="1200">
                <a:solidFill>
                  <a:schemeClr val="tx1"/>
                </a:solidFill>
                <a:latin typeface="+mn-lt"/>
                <a:ea typeface="+mn-ea"/>
                <a:cs typeface="+mn-cs"/>
              </a:defRPr>
            </a:lvl5pPr>
            <a:lvl6pPr marL="1524000" algn="l" defTabSz="609600" rtl="0" eaLnBrk="1" latinLnBrk="0" hangingPunct="1">
              <a:defRPr sz="1200" kern="1200">
                <a:solidFill>
                  <a:schemeClr val="tx1"/>
                </a:solidFill>
                <a:latin typeface="+mn-lt"/>
                <a:ea typeface="+mn-ea"/>
                <a:cs typeface="+mn-cs"/>
              </a:defRPr>
            </a:lvl6pPr>
            <a:lvl7pPr marL="1828800" algn="l" defTabSz="609600" rtl="0" eaLnBrk="1" latinLnBrk="0" hangingPunct="1">
              <a:defRPr sz="1200" kern="1200">
                <a:solidFill>
                  <a:schemeClr val="tx1"/>
                </a:solidFill>
                <a:latin typeface="+mn-lt"/>
                <a:ea typeface="+mn-ea"/>
                <a:cs typeface="+mn-cs"/>
              </a:defRPr>
            </a:lvl7pPr>
            <a:lvl8pPr marL="2133600" algn="l" defTabSz="609600" rtl="0" eaLnBrk="1" latinLnBrk="0" hangingPunct="1">
              <a:defRPr sz="1200" kern="1200">
                <a:solidFill>
                  <a:schemeClr val="tx1"/>
                </a:solidFill>
                <a:latin typeface="+mn-lt"/>
                <a:ea typeface="+mn-ea"/>
                <a:cs typeface="+mn-cs"/>
              </a:defRPr>
            </a:lvl8pPr>
            <a:lvl9pPr marL="2438400" algn="l" defTabSz="609600" rtl="0" eaLnBrk="1" latinLnBrk="0" hangingPunct="1">
              <a:defRPr sz="1200" kern="1200">
                <a:solidFill>
                  <a:schemeClr val="tx1"/>
                </a:solidFill>
                <a:latin typeface="+mn-lt"/>
                <a:ea typeface="+mn-ea"/>
                <a:cs typeface="+mn-cs"/>
              </a:defRPr>
            </a:lvl9pPr>
          </a:lstStyle>
          <a:p>
            <a:endParaRPr lang="en-US" sz="800"/>
          </a:p>
        </p:txBody>
      </p:sp>
      <p:sp>
        <p:nvSpPr>
          <p:cNvPr id="38" name="TextBox 38"/>
          <p:cNvSpPr txBox="1"/>
          <p:nvPr/>
        </p:nvSpPr>
        <p:spPr>
          <a:xfrm>
            <a:off x="1179195" y="2407285"/>
            <a:ext cx="3961765" cy="320675"/>
          </a:xfrm>
          <a:prstGeom prst="rect">
            <a:avLst/>
          </a:prstGeom>
        </p:spPr>
        <p:txBody>
          <a:bodyPr wrap="square" lIns="0" tIns="0" rIns="0" bIns="0" rtlCol="0" anchor="t">
            <a:spAutoFit/>
          </a:bodyPr>
          <a:lstStyle>
            <a:defPPr>
              <a:defRPr lang="en-US"/>
            </a:defPPr>
            <a:lvl1pPr marL="0" algn="l" defTabSz="609600" rtl="0" eaLnBrk="1" latinLnBrk="0" hangingPunct="1">
              <a:defRPr sz="1200" kern="1200">
                <a:solidFill>
                  <a:schemeClr val="tx1"/>
                </a:solidFill>
                <a:latin typeface="+mn-lt"/>
                <a:ea typeface="+mn-ea"/>
                <a:cs typeface="+mn-cs"/>
              </a:defRPr>
            </a:lvl1pPr>
            <a:lvl2pPr marL="304800" algn="l" defTabSz="609600" rtl="0" eaLnBrk="1" latinLnBrk="0" hangingPunct="1">
              <a:defRPr sz="1200" kern="1200">
                <a:solidFill>
                  <a:schemeClr val="tx1"/>
                </a:solidFill>
                <a:latin typeface="+mn-lt"/>
                <a:ea typeface="+mn-ea"/>
                <a:cs typeface="+mn-cs"/>
              </a:defRPr>
            </a:lvl2pPr>
            <a:lvl3pPr marL="609600" algn="l" defTabSz="609600" rtl="0" eaLnBrk="1" latinLnBrk="0" hangingPunct="1">
              <a:defRPr sz="1200" kern="1200">
                <a:solidFill>
                  <a:schemeClr val="tx1"/>
                </a:solidFill>
                <a:latin typeface="+mn-lt"/>
                <a:ea typeface="+mn-ea"/>
                <a:cs typeface="+mn-cs"/>
              </a:defRPr>
            </a:lvl3pPr>
            <a:lvl4pPr marL="914400" algn="l" defTabSz="609600" rtl="0" eaLnBrk="1" latinLnBrk="0" hangingPunct="1">
              <a:defRPr sz="1200" kern="1200">
                <a:solidFill>
                  <a:schemeClr val="tx1"/>
                </a:solidFill>
                <a:latin typeface="+mn-lt"/>
                <a:ea typeface="+mn-ea"/>
                <a:cs typeface="+mn-cs"/>
              </a:defRPr>
            </a:lvl4pPr>
            <a:lvl5pPr marL="1219200" algn="l" defTabSz="609600" rtl="0" eaLnBrk="1" latinLnBrk="0" hangingPunct="1">
              <a:defRPr sz="1200" kern="1200">
                <a:solidFill>
                  <a:schemeClr val="tx1"/>
                </a:solidFill>
                <a:latin typeface="+mn-lt"/>
                <a:ea typeface="+mn-ea"/>
                <a:cs typeface="+mn-cs"/>
              </a:defRPr>
            </a:lvl5pPr>
            <a:lvl6pPr marL="1524000" algn="l" defTabSz="609600" rtl="0" eaLnBrk="1" latinLnBrk="0" hangingPunct="1">
              <a:defRPr sz="1200" kern="1200">
                <a:solidFill>
                  <a:schemeClr val="tx1"/>
                </a:solidFill>
                <a:latin typeface="+mn-lt"/>
                <a:ea typeface="+mn-ea"/>
                <a:cs typeface="+mn-cs"/>
              </a:defRPr>
            </a:lvl6pPr>
            <a:lvl7pPr marL="1828800" algn="l" defTabSz="609600" rtl="0" eaLnBrk="1" latinLnBrk="0" hangingPunct="1">
              <a:defRPr sz="1200" kern="1200">
                <a:solidFill>
                  <a:schemeClr val="tx1"/>
                </a:solidFill>
                <a:latin typeface="+mn-lt"/>
                <a:ea typeface="+mn-ea"/>
                <a:cs typeface="+mn-cs"/>
              </a:defRPr>
            </a:lvl7pPr>
            <a:lvl8pPr marL="2133600" algn="l" defTabSz="609600" rtl="0" eaLnBrk="1" latinLnBrk="0" hangingPunct="1">
              <a:defRPr sz="1200" kern="1200">
                <a:solidFill>
                  <a:schemeClr val="tx1"/>
                </a:solidFill>
                <a:latin typeface="+mn-lt"/>
                <a:ea typeface="+mn-ea"/>
                <a:cs typeface="+mn-cs"/>
              </a:defRPr>
            </a:lvl8pPr>
            <a:lvl9pPr marL="2438400" algn="l" defTabSz="609600" rtl="0" eaLnBrk="1" latinLnBrk="0" hangingPunct="1">
              <a:defRPr sz="1200" kern="1200">
                <a:solidFill>
                  <a:schemeClr val="tx1"/>
                </a:solidFill>
                <a:latin typeface="+mn-lt"/>
                <a:ea typeface="+mn-ea"/>
                <a:cs typeface="+mn-cs"/>
              </a:defRPr>
            </a:lvl9pPr>
          </a:lstStyle>
          <a:p>
            <a:pPr marL="0" lvl="0" indent="0" algn="l">
              <a:lnSpc>
                <a:spcPts val="2505"/>
              </a:lnSpc>
            </a:pPr>
            <a:r>
              <a:rPr lang="en-US" sz="2400" spc="-11" dirty="0">
                <a:solidFill>
                  <a:srgbClr val="145757"/>
                </a:solidFill>
                <a:latin typeface="Times New Roman" panose="02020603050405020304" pitchFamily="18" charset="0"/>
                <a:ea typeface="Inter Bold"/>
                <a:cs typeface="Times New Roman" panose="02020603050405020304" pitchFamily="18" charset="0"/>
                <a:sym typeface="Inter Bold"/>
              </a:rPr>
              <a:t>As Gateway to South East Asia</a:t>
            </a:r>
            <a:endParaRPr lang="en-US" sz="2400" spc="-11" dirty="0">
              <a:solidFill>
                <a:srgbClr val="145757"/>
              </a:solidFill>
              <a:latin typeface="Times New Roman" panose="02020603050405020304" pitchFamily="18" charset="0"/>
              <a:ea typeface="Inter Bold"/>
              <a:cs typeface="Times New Roman" panose="02020603050405020304" pitchFamily="18" charset="0"/>
              <a:sym typeface="Inter Bold"/>
            </a:endParaRPr>
          </a:p>
        </p:txBody>
      </p:sp>
      <p:sp>
        <p:nvSpPr>
          <p:cNvPr id="39" name="TextBox 39"/>
          <p:cNvSpPr txBox="1"/>
          <p:nvPr/>
        </p:nvSpPr>
        <p:spPr>
          <a:xfrm>
            <a:off x="1179195" y="4768215"/>
            <a:ext cx="5355590" cy="320675"/>
          </a:xfrm>
          <a:prstGeom prst="rect">
            <a:avLst/>
          </a:prstGeom>
        </p:spPr>
        <p:txBody>
          <a:bodyPr wrap="square" lIns="0" tIns="0" rIns="0" bIns="0" rtlCol="0" anchor="t">
            <a:spAutoFit/>
          </a:bodyPr>
          <a:lstStyle>
            <a:defPPr>
              <a:defRPr lang="en-US"/>
            </a:defPPr>
            <a:lvl1pPr marL="0" algn="l" defTabSz="609600" rtl="0" eaLnBrk="1" latinLnBrk="0" hangingPunct="1">
              <a:defRPr sz="1200" kern="1200">
                <a:solidFill>
                  <a:schemeClr val="tx1"/>
                </a:solidFill>
                <a:latin typeface="+mn-lt"/>
                <a:ea typeface="+mn-ea"/>
                <a:cs typeface="+mn-cs"/>
              </a:defRPr>
            </a:lvl1pPr>
            <a:lvl2pPr marL="304800" algn="l" defTabSz="609600" rtl="0" eaLnBrk="1" latinLnBrk="0" hangingPunct="1">
              <a:defRPr sz="1200" kern="1200">
                <a:solidFill>
                  <a:schemeClr val="tx1"/>
                </a:solidFill>
                <a:latin typeface="+mn-lt"/>
                <a:ea typeface="+mn-ea"/>
                <a:cs typeface="+mn-cs"/>
              </a:defRPr>
            </a:lvl2pPr>
            <a:lvl3pPr marL="609600" algn="l" defTabSz="609600" rtl="0" eaLnBrk="1" latinLnBrk="0" hangingPunct="1">
              <a:defRPr sz="1200" kern="1200">
                <a:solidFill>
                  <a:schemeClr val="tx1"/>
                </a:solidFill>
                <a:latin typeface="+mn-lt"/>
                <a:ea typeface="+mn-ea"/>
                <a:cs typeface="+mn-cs"/>
              </a:defRPr>
            </a:lvl3pPr>
            <a:lvl4pPr marL="914400" algn="l" defTabSz="609600" rtl="0" eaLnBrk="1" latinLnBrk="0" hangingPunct="1">
              <a:defRPr sz="1200" kern="1200">
                <a:solidFill>
                  <a:schemeClr val="tx1"/>
                </a:solidFill>
                <a:latin typeface="+mn-lt"/>
                <a:ea typeface="+mn-ea"/>
                <a:cs typeface="+mn-cs"/>
              </a:defRPr>
            </a:lvl4pPr>
            <a:lvl5pPr marL="1219200" algn="l" defTabSz="609600" rtl="0" eaLnBrk="1" latinLnBrk="0" hangingPunct="1">
              <a:defRPr sz="1200" kern="1200">
                <a:solidFill>
                  <a:schemeClr val="tx1"/>
                </a:solidFill>
                <a:latin typeface="+mn-lt"/>
                <a:ea typeface="+mn-ea"/>
                <a:cs typeface="+mn-cs"/>
              </a:defRPr>
            </a:lvl5pPr>
            <a:lvl6pPr marL="1524000" algn="l" defTabSz="609600" rtl="0" eaLnBrk="1" latinLnBrk="0" hangingPunct="1">
              <a:defRPr sz="1200" kern="1200">
                <a:solidFill>
                  <a:schemeClr val="tx1"/>
                </a:solidFill>
                <a:latin typeface="+mn-lt"/>
                <a:ea typeface="+mn-ea"/>
                <a:cs typeface="+mn-cs"/>
              </a:defRPr>
            </a:lvl6pPr>
            <a:lvl7pPr marL="1828800" algn="l" defTabSz="609600" rtl="0" eaLnBrk="1" latinLnBrk="0" hangingPunct="1">
              <a:defRPr sz="1200" kern="1200">
                <a:solidFill>
                  <a:schemeClr val="tx1"/>
                </a:solidFill>
                <a:latin typeface="+mn-lt"/>
                <a:ea typeface="+mn-ea"/>
                <a:cs typeface="+mn-cs"/>
              </a:defRPr>
            </a:lvl7pPr>
            <a:lvl8pPr marL="2133600" algn="l" defTabSz="609600" rtl="0" eaLnBrk="1" latinLnBrk="0" hangingPunct="1">
              <a:defRPr sz="1200" kern="1200">
                <a:solidFill>
                  <a:schemeClr val="tx1"/>
                </a:solidFill>
                <a:latin typeface="+mn-lt"/>
                <a:ea typeface="+mn-ea"/>
                <a:cs typeface="+mn-cs"/>
              </a:defRPr>
            </a:lvl8pPr>
            <a:lvl9pPr marL="2438400" algn="l" defTabSz="609600" rtl="0" eaLnBrk="1" latinLnBrk="0" hangingPunct="1">
              <a:defRPr sz="1200" kern="1200">
                <a:solidFill>
                  <a:schemeClr val="tx1"/>
                </a:solidFill>
                <a:latin typeface="+mn-lt"/>
                <a:ea typeface="+mn-ea"/>
                <a:cs typeface="+mn-cs"/>
              </a:defRPr>
            </a:lvl9pPr>
          </a:lstStyle>
          <a:p>
            <a:pPr marL="0" lvl="0" indent="0" algn="l">
              <a:lnSpc>
                <a:spcPts val="2505"/>
              </a:lnSpc>
            </a:pPr>
            <a:r>
              <a:rPr lang="en-US" sz="2400" b="1" spc="-11" dirty="0">
                <a:solidFill>
                  <a:srgbClr val="145757"/>
                </a:solidFill>
                <a:latin typeface="Times New Roman" panose="02020603050405020304" pitchFamily="18" charset="0"/>
                <a:ea typeface="Inter Bold"/>
                <a:cs typeface="Times New Roman" panose="02020603050405020304" pitchFamily="18" charset="0"/>
                <a:sym typeface="Inter Bold"/>
              </a:rPr>
              <a:t>Development through Connectivity</a:t>
            </a:r>
            <a:endParaRPr lang="en-US" sz="2400" b="1" spc="-11" dirty="0">
              <a:solidFill>
                <a:srgbClr val="145757"/>
              </a:solidFill>
              <a:latin typeface="Times New Roman" panose="02020603050405020304" pitchFamily="18" charset="0"/>
              <a:ea typeface="Inter Bold"/>
              <a:cs typeface="Times New Roman" panose="02020603050405020304" pitchFamily="18" charset="0"/>
              <a:sym typeface="Inter Bold"/>
            </a:endParaRPr>
          </a:p>
        </p:txBody>
      </p:sp>
      <p:sp>
        <p:nvSpPr>
          <p:cNvPr id="40" name="TextBox 40"/>
          <p:cNvSpPr txBox="1"/>
          <p:nvPr/>
        </p:nvSpPr>
        <p:spPr>
          <a:xfrm>
            <a:off x="6067401" y="2273851"/>
            <a:ext cx="3833928" cy="320675"/>
          </a:xfrm>
          <a:prstGeom prst="rect">
            <a:avLst/>
          </a:prstGeom>
        </p:spPr>
        <p:txBody>
          <a:bodyPr wrap="square" lIns="0" tIns="0" rIns="0" bIns="0" rtlCol="0" anchor="t">
            <a:spAutoFit/>
          </a:bodyPr>
          <a:lstStyle>
            <a:defPPr>
              <a:defRPr lang="en-US"/>
            </a:defPPr>
            <a:lvl1pPr marL="0" algn="l" defTabSz="609600" rtl="0" eaLnBrk="1" latinLnBrk="0" hangingPunct="1">
              <a:defRPr sz="1200" kern="1200">
                <a:solidFill>
                  <a:schemeClr val="tx1"/>
                </a:solidFill>
                <a:latin typeface="+mn-lt"/>
                <a:ea typeface="+mn-ea"/>
                <a:cs typeface="+mn-cs"/>
              </a:defRPr>
            </a:lvl1pPr>
            <a:lvl2pPr marL="304800" algn="l" defTabSz="609600" rtl="0" eaLnBrk="1" latinLnBrk="0" hangingPunct="1">
              <a:defRPr sz="1200" kern="1200">
                <a:solidFill>
                  <a:schemeClr val="tx1"/>
                </a:solidFill>
                <a:latin typeface="+mn-lt"/>
                <a:ea typeface="+mn-ea"/>
                <a:cs typeface="+mn-cs"/>
              </a:defRPr>
            </a:lvl2pPr>
            <a:lvl3pPr marL="609600" algn="l" defTabSz="609600" rtl="0" eaLnBrk="1" latinLnBrk="0" hangingPunct="1">
              <a:defRPr sz="1200" kern="1200">
                <a:solidFill>
                  <a:schemeClr val="tx1"/>
                </a:solidFill>
                <a:latin typeface="+mn-lt"/>
                <a:ea typeface="+mn-ea"/>
                <a:cs typeface="+mn-cs"/>
              </a:defRPr>
            </a:lvl3pPr>
            <a:lvl4pPr marL="914400" algn="l" defTabSz="609600" rtl="0" eaLnBrk="1" latinLnBrk="0" hangingPunct="1">
              <a:defRPr sz="1200" kern="1200">
                <a:solidFill>
                  <a:schemeClr val="tx1"/>
                </a:solidFill>
                <a:latin typeface="+mn-lt"/>
                <a:ea typeface="+mn-ea"/>
                <a:cs typeface="+mn-cs"/>
              </a:defRPr>
            </a:lvl4pPr>
            <a:lvl5pPr marL="1219200" algn="l" defTabSz="609600" rtl="0" eaLnBrk="1" latinLnBrk="0" hangingPunct="1">
              <a:defRPr sz="1200" kern="1200">
                <a:solidFill>
                  <a:schemeClr val="tx1"/>
                </a:solidFill>
                <a:latin typeface="+mn-lt"/>
                <a:ea typeface="+mn-ea"/>
                <a:cs typeface="+mn-cs"/>
              </a:defRPr>
            </a:lvl5pPr>
            <a:lvl6pPr marL="1524000" algn="l" defTabSz="609600" rtl="0" eaLnBrk="1" latinLnBrk="0" hangingPunct="1">
              <a:defRPr sz="1200" kern="1200">
                <a:solidFill>
                  <a:schemeClr val="tx1"/>
                </a:solidFill>
                <a:latin typeface="+mn-lt"/>
                <a:ea typeface="+mn-ea"/>
                <a:cs typeface="+mn-cs"/>
              </a:defRPr>
            </a:lvl6pPr>
            <a:lvl7pPr marL="1828800" algn="l" defTabSz="609600" rtl="0" eaLnBrk="1" latinLnBrk="0" hangingPunct="1">
              <a:defRPr sz="1200" kern="1200">
                <a:solidFill>
                  <a:schemeClr val="tx1"/>
                </a:solidFill>
                <a:latin typeface="+mn-lt"/>
                <a:ea typeface="+mn-ea"/>
                <a:cs typeface="+mn-cs"/>
              </a:defRPr>
            </a:lvl7pPr>
            <a:lvl8pPr marL="2133600" algn="l" defTabSz="609600" rtl="0" eaLnBrk="1" latinLnBrk="0" hangingPunct="1">
              <a:defRPr sz="1200" kern="1200">
                <a:solidFill>
                  <a:schemeClr val="tx1"/>
                </a:solidFill>
                <a:latin typeface="+mn-lt"/>
                <a:ea typeface="+mn-ea"/>
                <a:cs typeface="+mn-cs"/>
              </a:defRPr>
            </a:lvl8pPr>
            <a:lvl9pPr marL="2438400" algn="l" defTabSz="609600" rtl="0" eaLnBrk="1" latinLnBrk="0" hangingPunct="1">
              <a:defRPr sz="1200" kern="1200">
                <a:solidFill>
                  <a:schemeClr val="tx1"/>
                </a:solidFill>
                <a:latin typeface="+mn-lt"/>
                <a:ea typeface="+mn-ea"/>
                <a:cs typeface="+mn-cs"/>
              </a:defRPr>
            </a:lvl9pPr>
          </a:lstStyle>
          <a:p>
            <a:pPr marL="0" lvl="0" indent="0" algn="l">
              <a:lnSpc>
                <a:spcPts val="2505"/>
              </a:lnSpc>
            </a:pPr>
            <a:r>
              <a:rPr lang="en-US" sz="2400" spc="-11" dirty="0">
                <a:solidFill>
                  <a:srgbClr val="145757"/>
                </a:solidFill>
                <a:latin typeface="Times New Roman" panose="02020603050405020304" pitchFamily="18" charset="0"/>
                <a:ea typeface="Inter Bold"/>
                <a:cs typeface="Times New Roman" panose="02020603050405020304" pitchFamily="18" charset="0"/>
                <a:sym typeface="Inter Bold"/>
              </a:rPr>
              <a:t>The </a:t>
            </a:r>
            <a:r>
              <a:rPr lang="en-US" sz="2400" spc="-11" dirty="0" err="1">
                <a:solidFill>
                  <a:srgbClr val="145757"/>
                </a:solidFill>
                <a:latin typeface="Times New Roman" panose="02020603050405020304" pitchFamily="18" charset="0"/>
                <a:ea typeface="Inter Bold"/>
                <a:cs typeface="Times New Roman" panose="02020603050405020304" pitchFamily="18" charset="0"/>
                <a:sym typeface="Inter Bold"/>
              </a:rPr>
              <a:t>Asht</a:t>
            </a:r>
            <a:r>
              <a:rPr lang="en-US" sz="2400" spc="-11" dirty="0">
                <a:solidFill>
                  <a:srgbClr val="145757"/>
                </a:solidFill>
                <a:latin typeface="Times New Roman" panose="02020603050405020304" pitchFamily="18" charset="0"/>
                <a:ea typeface="Inter Bold"/>
                <a:cs typeface="Times New Roman" panose="02020603050405020304" pitchFamily="18" charset="0"/>
                <a:sym typeface="Inter Bold"/>
              </a:rPr>
              <a:t> Lakshmi</a:t>
            </a:r>
            <a:endParaRPr lang="en-US" sz="2400" spc="-11" dirty="0">
              <a:solidFill>
                <a:srgbClr val="145757"/>
              </a:solidFill>
              <a:latin typeface="Times New Roman" panose="02020603050405020304" pitchFamily="18" charset="0"/>
              <a:ea typeface="Inter Bold"/>
              <a:cs typeface="Times New Roman" panose="02020603050405020304" pitchFamily="18" charset="0"/>
              <a:sym typeface="Inter Bold"/>
            </a:endParaRPr>
          </a:p>
        </p:txBody>
      </p:sp>
      <p:sp>
        <p:nvSpPr>
          <p:cNvPr id="41" name="TextBox 41"/>
          <p:cNvSpPr txBox="1"/>
          <p:nvPr/>
        </p:nvSpPr>
        <p:spPr>
          <a:xfrm>
            <a:off x="1179451" y="2774225"/>
            <a:ext cx="4151496" cy="796290"/>
          </a:xfrm>
          <a:prstGeom prst="rect">
            <a:avLst/>
          </a:prstGeom>
        </p:spPr>
        <p:txBody>
          <a:bodyPr wrap="square" lIns="0" tIns="0" rIns="0" bIns="0" rtlCol="0" anchor="t">
            <a:spAutoFit/>
          </a:bodyPr>
          <a:lstStyle>
            <a:defPPr>
              <a:defRPr lang="en-US"/>
            </a:defPPr>
            <a:lvl1pPr marL="0" algn="l" defTabSz="609600" rtl="0" eaLnBrk="1" latinLnBrk="0" hangingPunct="1">
              <a:defRPr sz="1200" kern="1200">
                <a:solidFill>
                  <a:schemeClr val="tx1"/>
                </a:solidFill>
                <a:latin typeface="+mn-lt"/>
                <a:ea typeface="+mn-ea"/>
                <a:cs typeface="+mn-cs"/>
              </a:defRPr>
            </a:lvl1pPr>
            <a:lvl2pPr marL="304800" algn="l" defTabSz="609600" rtl="0" eaLnBrk="1" latinLnBrk="0" hangingPunct="1">
              <a:defRPr sz="1200" kern="1200">
                <a:solidFill>
                  <a:schemeClr val="tx1"/>
                </a:solidFill>
                <a:latin typeface="+mn-lt"/>
                <a:ea typeface="+mn-ea"/>
                <a:cs typeface="+mn-cs"/>
              </a:defRPr>
            </a:lvl2pPr>
            <a:lvl3pPr marL="609600" algn="l" defTabSz="609600" rtl="0" eaLnBrk="1" latinLnBrk="0" hangingPunct="1">
              <a:defRPr sz="1200" kern="1200">
                <a:solidFill>
                  <a:schemeClr val="tx1"/>
                </a:solidFill>
                <a:latin typeface="+mn-lt"/>
                <a:ea typeface="+mn-ea"/>
                <a:cs typeface="+mn-cs"/>
              </a:defRPr>
            </a:lvl3pPr>
            <a:lvl4pPr marL="914400" algn="l" defTabSz="609600" rtl="0" eaLnBrk="1" latinLnBrk="0" hangingPunct="1">
              <a:defRPr sz="1200" kern="1200">
                <a:solidFill>
                  <a:schemeClr val="tx1"/>
                </a:solidFill>
                <a:latin typeface="+mn-lt"/>
                <a:ea typeface="+mn-ea"/>
                <a:cs typeface="+mn-cs"/>
              </a:defRPr>
            </a:lvl4pPr>
            <a:lvl5pPr marL="1219200" algn="l" defTabSz="609600" rtl="0" eaLnBrk="1" latinLnBrk="0" hangingPunct="1">
              <a:defRPr sz="1200" kern="1200">
                <a:solidFill>
                  <a:schemeClr val="tx1"/>
                </a:solidFill>
                <a:latin typeface="+mn-lt"/>
                <a:ea typeface="+mn-ea"/>
                <a:cs typeface="+mn-cs"/>
              </a:defRPr>
            </a:lvl5pPr>
            <a:lvl6pPr marL="1524000" algn="l" defTabSz="609600" rtl="0" eaLnBrk="1" latinLnBrk="0" hangingPunct="1">
              <a:defRPr sz="1200" kern="1200">
                <a:solidFill>
                  <a:schemeClr val="tx1"/>
                </a:solidFill>
                <a:latin typeface="+mn-lt"/>
                <a:ea typeface="+mn-ea"/>
                <a:cs typeface="+mn-cs"/>
              </a:defRPr>
            </a:lvl6pPr>
            <a:lvl7pPr marL="1828800" algn="l" defTabSz="609600" rtl="0" eaLnBrk="1" latinLnBrk="0" hangingPunct="1">
              <a:defRPr sz="1200" kern="1200">
                <a:solidFill>
                  <a:schemeClr val="tx1"/>
                </a:solidFill>
                <a:latin typeface="+mn-lt"/>
                <a:ea typeface="+mn-ea"/>
                <a:cs typeface="+mn-cs"/>
              </a:defRPr>
            </a:lvl7pPr>
            <a:lvl8pPr marL="2133600" algn="l" defTabSz="609600" rtl="0" eaLnBrk="1" latinLnBrk="0" hangingPunct="1">
              <a:defRPr sz="1200" kern="1200">
                <a:solidFill>
                  <a:schemeClr val="tx1"/>
                </a:solidFill>
                <a:latin typeface="+mn-lt"/>
                <a:ea typeface="+mn-ea"/>
                <a:cs typeface="+mn-cs"/>
              </a:defRPr>
            </a:lvl8pPr>
            <a:lvl9pPr marL="2438400" algn="l" defTabSz="609600" rtl="0" eaLnBrk="1" latinLnBrk="0" hangingPunct="1">
              <a:defRPr sz="1200" kern="1200">
                <a:solidFill>
                  <a:schemeClr val="tx1"/>
                </a:solidFill>
                <a:latin typeface="+mn-lt"/>
                <a:ea typeface="+mn-ea"/>
                <a:cs typeface="+mn-cs"/>
              </a:defRPr>
            </a:lvl9pPr>
          </a:lstStyle>
          <a:p>
            <a:pPr marL="0" lvl="0" indent="0" algn="just">
              <a:lnSpc>
                <a:spcPts val="2070"/>
              </a:lnSpc>
              <a:spcBef>
                <a:spcPct val="0"/>
              </a:spcBef>
            </a:pPr>
            <a:r>
              <a:rPr lang="en-US" sz="2000" dirty="0">
                <a:solidFill>
                  <a:srgbClr val="000000"/>
                </a:solidFill>
                <a:latin typeface="Inter"/>
                <a:ea typeface="Inter"/>
                <a:cs typeface="Inter"/>
                <a:sym typeface="Inter"/>
              </a:rPr>
              <a:t>“</a:t>
            </a:r>
            <a:r>
              <a:rPr lang="en-US" sz="2000" b="1" dirty="0">
                <a:solidFill>
                  <a:srgbClr val="000000"/>
                </a:solidFill>
                <a:latin typeface="Times New Roman" panose="02020603050405020304" pitchFamily="18" charset="0"/>
                <a:ea typeface="Inter"/>
                <a:cs typeface="Times New Roman" panose="02020603050405020304" pitchFamily="18" charset="0"/>
                <a:sym typeface="Inter"/>
              </a:rPr>
              <a:t>Northeast is our gateway to South -East Asia and can become a centre for development of the entire region.”</a:t>
            </a:r>
            <a:endParaRPr lang="en-US" sz="2000" b="1" dirty="0">
              <a:solidFill>
                <a:srgbClr val="000000"/>
              </a:solidFill>
              <a:latin typeface="Times New Roman" panose="02020603050405020304" pitchFamily="18" charset="0"/>
              <a:ea typeface="Inter"/>
              <a:cs typeface="Times New Roman" panose="02020603050405020304" pitchFamily="18" charset="0"/>
              <a:sym typeface="Inter"/>
            </a:endParaRPr>
          </a:p>
        </p:txBody>
      </p:sp>
      <p:sp>
        <p:nvSpPr>
          <p:cNvPr id="42" name="TextBox 42"/>
          <p:cNvSpPr txBox="1"/>
          <p:nvPr/>
        </p:nvSpPr>
        <p:spPr>
          <a:xfrm>
            <a:off x="5930665" y="2649647"/>
            <a:ext cx="5152539" cy="1327150"/>
          </a:xfrm>
          <a:prstGeom prst="rect">
            <a:avLst/>
          </a:prstGeom>
        </p:spPr>
        <p:txBody>
          <a:bodyPr wrap="square" lIns="0" tIns="0" rIns="0" bIns="0" rtlCol="0" anchor="t">
            <a:spAutoFit/>
          </a:bodyPr>
          <a:lstStyle>
            <a:defPPr>
              <a:defRPr lang="en-US"/>
            </a:defPPr>
            <a:lvl1pPr marL="0" algn="l" defTabSz="609600" rtl="0" eaLnBrk="1" latinLnBrk="0" hangingPunct="1">
              <a:defRPr sz="1200" kern="1200">
                <a:solidFill>
                  <a:schemeClr val="tx1"/>
                </a:solidFill>
                <a:latin typeface="+mn-lt"/>
                <a:ea typeface="+mn-ea"/>
                <a:cs typeface="+mn-cs"/>
              </a:defRPr>
            </a:lvl1pPr>
            <a:lvl2pPr marL="304800" algn="l" defTabSz="609600" rtl="0" eaLnBrk="1" latinLnBrk="0" hangingPunct="1">
              <a:defRPr sz="1200" kern="1200">
                <a:solidFill>
                  <a:schemeClr val="tx1"/>
                </a:solidFill>
                <a:latin typeface="+mn-lt"/>
                <a:ea typeface="+mn-ea"/>
                <a:cs typeface="+mn-cs"/>
              </a:defRPr>
            </a:lvl2pPr>
            <a:lvl3pPr marL="609600" algn="l" defTabSz="609600" rtl="0" eaLnBrk="1" latinLnBrk="0" hangingPunct="1">
              <a:defRPr sz="1200" kern="1200">
                <a:solidFill>
                  <a:schemeClr val="tx1"/>
                </a:solidFill>
                <a:latin typeface="+mn-lt"/>
                <a:ea typeface="+mn-ea"/>
                <a:cs typeface="+mn-cs"/>
              </a:defRPr>
            </a:lvl3pPr>
            <a:lvl4pPr marL="914400" algn="l" defTabSz="609600" rtl="0" eaLnBrk="1" latinLnBrk="0" hangingPunct="1">
              <a:defRPr sz="1200" kern="1200">
                <a:solidFill>
                  <a:schemeClr val="tx1"/>
                </a:solidFill>
                <a:latin typeface="+mn-lt"/>
                <a:ea typeface="+mn-ea"/>
                <a:cs typeface="+mn-cs"/>
              </a:defRPr>
            </a:lvl4pPr>
            <a:lvl5pPr marL="1219200" algn="l" defTabSz="609600" rtl="0" eaLnBrk="1" latinLnBrk="0" hangingPunct="1">
              <a:defRPr sz="1200" kern="1200">
                <a:solidFill>
                  <a:schemeClr val="tx1"/>
                </a:solidFill>
                <a:latin typeface="+mn-lt"/>
                <a:ea typeface="+mn-ea"/>
                <a:cs typeface="+mn-cs"/>
              </a:defRPr>
            </a:lvl5pPr>
            <a:lvl6pPr marL="1524000" algn="l" defTabSz="609600" rtl="0" eaLnBrk="1" latinLnBrk="0" hangingPunct="1">
              <a:defRPr sz="1200" kern="1200">
                <a:solidFill>
                  <a:schemeClr val="tx1"/>
                </a:solidFill>
                <a:latin typeface="+mn-lt"/>
                <a:ea typeface="+mn-ea"/>
                <a:cs typeface="+mn-cs"/>
              </a:defRPr>
            </a:lvl6pPr>
            <a:lvl7pPr marL="1828800" algn="l" defTabSz="609600" rtl="0" eaLnBrk="1" latinLnBrk="0" hangingPunct="1">
              <a:defRPr sz="1200" kern="1200">
                <a:solidFill>
                  <a:schemeClr val="tx1"/>
                </a:solidFill>
                <a:latin typeface="+mn-lt"/>
                <a:ea typeface="+mn-ea"/>
                <a:cs typeface="+mn-cs"/>
              </a:defRPr>
            </a:lvl7pPr>
            <a:lvl8pPr marL="2133600" algn="l" defTabSz="609600" rtl="0" eaLnBrk="1" latinLnBrk="0" hangingPunct="1">
              <a:defRPr sz="1200" kern="1200">
                <a:solidFill>
                  <a:schemeClr val="tx1"/>
                </a:solidFill>
                <a:latin typeface="+mn-lt"/>
                <a:ea typeface="+mn-ea"/>
                <a:cs typeface="+mn-cs"/>
              </a:defRPr>
            </a:lvl8pPr>
            <a:lvl9pPr marL="2438400" algn="l" defTabSz="609600" rtl="0" eaLnBrk="1" latinLnBrk="0" hangingPunct="1">
              <a:defRPr sz="1200" kern="1200">
                <a:solidFill>
                  <a:schemeClr val="tx1"/>
                </a:solidFill>
                <a:latin typeface="+mn-lt"/>
                <a:ea typeface="+mn-ea"/>
                <a:cs typeface="+mn-cs"/>
              </a:defRPr>
            </a:lvl9pPr>
          </a:lstStyle>
          <a:p>
            <a:pPr marL="0" lvl="0" indent="0" algn="just">
              <a:lnSpc>
                <a:spcPts val="2070"/>
              </a:lnSpc>
              <a:spcBef>
                <a:spcPct val="0"/>
              </a:spcBef>
            </a:pPr>
            <a:r>
              <a:rPr lang="en-US" sz="2000" b="1" dirty="0" err="1">
                <a:solidFill>
                  <a:srgbClr val="000000"/>
                </a:solidFill>
                <a:latin typeface="Times New Roman" panose="02020603050405020304" pitchFamily="18" charset="0"/>
                <a:ea typeface="Inter"/>
                <a:cs typeface="Times New Roman" panose="02020603050405020304" pitchFamily="18" charset="0"/>
                <a:sym typeface="Inter"/>
              </a:rPr>
              <a:t>Asht</a:t>
            </a:r>
            <a:r>
              <a:rPr lang="en-US" sz="2000" b="1" dirty="0">
                <a:solidFill>
                  <a:srgbClr val="000000"/>
                </a:solidFill>
                <a:latin typeface="Times New Roman" panose="02020603050405020304" pitchFamily="18" charset="0"/>
                <a:ea typeface="Inter"/>
                <a:cs typeface="Times New Roman" panose="02020603050405020304" pitchFamily="18" charset="0"/>
                <a:sym typeface="Inter"/>
              </a:rPr>
              <a:t> Lakshmi (8 states of the region) government should work on 8 foundation pillars for its development, viz. Peace, Power, Tourism, 5G connectivity, Culture, Natural farming, Sports, Potential</a:t>
            </a:r>
            <a:endParaRPr lang="en-US" sz="2000" b="1" dirty="0">
              <a:solidFill>
                <a:srgbClr val="000000"/>
              </a:solidFill>
              <a:latin typeface="Times New Roman" panose="02020603050405020304" pitchFamily="18" charset="0"/>
              <a:ea typeface="Inter"/>
              <a:cs typeface="Times New Roman" panose="02020603050405020304" pitchFamily="18" charset="0"/>
              <a:sym typeface="Inter"/>
            </a:endParaRPr>
          </a:p>
        </p:txBody>
      </p:sp>
      <p:sp>
        <p:nvSpPr>
          <p:cNvPr id="43" name="TextBox 43"/>
          <p:cNvSpPr txBox="1"/>
          <p:nvPr/>
        </p:nvSpPr>
        <p:spPr>
          <a:xfrm>
            <a:off x="1179452" y="5098973"/>
            <a:ext cx="9579773" cy="1327150"/>
          </a:xfrm>
          <a:prstGeom prst="rect">
            <a:avLst/>
          </a:prstGeom>
        </p:spPr>
        <p:txBody>
          <a:bodyPr wrap="square" lIns="0" tIns="0" rIns="0" bIns="0" rtlCol="0" anchor="t">
            <a:spAutoFit/>
          </a:bodyPr>
          <a:lstStyle>
            <a:defPPr>
              <a:defRPr lang="en-US"/>
            </a:defPPr>
            <a:lvl1pPr marL="0" algn="l" defTabSz="609600" rtl="0" eaLnBrk="1" latinLnBrk="0" hangingPunct="1">
              <a:defRPr sz="1200" kern="1200">
                <a:solidFill>
                  <a:schemeClr val="tx1"/>
                </a:solidFill>
                <a:latin typeface="+mn-lt"/>
                <a:ea typeface="+mn-ea"/>
                <a:cs typeface="+mn-cs"/>
              </a:defRPr>
            </a:lvl1pPr>
            <a:lvl2pPr marL="304800" algn="l" defTabSz="609600" rtl="0" eaLnBrk="1" latinLnBrk="0" hangingPunct="1">
              <a:defRPr sz="1200" kern="1200">
                <a:solidFill>
                  <a:schemeClr val="tx1"/>
                </a:solidFill>
                <a:latin typeface="+mn-lt"/>
                <a:ea typeface="+mn-ea"/>
                <a:cs typeface="+mn-cs"/>
              </a:defRPr>
            </a:lvl2pPr>
            <a:lvl3pPr marL="609600" algn="l" defTabSz="609600" rtl="0" eaLnBrk="1" latinLnBrk="0" hangingPunct="1">
              <a:defRPr sz="1200" kern="1200">
                <a:solidFill>
                  <a:schemeClr val="tx1"/>
                </a:solidFill>
                <a:latin typeface="+mn-lt"/>
                <a:ea typeface="+mn-ea"/>
                <a:cs typeface="+mn-cs"/>
              </a:defRPr>
            </a:lvl3pPr>
            <a:lvl4pPr marL="914400" algn="l" defTabSz="609600" rtl="0" eaLnBrk="1" latinLnBrk="0" hangingPunct="1">
              <a:defRPr sz="1200" kern="1200">
                <a:solidFill>
                  <a:schemeClr val="tx1"/>
                </a:solidFill>
                <a:latin typeface="+mn-lt"/>
                <a:ea typeface="+mn-ea"/>
                <a:cs typeface="+mn-cs"/>
              </a:defRPr>
            </a:lvl4pPr>
            <a:lvl5pPr marL="1219200" algn="l" defTabSz="609600" rtl="0" eaLnBrk="1" latinLnBrk="0" hangingPunct="1">
              <a:defRPr sz="1200" kern="1200">
                <a:solidFill>
                  <a:schemeClr val="tx1"/>
                </a:solidFill>
                <a:latin typeface="+mn-lt"/>
                <a:ea typeface="+mn-ea"/>
                <a:cs typeface="+mn-cs"/>
              </a:defRPr>
            </a:lvl5pPr>
            <a:lvl6pPr marL="1524000" algn="l" defTabSz="609600" rtl="0" eaLnBrk="1" latinLnBrk="0" hangingPunct="1">
              <a:defRPr sz="1200" kern="1200">
                <a:solidFill>
                  <a:schemeClr val="tx1"/>
                </a:solidFill>
                <a:latin typeface="+mn-lt"/>
                <a:ea typeface="+mn-ea"/>
                <a:cs typeface="+mn-cs"/>
              </a:defRPr>
            </a:lvl6pPr>
            <a:lvl7pPr marL="1828800" algn="l" defTabSz="609600" rtl="0" eaLnBrk="1" latinLnBrk="0" hangingPunct="1">
              <a:defRPr sz="1200" kern="1200">
                <a:solidFill>
                  <a:schemeClr val="tx1"/>
                </a:solidFill>
                <a:latin typeface="+mn-lt"/>
                <a:ea typeface="+mn-ea"/>
                <a:cs typeface="+mn-cs"/>
              </a:defRPr>
            </a:lvl7pPr>
            <a:lvl8pPr marL="2133600" algn="l" defTabSz="609600" rtl="0" eaLnBrk="1" latinLnBrk="0" hangingPunct="1">
              <a:defRPr sz="1200" kern="1200">
                <a:solidFill>
                  <a:schemeClr val="tx1"/>
                </a:solidFill>
                <a:latin typeface="+mn-lt"/>
                <a:ea typeface="+mn-ea"/>
                <a:cs typeface="+mn-cs"/>
              </a:defRPr>
            </a:lvl8pPr>
            <a:lvl9pPr marL="2438400" algn="l" defTabSz="609600" rtl="0" eaLnBrk="1" latinLnBrk="0" hangingPunct="1">
              <a:defRPr sz="1200" kern="1200">
                <a:solidFill>
                  <a:schemeClr val="tx1"/>
                </a:solidFill>
                <a:latin typeface="+mn-lt"/>
                <a:ea typeface="+mn-ea"/>
                <a:cs typeface="+mn-cs"/>
              </a:defRPr>
            </a:lvl9pPr>
          </a:lstStyle>
          <a:p>
            <a:pPr marL="0" lvl="0" indent="0" algn="just">
              <a:lnSpc>
                <a:spcPts val="2070"/>
              </a:lnSpc>
              <a:spcBef>
                <a:spcPct val="0"/>
              </a:spcBef>
            </a:pPr>
            <a:r>
              <a:rPr lang="en-US" sz="2000" b="1" dirty="0">
                <a:solidFill>
                  <a:srgbClr val="000000"/>
                </a:solidFill>
                <a:latin typeface="Inter"/>
                <a:ea typeface="Inter"/>
                <a:cs typeface="Inter"/>
                <a:sym typeface="Inter"/>
              </a:rPr>
              <a:t>I</a:t>
            </a:r>
            <a:r>
              <a:rPr lang="en-US" sz="2000" b="1" dirty="0">
                <a:solidFill>
                  <a:srgbClr val="000000"/>
                </a:solidFill>
                <a:latin typeface="Times New Roman" panose="02020603050405020304" pitchFamily="18" charset="0"/>
                <a:ea typeface="Inter"/>
                <a:cs typeface="Times New Roman" panose="02020603050405020304" pitchFamily="18" charset="0"/>
                <a:sym typeface="Inter"/>
              </a:rPr>
              <a:t>n last 8 years, number of airports in the region has jumped from 9 to 16, and the number of flights have increased from about 900 before 2014 to around 1900. Many North Eastern states have come to Railway map for the first time and efforts are being done to expand the waterways also. The length of national highways has increased by 50% since 2014 in the region</a:t>
            </a:r>
            <a:endParaRPr lang="en-US" sz="2000" b="1" dirty="0">
              <a:solidFill>
                <a:srgbClr val="000000"/>
              </a:solidFill>
              <a:latin typeface="Times New Roman" panose="02020603050405020304" pitchFamily="18" charset="0"/>
              <a:ea typeface="Inter"/>
              <a:cs typeface="Times New Roman" panose="02020603050405020304" pitchFamily="18" charset="0"/>
              <a:sym typeface="Inte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920875" y="645160"/>
            <a:ext cx="8350250" cy="622300"/>
          </a:xfrm>
          <a:prstGeom prst="rect">
            <a:avLst/>
          </a:prstGeom>
        </p:spPr>
        <p:txBody>
          <a:bodyPr wrap="square" lIns="0" tIns="0" rIns="0" bIns="0" rtlCol="0" anchor="t">
            <a:spAutoFit/>
          </a:bodyPr>
          <a:lstStyle/>
          <a:p>
            <a:pPr>
              <a:lnSpc>
                <a:spcPts val="4855"/>
              </a:lnSpc>
            </a:pPr>
            <a:r>
              <a:rPr lang="en-US" sz="3465">
                <a:solidFill>
                  <a:srgbClr val="FDA715"/>
                </a:solidFill>
                <a:latin typeface="Times New Roman" panose="02020603050405020304" pitchFamily="18" charset="0"/>
                <a:ea typeface="Roboto Condensed Bold"/>
                <a:cs typeface="Times New Roman" panose="02020603050405020304" pitchFamily="18" charset="0"/>
                <a:sym typeface="Roboto Condensed Bold"/>
              </a:rPr>
              <a:t>PROGRESS SO FAR &amp; </a:t>
            </a:r>
            <a:r>
              <a:rPr lang="en-US" sz="3465">
                <a:solidFill>
                  <a:srgbClr val="00AA59"/>
                </a:solidFill>
                <a:latin typeface="Times New Roman" panose="02020603050405020304" pitchFamily="18" charset="0"/>
                <a:ea typeface="Roboto Condensed Bold"/>
                <a:cs typeface="Times New Roman" panose="02020603050405020304" pitchFamily="18" charset="0"/>
                <a:sym typeface="Roboto Condensed Bold"/>
              </a:rPr>
              <a:t>WAY FORWARD</a:t>
            </a:r>
            <a:endParaRPr lang="en-US" sz="3465">
              <a:solidFill>
                <a:srgbClr val="00AA59"/>
              </a:solidFill>
              <a:latin typeface="Times New Roman" panose="02020603050405020304" pitchFamily="18" charset="0"/>
              <a:ea typeface="Roboto Condensed Bold"/>
              <a:cs typeface="Times New Roman" panose="02020603050405020304" pitchFamily="18" charset="0"/>
              <a:sym typeface="Roboto Condensed Bold"/>
            </a:endParaRPr>
          </a:p>
        </p:txBody>
      </p:sp>
      <p:sp>
        <p:nvSpPr>
          <p:cNvPr id="4" name="Freeform 4"/>
          <p:cNvSpPr/>
          <p:nvPr/>
        </p:nvSpPr>
        <p:spPr>
          <a:xfrm>
            <a:off x="6444227" y="1495995"/>
            <a:ext cx="695815" cy="633192"/>
          </a:xfrm>
          <a:custGeom>
            <a:avLst/>
            <a:gdLst/>
            <a:ahLst/>
            <a:cxnLst/>
            <a:rect l="l" t="t" r="r" b="b"/>
            <a:pathLst>
              <a:path w="1043723" h="949788">
                <a:moveTo>
                  <a:pt x="0" y="0"/>
                </a:moveTo>
                <a:lnTo>
                  <a:pt x="1043723" y="0"/>
                </a:lnTo>
                <a:lnTo>
                  <a:pt x="1043723" y="949788"/>
                </a:lnTo>
                <a:lnTo>
                  <a:pt x="0" y="949788"/>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txBody>
          <a:bodyPr/>
          <a:lstStyle/>
          <a:p>
            <a:endParaRPr lang="en-US"/>
          </a:p>
        </p:txBody>
      </p:sp>
      <p:sp>
        <p:nvSpPr>
          <p:cNvPr id="5" name="TextBox 5"/>
          <p:cNvSpPr txBox="1"/>
          <p:nvPr/>
        </p:nvSpPr>
        <p:spPr>
          <a:xfrm>
            <a:off x="7261860" y="1515110"/>
            <a:ext cx="4345305" cy="426720"/>
          </a:xfrm>
          <a:prstGeom prst="rect">
            <a:avLst/>
          </a:prstGeom>
        </p:spPr>
        <p:txBody>
          <a:bodyPr wrap="square" lIns="0" tIns="0" rIns="0" bIns="0" rtlCol="0" anchor="t">
            <a:spAutoFit/>
          </a:bodyPr>
          <a:lstStyle/>
          <a:p>
            <a:pPr>
              <a:lnSpc>
                <a:spcPts val="1665"/>
              </a:lnSpc>
            </a:pPr>
            <a:r>
              <a:rPr lang="en-US" sz="1665" dirty="0">
                <a:solidFill>
                  <a:srgbClr val="000000"/>
                </a:solidFill>
                <a:latin typeface="Poppins Bold"/>
                <a:ea typeface="Poppins Bold"/>
                <a:cs typeface="Poppins Bold"/>
                <a:sym typeface="Poppins Bold"/>
              </a:rPr>
              <a:t>D</a:t>
            </a:r>
            <a:r>
              <a:rPr lang="en-US" sz="2000" dirty="0">
                <a:solidFill>
                  <a:srgbClr val="000000"/>
                </a:solidFill>
                <a:latin typeface="Times New Roman" panose="02020603050405020304" pitchFamily="18" charset="0"/>
                <a:ea typeface="Poppins Bold"/>
                <a:cs typeface="Times New Roman" panose="02020603050405020304" pitchFamily="18" charset="0"/>
                <a:sym typeface="Poppins Bold"/>
              </a:rPr>
              <a:t>iverse Stakeholders consultations on Draft Document</a:t>
            </a:r>
            <a:endParaRPr lang="en-US" sz="2000" dirty="0">
              <a:solidFill>
                <a:srgbClr val="000000"/>
              </a:solidFill>
              <a:latin typeface="Times New Roman" panose="02020603050405020304" pitchFamily="18" charset="0"/>
              <a:ea typeface="Poppins Bold"/>
              <a:cs typeface="Times New Roman" panose="02020603050405020304" pitchFamily="18" charset="0"/>
              <a:sym typeface="Poppins Bold"/>
            </a:endParaRPr>
          </a:p>
        </p:txBody>
      </p:sp>
      <p:sp>
        <p:nvSpPr>
          <p:cNvPr id="6" name="TextBox 6"/>
          <p:cNvSpPr txBox="1"/>
          <p:nvPr/>
        </p:nvSpPr>
        <p:spPr>
          <a:xfrm>
            <a:off x="7362502" y="2168043"/>
            <a:ext cx="4244612" cy="208915"/>
          </a:xfrm>
          <a:prstGeom prst="rect">
            <a:avLst/>
          </a:prstGeom>
        </p:spPr>
        <p:txBody>
          <a:bodyPr wrap="square" lIns="0" tIns="0" rIns="0" bIns="0" rtlCol="0" anchor="t">
            <a:spAutoFit/>
          </a:bodyPr>
          <a:lstStyle/>
          <a:p>
            <a:pPr>
              <a:lnSpc>
                <a:spcPts val="1630"/>
              </a:lnSpc>
            </a:pPr>
            <a:r>
              <a:rPr lang="en-US" sz="2000" b="1" dirty="0">
                <a:solidFill>
                  <a:srgbClr val="000000"/>
                </a:solidFill>
                <a:latin typeface="Times New Roman" panose="02020603050405020304" pitchFamily="18" charset="0"/>
                <a:ea typeface="Poppins Bold"/>
                <a:cs typeface="Times New Roman" panose="02020603050405020304" pitchFamily="18" charset="0"/>
                <a:sym typeface="Poppins"/>
              </a:rPr>
              <a:t>1st Sept-30th September 2024</a:t>
            </a:r>
            <a:endParaRPr lang="en-US" sz="2000" b="1" dirty="0">
              <a:solidFill>
                <a:srgbClr val="000000"/>
              </a:solidFill>
              <a:latin typeface="Times New Roman" panose="02020603050405020304" pitchFamily="18" charset="0"/>
              <a:ea typeface="Poppins Bold"/>
              <a:cs typeface="Times New Roman" panose="02020603050405020304" pitchFamily="18" charset="0"/>
              <a:sym typeface="Poppins"/>
            </a:endParaRPr>
          </a:p>
        </p:txBody>
      </p:sp>
      <p:sp>
        <p:nvSpPr>
          <p:cNvPr id="7" name="Freeform 7"/>
          <p:cNvSpPr txBox="1"/>
          <p:nvPr/>
        </p:nvSpPr>
        <p:spPr>
          <a:xfrm>
            <a:off x="6444227" y="2573255"/>
            <a:ext cx="695815" cy="276860"/>
          </a:xfrm>
          <a:custGeom>
            <a:avLst/>
            <a:gdLst/>
            <a:ahLst/>
            <a:cxnLst/>
            <a:rect l="l" t="t" r="r" b="b"/>
            <a:pathLst>
              <a:path w="1043723" h="949788">
                <a:moveTo>
                  <a:pt x="0" y="0"/>
                </a:moveTo>
                <a:lnTo>
                  <a:pt x="1043723" y="0"/>
                </a:lnTo>
                <a:lnTo>
                  <a:pt x="1043723" y="949788"/>
                </a:lnTo>
                <a:lnTo>
                  <a:pt x="0" y="949788"/>
                </a:lnTo>
                <a:lnTo>
                  <a:pt x="0" y="0"/>
                </a:lnTo>
                <a:close/>
              </a:path>
            </a:pathLst>
          </a:custGeom>
        </p:spPr>
        <p:txBody>
          <a:bodyPr wrap="square" lIns="0" tIns="0" rIns="0" bIns="0" rtlCol="0" anchor="t">
            <a:spAutoFit/>
          </a:bodyPr>
          <a:lstStyle/>
          <a:p>
            <a:pPr lvl="0" algn="l">
              <a:lnSpc>
                <a:spcPts val="1665"/>
              </a:lnSpc>
              <a:buClrTx/>
              <a:buSzTx/>
              <a:buFontTx/>
            </a:pPr>
            <a:endParaRPr lang="en-US" sz="1800" dirty="0">
              <a:solidFill>
                <a:srgbClr val="000000"/>
              </a:solidFill>
              <a:latin typeface="Times New Roman" panose="02020603050405020304" pitchFamily="18" charset="0"/>
              <a:ea typeface="Poppins Bold"/>
              <a:cs typeface="Times New Roman" panose="02020603050405020304" pitchFamily="18" charset="0"/>
              <a:sym typeface="+mn-ea"/>
            </a:endParaRPr>
          </a:p>
        </p:txBody>
      </p:sp>
      <p:sp>
        <p:nvSpPr>
          <p:cNvPr id="8" name="TextBox 8"/>
          <p:cNvSpPr txBox="1"/>
          <p:nvPr/>
        </p:nvSpPr>
        <p:spPr>
          <a:xfrm>
            <a:off x="7327265" y="2621915"/>
            <a:ext cx="4131945" cy="213360"/>
          </a:xfrm>
          <a:prstGeom prst="rect">
            <a:avLst/>
          </a:prstGeom>
        </p:spPr>
        <p:txBody>
          <a:bodyPr wrap="square" lIns="0" tIns="0" rIns="0" bIns="0" rtlCol="0" anchor="t">
            <a:spAutoFit/>
          </a:bodyPr>
          <a:lstStyle/>
          <a:p>
            <a:pPr>
              <a:lnSpc>
                <a:spcPts val="1665"/>
              </a:lnSpc>
            </a:pPr>
            <a:r>
              <a:rPr lang="en-US" sz="1800" dirty="0">
                <a:solidFill>
                  <a:srgbClr val="000000"/>
                </a:solidFill>
                <a:latin typeface="Times New Roman" panose="02020603050405020304" pitchFamily="18" charset="0"/>
                <a:ea typeface="Poppins Bold"/>
                <a:cs typeface="Times New Roman" panose="02020603050405020304" pitchFamily="18" charset="0"/>
                <a:sym typeface="Poppins Bold"/>
              </a:rPr>
              <a:t>Revisions and Finalization of Vision 204</a:t>
            </a:r>
            <a:r>
              <a:rPr lang="en-US" sz="1400" dirty="0">
                <a:solidFill>
                  <a:srgbClr val="000000"/>
                </a:solidFill>
                <a:latin typeface="Times New Roman" panose="02020603050405020304" pitchFamily="18" charset="0"/>
                <a:ea typeface="Poppins Bold"/>
                <a:cs typeface="Times New Roman" panose="02020603050405020304" pitchFamily="18" charset="0"/>
                <a:sym typeface="Poppins Bold"/>
              </a:rPr>
              <a:t>7 </a:t>
            </a:r>
            <a:endParaRPr lang="en-US" sz="1400" dirty="0">
              <a:solidFill>
                <a:srgbClr val="000000"/>
              </a:solidFill>
              <a:latin typeface="Times New Roman" panose="02020603050405020304" pitchFamily="18" charset="0"/>
              <a:ea typeface="Poppins Bold"/>
              <a:cs typeface="Times New Roman" panose="02020603050405020304" pitchFamily="18" charset="0"/>
              <a:sym typeface="Poppins Bold"/>
            </a:endParaRPr>
          </a:p>
        </p:txBody>
      </p:sp>
      <p:sp>
        <p:nvSpPr>
          <p:cNvPr id="9" name="TextBox 9"/>
          <p:cNvSpPr txBox="1"/>
          <p:nvPr/>
        </p:nvSpPr>
        <p:spPr>
          <a:xfrm>
            <a:off x="7327265" y="3294380"/>
            <a:ext cx="4865370" cy="302895"/>
          </a:xfrm>
          <a:prstGeom prst="rect">
            <a:avLst/>
          </a:prstGeom>
        </p:spPr>
        <p:txBody>
          <a:bodyPr wrap="square" lIns="0" tIns="0" rIns="0" bIns="0" rtlCol="0" anchor="t">
            <a:noAutofit/>
          </a:bodyPr>
          <a:lstStyle/>
          <a:p>
            <a:pPr>
              <a:lnSpc>
                <a:spcPts val="1630"/>
              </a:lnSpc>
            </a:pPr>
            <a:r>
              <a:rPr lang="en-US" sz="2000" b="1" dirty="0">
                <a:solidFill>
                  <a:srgbClr val="000000"/>
                </a:solidFill>
                <a:latin typeface="Times New Roman" panose="02020603050405020304" pitchFamily="18" charset="0"/>
                <a:ea typeface="Poppins Bold"/>
                <a:cs typeface="Times New Roman" panose="02020603050405020304" pitchFamily="18" charset="0"/>
                <a:sym typeface="Poppins"/>
              </a:rPr>
              <a:t>1st October-15 October, 2024</a:t>
            </a:r>
            <a:endParaRPr lang="en-US" sz="2000" b="1" dirty="0">
              <a:solidFill>
                <a:srgbClr val="000000"/>
              </a:solidFill>
              <a:latin typeface="Times New Roman" panose="02020603050405020304" pitchFamily="18" charset="0"/>
              <a:ea typeface="Poppins Bold"/>
              <a:cs typeface="Times New Roman" panose="02020603050405020304" pitchFamily="18" charset="0"/>
              <a:sym typeface="Poppins"/>
            </a:endParaRPr>
          </a:p>
        </p:txBody>
      </p:sp>
      <p:sp>
        <p:nvSpPr>
          <p:cNvPr id="10" name="TextBox 10"/>
          <p:cNvSpPr txBox="1"/>
          <p:nvPr/>
        </p:nvSpPr>
        <p:spPr>
          <a:xfrm>
            <a:off x="7327265" y="3547745"/>
            <a:ext cx="3909695" cy="1829435"/>
          </a:xfrm>
          <a:prstGeom prst="rect">
            <a:avLst/>
          </a:prstGeom>
        </p:spPr>
        <p:txBody>
          <a:bodyPr wrap="square" lIns="0" tIns="0" rIns="0" bIns="0" rtlCol="0" anchor="t">
            <a:noAutofit/>
          </a:bodyPr>
          <a:lstStyle/>
          <a:p>
            <a:pPr>
              <a:lnSpc>
                <a:spcPts val="1335"/>
              </a:lnSpc>
            </a:pPr>
            <a:endParaRPr lang="en-US" dirty="0">
              <a:solidFill>
                <a:srgbClr val="000000"/>
              </a:solidFill>
              <a:latin typeface="+mn-lt"/>
              <a:ea typeface="Poppins Bold"/>
              <a:cs typeface="Poppins Bold"/>
              <a:sym typeface="Poppins Bold"/>
            </a:endParaRPr>
          </a:p>
          <a:p>
            <a:pPr>
              <a:lnSpc>
                <a:spcPts val="1335"/>
              </a:lnSpc>
            </a:pPr>
            <a:endParaRPr lang="en-US" b="1" dirty="0">
              <a:solidFill>
                <a:srgbClr val="000000"/>
              </a:solidFill>
              <a:latin typeface="+mn-lt"/>
              <a:ea typeface="Poppins Bold"/>
              <a:cs typeface="Poppins Bold"/>
              <a:sym typeface="Poppins Bold"/>
            </a:endParaRPr>
          </a:p>
          <a:p>
            <a:pPr algn="just">
              <a:lnSpc>
                <a:spcPts val="1335"/>
              </a:lnSpc>
            </a:pPr>
            <a:r>
              <a:rPr lang="en-US" b="1" dirty="0">
                <a:solidFill>
                  <a:srgbClr val="000000"/>
                </a:solidFill>
                <a:latin typeface="+mn-lt"/>
                <a:ea typeface="Poppins Bold"/>
                <a:cs typeface="Poppins Bold"/>
                <a:sym typeface="Poppins Bold"/>
              </a:rPr>
              <a:t>S</a:t>
            </a:r>
            <a:r>
              <a:rPr lang="en-US" dirty="0">
                <a:solidFill>
                  <a:srgbClr val="000000"/>
                </a:solidFill>
                <a:latin typeface="Times New Roman" panose="02020603050405020304" pitchFamily="18" charset="0"/>
                <a:ea typeface="Poppins Bold"/>
                <a:cs typeface="Times New Roman" panose="02020603050405020304" pitchFamily="18" charset="0"/>
                <a:sym typeface="Poppins Bold"/>
              </a:rPr>
              <a:t>igning of the Vision 2047 Document</a:t>
            </a:r>
            <a:endParaRPr lang="en-US" dirty="0">
              <a:solidFill>
                <a:srgbClr val="000000"/>
              </a:solidFill>
              <a:latin typeface="Times New Roman" panose="02020603050405020304" pitchFamily="18" charset="0"/>
              <a:ea typeface="Poppins Bold"/>
              <a:cs typeface="Times New Roman" panose="02020603050405020304" pitchFamily="18" charset="0"/>
              <a:sym typeface="Poppins Bold"/>
            </a:endParaRPr>
          </a:p>
          <a:p>
            <a:pPr algn="just">
              <a:lnSpc>
                <a:spcPts val="1335"/>
              </a:lnSpc>
            </a:pPr>
            <a:r>
              <a:rPr lang="en-US" dirty="0">
                <a:solidFill>
                  <a:srgbClr val="000000"/>
                </a:solidFill>
                <a:latin typeface="Times New Roman" panose="02020603050405020304" pitchFamily="18" charset="0"/>
                <a:ea typeface="Poppins Bold"/>
                <a:cs typeface="Times New Roman" panose="02020603050405020304" pitchFamily="18" charset="0"/>
                <a:sym typeface="Poppins Bold"/>
              </a:rPr>
              <a:t> by the Hon’ble Chairman of the North Eastern Council, </a:t>
            </a:r>
            <a:endParaRPr lang="en-US" dirty="0">
              <a:solidFill>
                <a:srgbClr val="000000"/>
              </a:solidFill>
              <a:latin typeface="Times New Roman" panose="02020603050405020304" pitchFamily="18" charset="0"/>
              <a:ea typeface="Poppins Bold"/>
              <a:cs typeface="Times New Roman" panose="02020603050405020304" pitchFamily="18" charset="0"/>
              <a:sym typeface="Poppins Bold"/>
            </a:endParaRPr>
          </a:p>
          <a:p>
            <a:pPr algn="just">
              <a:lnSpc>
                <a:spcPts val="1335"/>
              </a:lnSpc>
            </a:pPr>
            <a:endParaRPr lang="en-US" dirty="0">
              <a:solidFill>
                <a:srgbClr val="000000"/>
              </a:solidFill>
              <a:latin typeface="Times New Roman" panose="02020603050405020304" pitchFamily="18" charset="0"/>
              <a:ea typeface="Poppins Bold"/>
              <a:cs typeface="Times New Roman" panose="02020603050405020304" pitchFamily="18" charset="0"/>
              <a:sym typeface="Poppins Bold"/>
            </a:endParaRPr>
          </a:p>
          <a:p>
            <a:pPr algn="just">
              <a:lnSpc>
                <a:spcPts val="1335"/>
              </a:lnSpc>
            </a:pPr>
            <a:r>
              <a:rPr lang="en-US" dirty="0">
                <a:solidFill>
                  <a:srgbClr val="000000"/>
                </a:solidFill>
                <a:latin typeface="Times New Roman" panose="02020603050405020304" pitchFamily="18" charset="0"/>
                <a:ea typeface="Poppins Bold"/>
                <a:cs typeface="Times New Roman" panose="02020603050405020304" pitchFamily="18" charset="0"/>
                <a:sym typeface="Poppins Bold"/>
              </a:rPr>
              <a:t>Hon’ble Minister of MDoNER and the Chief Ministers of the North East Region</a:t>
            </a:r>
            <a:endParaRPr lang="en-US" dirty="0">
              <a:solidFill>
                <a:srgbClr val="000000"/>
              </a:solidFill>
              <a:latin typeface="Times New Roman" panose="02020603050405020304" pitchFamily="18" charset="0"/>
              <a:ea typeface="Poppins Bold"/>
              <a:cs typeface="Times New Roman" panose="02020603050405020304" pitchFamily="18" charset="0"/>
              <a:sym typeface="Poppins Bold"/>
            </a:endParaRPr>
          </a:p>
          <a:p>
            <a:pPr>
              <a:lnSpc>
                <a:spcPts val="1335"/>
              </a:lnSpc>
            </a:pPr>
            <a:endParaRPr lang="en-US" sz="1800" dirty="0">
              <a:solidFill>
                <a:srgbClr val="000000"/>
              </a:solidFill>
              <a:latin typeface="Times New Roman" panose="02020603050405020304" pitchFamily="18" charset="0"/>
              <a:ea typeface="Poppins Bold"/>
              <a:cs typeface="Times New Roman" panose="02020603050405020304" pitchFamily="18" charset="0"/>
              <a:sym typeface="Poppins Bold"/>
            </a:endParaRPr>
          </a:p>
        </p:txBody>
      </p:sp>
      <p:sp>
        <p:nvSpPr>
          <p:cNvPr id="11" name="TextBox 11"/>
          <p:cNvSpPr txBox="1"/>
          <p:nvPr/>
        </p:nvSpPr>
        <p:spPr>
          <a:xfrm>
            <a:off x="7362012" y="5161223"/>
            <a:ext cx="3349806" cy="208915"/>
          </a:xfrm>
          <a:prstGeom prst="rect">
            <a:avLst/>
          </a:prstGeom>
        </p:spPr>
        <p:txBody>
          <a:bodyPr lIns="0" tIns="0" rIns="0" bIns="0" rtlCol="0" anchor="t">
            <a:spAutoFit/>
          </a:bodyPr>
          <a:lstStyle/>
          <a:p>
            <a:pPr>
              <a:lnSpc>
                <a:spcPts val="1630"/>
              </a:lnSpc>
            </a:pPr>
            <a:r>
              <a:rPr lang="en-US" sz="2000" b="1" dirty="0">
                <a:solidFill>
                  <a:srgbClr val="000000"/>
                </a:solidFill>
                <a:latin typeface="Times New Roman" panose="02020603050405020304" pitchFamily="18" charset="0"/>
                <a:ea typeface="Poppins Bold"/>
                <a:cs typeface="Times New Roman" panose="02020603050405020304" pitchFamily="18" charset="0"/>
                <a:sym typeface="Poppins"/>
              </a:rPr>
              <a:t>October 2024</a:t>
            </a:r>
            <a:endParaRPr lang="en-US" sz="2000" b="1" dirty="0">
              <a:solidFill>
                <a:srgbClr val="000000"/>
              </a:solidFill>
              <a:latin typeface="Times New Roman" panose="02020603050405020304" pitchFamily="18" charset="0"/>
              <a:ea typeface="Poppins Bold"/>
              <a:cs typeface="Times New Roman" panose="02020603050405020304" pitchFamily="18" charset="0"/>
              <a:sym typeface="Poppins"/>
            </a:endParaRPr>
          </a:p>
        </p:txBody>
      </p:sp>
      <p:sp>
        <p:nvSpPr>
          <p:cNvPr id="12" name="Freeform 12"/>
          <p:cNvSpPr/>
          <p:nvPr/>
        </p:nvSpPr>
        <p:spPr>
          <a:xfrm>
            <a:off x="6444227" y="3730883"/>
            <a:ext cx="695815" cy="633192"/>
          </a:xfrm>
          <a:custGeom>
            <a:avLst/>
            <a:gdLst/>
            <a:ahLst/>
            <a:cxnLst/>
            <a:rect l="l" t="t" r="r" b="b"/>
            <a:pathLst>
              <a:path w="1043723" h="949788">
                <a:moveTo>
                  <a:pt x="0" y="0"/>
                </a:moveTo>
                <a:lnTo>
                  <a:pt x="1043723" y="0"/>
                </a:lnTo>
                <a:lnTo>
                  <a:pt x="1043723" y="949788"/>
                </a:lnTo>
                <a:lnTo>
                  <a:pt x="0" y="949788"/>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txBody>
          <a:bodyPr/>
          <a:lstStyle/>
          <a:p>
            <a:endParaRPr lang="en-US"/>
          </a:p>
        </p:txBody>
      </p:sp>
      <p:sp>
        <p:nvSpPr>
          <p:cNvPr id="13" name="Freeform 13"/>
          <p:cNvSpPr/>
          <p:nvPr/>
        </p:nvSpPr>
        <p:spPr>
          <a:xfrm>
            <a:off x="6444227" y="5323244"/>
            <a:ext cx="695815" cy="633192"/>
          </a:xfrm>
          <a:custGeom>
            <a:avLst/>
            <a:gdLst/>
            <a:ahLst/>
            <a:cxnLst/>
            <a:rect l="l" t="t" r="r" b="b"/>
            <a:pathLst>
              <a:path w="1043723" h="949788">
                <a:moveTo>
                  <a:pt x="0" y="0"/>
                </a:moveTo>
                <a:lnTo>
                  <a:pt x="1043723" y="0"/>
                </a:lnTo>
                <a:lnTo>
                  <a:pt x="1043723" y="949788"/>
                </a:lnTo>
                <a:lnTo>
                  <a:pt x="0" y="949788"/>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txBody>
          <a:bodyPr/>
          <a:lstStyle/>
          <a:p>
            <a:endParaRPr lang="en-US"/>
          </a:p>
        </p:txBody>
      </p:sp>
      <p:sp>
        <p:nvSpPr>
          <p:cNvPr id="14" name="TextBox 14"/>
          <p:cNvSpPr txBox="1"/>
          <p:nvPr/>
        </p:nvSpPr>
        <p:spPr>
          <a:xfrm>
            <a:off x="7362190" y="5514340"/>
            <a:ext cx="3874770" cy="342265"/>
          </a:xfrm>
          <a:prstGeom prst="rect">
            <a:avLst/>
          </a:prstGeom>
        </p:spPr>
        <p:txBody>
          <a:bodyPr wrap="square" lIns="0" tIns="0" rIns="0" bIns="0" rtlCol="0" anchor="t">
            <a:spAutoFit/>
          </a:bodyPr>
          <a:lstStyle/>
          <a:p>
            <a:pPr>
              <a:lnSpc>
                <a:spcPts val="1335"/>
              </a:lnSpc>
            </a:pPr>
            <a:r>
              <a:rPr lang="en-US" sz="2000" dirty="0">
                <a:solidFill>
                  <a:srgbClr val="000000"/>
                </a:solidFill>
                <a:latin typeface="Times New Roman" panose="02020603050405020304" pitchFamily="18" charset="0"/>
                <a:ea typeface="Poppins Bold"/>
                <a:cs typeface="Times New Roman" panose="02020603050405020304" pitchFamily="18" charset="0"/>
                <a:sym typeface="Poppins Bold"/>
              </a:rPr>
              <a:t>Launching of the Vision 2047 by Hon’ble </a:t>
            </a:r>
            <a:r>
              <a:rPr lang="en-US" sz="2000" dirty="0">
                <a:solidFill>
                  <a:srgbClr val="000000"/>
                </a:solidFill>
                <a:latin typeface="+mn-lt"/>
                <a:ea typeface="Poppins Bold"/>
                <a:cs typeface="Poppins Bold"/>
                <a:sym typeface="Poppins Bold"/>
              </a:rPr>
              <a:t>Prime Minister of India</a:t>
            </a:r>
            <a:endParaRPr lang="en-US" sz="2000" dirty="0">
              <a:solidFill>
                <a:srgbClr val="000000"/>
              </a:solidFill>
              <a:latin typeface="+mn-lt"/>
              <a:ea typeface="Poppins Bold"/>
              <a:cs typeface="Poppins Bold"/>
              <a:sym typeface="Poppins Bold"/>
            </a:endParaRPr>
          </a:p>
        </p:txBody>
      </p:sp>
      <p:sp>
        <p:nvSpPr>
          <p:cNvPr id="15" name="TextBox 15"/>
          <p:cNvSpPr txBox="1"/>
          <p:nvPr/>
        </p:nvSpPr>
        <p:spPr>
          <a:xfrm>
            <a:off x="7362415" y="6171550"/>
            <a:ext cx="3349806" cy="208915"/>
          </a:xfrm>
          <a:prstGeom prst="rect">
            <a:avLst/>
          </a:prstGeom>
        </p:spPr>
        <p:txBody>
          <a:bodyPr lIns="0" tIns="0" rIns="0" bIns="0" rtlCol="0" anchor="t">
            <a:spAutoFit/>
          </a:bodyPr>
          <a:lstStyle/>
          <a:p>
            <a:pPr>
              <a:lnSpc>
                <a:spcPts val="1630"/>
              </a:lnSpc>
            </a:pPr>
            <a:r>
              <a:rPr lang="en-US" sz="2000" b="1" dirty="0">
                <a:solidFill>
                  <a:srgbClr val="000000"/>
                </a:solidFill>
                <a:latin typeface="Times New Roman" panose="02020603050405020304" pitchFamily="18" charset="0"/>
                <a:ea typeface="Poppins Bold"/>
                <a:cs typeface="Times New Roman" panose="02020603050405020304" pitchFamily="18" charset="0"/>
                <a:sym typeface="Poppins"/>
              </a:rPr>
              <a:t>November 2024</a:t>
            </a:r>
            <a:endParaRPr lang="en-US" sz="2000" b="1" dirty="0">
              <a:solidFill>
                <a:srgbClr val="000000"/>
              </a:solidFill>
              <a:latin typeface="Times New Roman" panose="02020603050405020304" pitchFamily="18" charset="0"/>
              <a:ea typeface="Poppins Bold"/>
              <a:cs typeface="Times New Roman" panose="02020603050405020304" pitchFamily="18" charset="0"/>
              <a:sym typeface="Poppins"/>
            </a:endParaRPr>
          </a:p>
        </p:txBody>
      </p:sp>
      <p:grpSp>
        <p:nvGrpSpPr>
          <p:cNvPr id="16" name="Group 16"/>
          <p:cNvGrpSpPr/>
          <p:nvPr/>
        </p:nvGrpSpPr>
        <p:grpSpPr>
          <a:xfrm>
            <a:off x="685801" y="1994502"/>
            <a:ext cx="3993514" cy="3861014"/>
            <a:chOff x="0" y="0"/>
            <a:chExt cx="1398681" cy="1251781"/>
          </a:xfrm>
        </p:grpSpPr>
        <p:sp>
          <p:nvSpPr>
            <p:cNvPr id="17" name="Freeform 17"/>
            <p:cNvSpPr/>
            <p:nvPr/>
          </p:nvSpPr>
          <p:spPr>
            <a:xfrm>
              <a:off x="0" y="0"/>
              <a:ext cx="1398603" cy="1251781"/>
            </a:xfrm>
            <a:custGeom>
              <a:avLst/>
              <a:gdLst/>
              <a:ahLst/>
              <a:cxnLst/>
              <a:rect l="l" t="t" r="r" b="b"/>
              <a:pathLst>
                <a:path w="1398603" h="1251781">
                  <a:moveTo>
                    <a:pt x="0" y="0"/>
                  </a:moveTo>
                  <a:lnTo>
                    <a:pt x="1398603" y="0"/>
                  </a:lnTo>
                  <a:lnTo>
                    <a:pt x="1398603" y="1251781"/>
                  </a:lnTo>
                  <a:lnTo>
                    <a:pt x="0" y="1251781"/>
                  </a:lnTo>
                  <a:close/>
                </a:path>
              </a:pathLst>
            </a:custGeom>
            <a:solidFill>
              <a:srgbClr val="00AA59"/>
            </a:solidFill>
          </p:spPr>
          <p:txBody>
            <a:bodyPr/>
            <a:lstStyle/>
            <a:p>
              <a:endParaRPr lang="en-US"/>
            </a:p>
          </p:txBody>
        </p:sp>
        <p:sp>
          <p:nvSpPr>
            <p:cNvPr id="18" name="TextBox 18"/>
            <p:cNvSpPr txBox="1"/>
            <p:nvPr/>
          </p:nvSpPr>
          <p:spPr>
            <a:xfrm>
              <a:off x="0" y="43645"/>
              <a:ext cx="1398681" cy="1208066"/>
            </a:xfrm>
            <a:prstGeom prst="rect">
              <a:avLst/>
            </a:prstGeom>
          </p:spPr>
          <p:txBody>
            <a:bodyPr lIns="33867" tIns="33867" rIns="33867" bIns="33867" rtlCol="0" anchor="ctr"/>
            <a:lstStyle/>
            <a:p>
              <a:pPr>
                <a:lnSpc>
                  <a:spcPts val="2520"/>
                </a:lnSpc>
              </a:pPr>
              <a:r>
                <a:rPr lang="en-US" sz="1800" dirty="0">
                  <a:solidFill>
                    <a:srgbClr val="FFFFFF"/>
                  </a:solidFill>
                  <a:latin typeface="Times New Roman" panose="02020603050405020304" pitchFamily="18" charset="0"/>
                  <a:ea typeface="Poppins Bold"/>
                  <a:cs typeface="Times New Roman" panose="02020603050405020304" pitchFamily="18" charset="0"/>
                  <a:sym typeface="Poppins Bold"/>
                </a:rPr>
                <a:t>PROGRESS SO FAR</a:t>
              </a:r>
              <a:endParaRPr lang="en-US" sz="1800" dirty="0">
                <a:solidFill>
                  <a:srgbClr val="FFFFFF"/>
                </a:solidFill>
                <a:latin typeface="Times New Roman" panose="02020603050405020304" pitchFamily="18" charset="0"/>
                <a:ea typeface="Poppins Bold"/>
                <a:cs typeface="Times New Roman" panose="02020603050405020304" pitchFamily="18" charset="0"/>
                <a:sym typeface="Poppins Bold"/>
              </a:endParaRPr>
            </a:p>
            <a:p>
              <a:pPr>
                <a:lnSpc>
                  <a:spcPts val="2520"/>
                </a:lnSpc>
              </a:pPr>
              <a:endParaRPr lang="en-US" sz="1800" dirty="0">
                <a:solidFill>
                  <a:srgbClr val="FFFFFF"/>
                </a:solidFill>
                <a:latin typeface="Poppins Bold"/>
                <a:ea typeface="Poppins Bold"/>
                <a:cs typeface="Poppins Bold"/>
                <a:sym typeface="Poppins Bold"/>
              </a:endParaRPr>
            </a:p>
            <a:p>
              <a:pPr marL="388620" lvl="1" indent="-194310">
                <a:lnSpc>
                  <a:spcPts val="2520"/>
                </a:lnSpc>
                <a:buFont typeface="Arial" panose="020B0604020202020204"/>
                <a:buChar char="•"/>
              </a:pPr>
              <a:r>
                <a:rPr lang="en-US" sz="2400" b="1" dirty="0">
                  <a:solidFill>
                    <a:srgbClr val="FFFFFF"/>
                  </a:solidFill>
                  <a:latin typeface="Times New Roman" panose="02020603050405020304" pitchFamily="18" charset="0"/>
                  <a:ea typeface="Poppins"/>
                  <a:cs typeface="Times New Roman" panose="02020603050405020304" pitchFamily="18" charset="0"/>
                  <a:sym typeface="Poppins"/>
                </a:rPr>
                <a:t>Submission of Zero Draft (10</a:t>
              </a:r>
              <a:r>
                <a:rPr lang="en-US" sz="2400" b="1" baseline="30000" dirty="0">
                  <a:solidFill>
                    <a:srgbClr val="FFFFFF"/>
                  </a:solidFill>
                  <a:latin typeface="Times New Roman" panose="02020603050405020304" pitchFamily="18" charset="0"/>
                  <a:ea typeface="Poppins"/>
                  <a:cs typeface="Times New Roman" panose="02020603050405020304" pitchFamily="18" charset="0"/>
                  <a:sym typeface="Poppins"/>
                </a:rPr>
                <a:t>th</a:t>
              </a:r>
              <a:r>
                <a:rPr lang="en-US" sz="2400" b="1" dirty="0">
                  <a:solidFill>
                    <a:srgbClr val="FFFFFF"/>
                  </a:solidFill>
                  <a:latin typeface="Times New Roman" panose="02020603050405020304" pitchFamily="18" charset="0"/>
                  <a:ea typeface="Poppins"/>
                  <a:cs typeface="Times New Roman" panose="02020603050405020304" pitchFamily="18" charset="0"/>
                  <a:sym typeface="Poppins"/>
                </a:rPr>
                <a:t> May 2024)</a:t>
              </a:r>
              <a:endParaRPr lang="en-US" sz="2400" b="1" dirty="0">
                <a:solidFill>
                  <a:srgbClr val="FFFFFF"/>
                </a:solidFill>
                <a:latin typeface="Times New Roman" panose="02020603050405020304" pitchFamily="18" charset="0"/>
                <a:ea typeface="Poppins"/>
                <a:cs typeface="Times New Roman" panose="02020603050405020304" pitchFamily="18" charset="0"/>
                <a:sym typeface="Poppins"/>
              </a:endParaRPr>
            </a:p>
            <a:p>
              <a:pPr marL="388620" lvl="1" indent="-194310">
                <a:lnSpc>
                  <a:spcPts val="2520"/>
                </a:lnSpc>
                <a:buFont typeface="Arial" panose="020B0604020202020204"/>
                <a:buChar char="•"/>
              </a:pPr>
              <a:endParaRPr lang="en-US" sz="2400" b="1" dirty="0">
                <a:solidFill>
                  <a:srgbClr val="FFFFFF"/>
                </a:solidFill>
                <a:latin typeface="Times New Roman" panose="02020603050405020304" pitchFamily="18" charset="0"/>
                <a:ea typeface="Poppins"/>
                <a:cs typeface="Times New Roman" panose="02020603050405020304" pitchFamily="18" charset="0"/>
                <a:sym typeface="Poppins"/>
              </a:endParaRPr>
            </a:p>
            <a:p>
              <a:pPr marL="388620" lvl="1" indent="-194310">
                <a:lnSpc>
                  <a:spcPts val="2520"/>
                </a:lnSpc>
                <a:buFont typeface="Arial" panose="020B0604020202020204"/>
                <a:buChar char="•"/>
              </a:pPr>
              <a:r>
                <a:rPr lang="en-US" sz="2400" b="1" dirty="0">
                  <a:solidFill>
                    <a:srgbClr val="FFFFFF"/>
                  </a:solidFill>
                  <a:latin typeface="Times New Roman" panose="02020603050405020304" pitchFamily="18" charset="0"/>
                  <a:ea typeface="Poppins"/>
                  <a:cs typeface="Times New Roman" panose="02020603050405020304" pitchFamily="18" charset="0"/>
                  <a:sym typeface="Poppins"/>
                </a:rPr>
                <a:t>2 days Workshop at NEC (16th and 17th May, 2024)</a:t>
              </a:r>
              <a:endParaRPr lang="en-US" sz="2400" b="1" dirty="0">
                <a:solidFill>
                  <a:srgbClr val="FFFFFF"/>
                </a:solidFill>
                <a:latin typeface="Times New Roman" panose="02020603050405020304" pitchFamily="18" charset="0"/>
                <a:ea typeface="Poppins"/>
                <a:cs typeface="Times New Roman" panose="02020603050405020304" pitchFamily="18" charset="0"/>
                <a:sym typeface="Poppins"/>
              </a:endParaRPr>
            </a:p>
            <a:p>
              <a:pPr marL="388620" lvl="1" indent="-194310">
                <a:lnSpc>
                  <a:spcPts val="2520"/>
                </a:lnSpc>
                <a:buFont typeface="Arial" panose="020B0604020202020204"/>
                <a:buChar char="•"/>
              </a:pPr>
              <a:endParaRPr lang="en-US" sz="2400" b="1" dirty="0">
                <a:solidFill>
                  <a:srgbClr val="FFFFFF"/>
                </a:solidFill>
                <a:latin typeface="Times New Roman" panose="02020603050405020304" pitchFamily="18" charset="0"/>
                <a:ea typeface="Poppins"/>
                <a:cs typeface="Times New Roman" panose="02020603050405020304" pitchFamily="18" charset="0"/>
                <a:sym typeface="Poppins"/>
              </a:endParaRPr>
            </a:p>
            <a:p>
              <a:pPr marL="388620" lvl="1" indent="-194310">
                <a:lnSpc>
                  <a:spcPts val="2520"/>
                </a:lnSpc>
                <a:buFont typeface="Arial" panose="020B0604020202020204"/>
                <a:buChar char="•"/>
              </a:pPr>
              <a:r>
                <a:rPr lang="en-US" sz="2400" b="1" dirty="0">
                  <a:solidFill>
                    <a:srgbClr val="FFFFFF"/>
                  </a:solidFill>
                  <a:latin typeface="Times New Roman" panose="02020603050405020304" pitchFamily="18" charset="0"/>
                  <a:ea typeface="Poppins"/>
                  <a:cs typeface="Times New Roman" panose="02020603050405020304" pitchFamily="18" charset="0"/>
                  <a:sym typeface="Poppins"/>
                </a:rPr>
                <a:t>Draft presentation to the Hon’ble Minister of the MDoNER (12</a:t>
              </a:r>
              <a:r>
                <a:rPr lang="en-US" sz="2400" b="1" baseline="30000" dirty="0">
                  <a:solidFill>
                    <a:srgbClr val="FFFFFF"/>
                  </a:solidFill>
                  <a:latin typeface="Times New Roman" panose="02020603050405020304" pitchFamily="18" charset="0"/>
                  <a:ea typeface="Poppins"/>
                  <a:cs typeface="Times New Roman" panose="02020603050405020304" pitchFamily="18" charset="0"/>
                  <a:sym typeface="Poppins"/>
                </a:rPr>
                <a:t>th</a:t>
              </a:r>
              <a:r>
                <a:rPr lang="en-US" sz="2400" b="1" dirty="0">
                  <a:solidFill>
                    <a:srgbClr val="FFFFFF"/>
                  </a:solidFill>
                  <a:latin typeface="Times New Roman" panose="02020603050405020304" pitchFamily="18" charset="0"/>
                  <a:ea typeface="Poppins"/>
                  <a:cs typeface="Times New Roman" panose="02020603050405020304" pitchFamily="18" charset="0"/>
                  <a:sym typeface="Poppins"/>
                </a:rPr>
                <a:t> July 2024)</a:t>
              </a:r>
              <a:endParaRPr lang="en-US" sz="2400" b="1" dirty="0">
                <a:solidFill>
                  <a:srgbClr val="FFFFFF"/>
                </a:solidFill>
                <a:latin typeface="Times New Roman" panose="02020603050405020304" pitchFamily="18" charset="0"/>
                <a:ea typeface="Poppins"/>
                <a:cs typeface="Times New Roman" panose="02020603050405020304" pitchFamily="18" charset="0"/>
                <a:sym typeface="Poppins"/>
              </a:endParaRPr>
            </a:p>
            <a:p>
              <a:pPr algn="ctr">
                <a:lnSpc>
                  <a:spcPts val="2800"/>
                </a:lnSpc>
              </a:pPr>
              <a:endParaRPr lang="en-US" sz="1800" dirty="0">
                <a:solidFill>
                  <a:srgbClr val="FFFFFF"/>
                </a:solidFill>
                <a:latin typeface="Times New Roman" panose="02020603050405020304" pitchFamily="18" charset="0"/>
                <a:ea typeface="Poppins"/>
                <a:cs typeface="Times New Roman" panose="02020603050405020304" pitchFamily="18" charset="0"/>
                <a:sym typeface="Poppins"/>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reeform 3"/>
          <p:cNvSpPr/>
          <p:nvPr/>
        </p:nvSpPr>
        <p:spPr bwMode="auto">
          <a:xfrm>
            <a:off x="2519125" y="1348595"/>
            <a:ext cx="3373437" cy="4240213"/>
          </a:xfrm>
          <a:custGeom>
            <a:avLst/>
            <a:gdLst>
              <a:gd name="T0" fmla="*/ 0 w 5059843"/>
              <a:gd name="T1" fmla="*/ 0 h 6360493"/>
              <a:gd name="T2" fmla="*/ 3370343 w 5059843"/>
              <a:gd name="T3" fmla="*/ 0 h 6360493"/>
              <a:gd name="T4" fmla="*/ 3370343 w 5059843"/>
              <a:gd name="T5" fmla="*/ 4234524 h 6360493"/>
              <a:gd name="T6" fmla="*/ 0 w 5059843"/>
              <a:gd name="T7" fmla="*/ 4234524 h 6360493"/>
              <a:gd name="T8" fmla="*/ 0 w 5059843"/>
              <a:gd name="T9" fmla="*/ 0 h 63604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59843" h="6360493">
                <a:moveTo>
                  <a:pt x="0" y="0"/>
                </a:moveTo>
                <a:lnTo>
                  <a:pt x="5059843" y="0"/>
                </a:lnTo>
                <a:lnTo>
                  <a:pt x="5059843" y="6360493"/>
                </a:lnTo>
                <a:lnTo>
                  <a:pt x="0" y="6360493"/>
                </a:lnTo>
                <a:lnTo>
                  <a:pt x="0" y="0"/>
                </a:lnTo>
                <a:close/>
              </a:path>
            </a:pathLst>
          </a:custGeom>
          <a:blipFill dpi="0" rotWithShape="1">
            <a:blip r:embed="rId1"/>
            <a:srcRect/>
            <a:stretch>
              <a:fillRect/>
            </a:stretch>
          </a:blip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36867" name="Freeform 4"/>
          <p:cNvSpPr/>
          <p:nvPr/>
        </p:nvSpPr>
        <p:spPr bwMode="auto">
          <a:xfrm>
            <a:off x="6324331" y="1339969"/>
            <a:ext cx="3581400" cy="4329113"/>
          </a:xfrm>
          <a:custGeom>
            <a:avLst/>
            <a:gdLst>
              <a:gd name="T0" fmla="*/ 0 w 5369889"/>
              <a:gd name="T1" fmla="*/ 0 h 6495703"/>
              <a:gd name="T2" fmla="*/ 3583665 w 5369889"/>
              <a:gd name="T3" fmla="*/ 0 h 6495703"/>
              <a:gd name="T4" fmla="*/ 3583665 w 5369889"/>
              <a:gd name="T5" fmla="*/ 4323034 h 6495703"/>
              <a:gd name="T6" fmla="*/ 0 w 5369889"/>
              <a:gd name="T7" fmla="*/ 4323034 h 6495703"/>
              <a:gd name="T8" fmla="*/ 0 w 5369889"/>
              <a:gd name="T9" fmla="*/ 0 h 64957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69889" h="6495703">
                <a:moveTo>
                  <a:pt x="0" y="0"/>
                </a:moveTo>
                <a:lnTo>
                  <a:pt x="5369889" y="0"/>
                </a:lnTo>
                <a:lnTo>
                  <a:pt x="5369889" y="6495703"/>
                </a:lnTo>
                <a:lnTo>
                  <a:pt x="0" y="6495703"/>
                </a:lnTo>
                <a:lnTo>
                  <a:pt x="0" y="0"/>
                </a:lnTo>
                <a:close/>
              </a:path>
            </a:pathLst>
          </a:custGeom>
          <a:blipFill dpi="0" rotWithShape="1">
            <a:blip r:embed="rId2"/>
            <a:srcRect/>
            <a:stretch>
              <a:fillRect/>
            </a:stretch>
          </a:blip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235200" y="2528281"/>
            <a:ext cx="7721600" cy="1089016"/>
          </a:xfrm>
          <a:prstGeom prst="rect">
            <a:avLst/>
          </a:prstGeom>
        </p:spPr>
        <p:txBody>
          <a:bodyPr wrap="square" lIns="0" tIns="0" rIns="0" bIns="0" rtlCol="0" anchor="t">
            <a:spAutoFit/>
          </a:bodyPr>
          <a:lstStyle>
            <a:defPPr>
              <a:defRPr lang="en-US"/>
            </a:defPPr>
            <a:lvl1pPr marL="0" algn="l" defTabSz="609600" rtl="0" eaLnBrk="1" latinLnBrk="0" hangingPunct="1">
              <a:defRPr sz="1200" kern="1200">
                <a:solidFill>
                  <a:schemeClr val="tx1"/>
                </a:solidFill>
                <a:latin typeface="+mn-lt"/>
                <a:ea typeface="+mn-ea"/>
                <a:cs typeface="+mn-cs"/>
              </a:defRPr>
            </a:lvl1pPr>
            <a:lvl2pPr marL="304800" algn="l" defTabSz="609600" rtl="0" eaLnBrk="1" latinLnBrk="0" hangingPunct="1">
              <a:defRPr sz="1200" kern="1200">
                <a:solidFill>
                  <a:schemeClr val="tx1"/>
                </a:solidFill>
                <a:latin typeface="+mn-lt"/>
                <a:ea typeface="+mn-ea"/>
                <a:cs typeface="+mn-cs"/>
              </a:defRPr>
            </a:lvl2pPr>
            <a:lvl3pPr marL="609600" algn="l" defTabSz="609600" rtl="0" eaLnBrk="1" latinLnBrk="0" hangingPunct="1">
              <a:defRPr sz="1200" kern="1200">
                <a:solidFill>
                  <a:schemeClr val="tx1"/>
                </a:solidFill>
                <a:latin typeface="+mn-lt"/>
                <a:ea typeface="+mn-ea"/>
                <a:cs typeface="+mn-cs"/>
              </a:defRPr>
            </a:lvl3pPr>
            <a:lvl4pPr marL="914400" algn="l" defTabSz="609600" rtl="0" eaLnBrk="1" latinLnBrk="0" hangingPunct="1">
              <a:defRPr sz="1200" kern="1200">
                <a:solidFill>
                  <a:schemeClr val="tx1"/>
                </a:solidFill>
                <a:latin typeface="+mn-lt"/>
                <a:ea typeface="+mn-ea"/>
                <a:cs typeface="+mn-cs"/>
              </a:defRPr>
            </a:lvl4pPr>
            <a:lvl5pPr marL="1219200" algn="l" defTabSz="609600" rtl="0" eaLnBrk="1" latinLnBrk="0" hangingPunct="1">
              <a:defRPr sz="1200" kern="1200">
                <a:solidFill>
                  <a:schemeClr val="tx1"/>
                </a:solidFill>
                <a:latin typeface="+mn-lt"/>
                <a:ea typeface="+mn-ea"/>
                <a:cs typeface="+mn-cs"/>
              </a:defRPr>
            </a:lvl5pPr>
            <a:lvl6pPr marL="1524000" algn="l" defTabSz="609600" rtl="0" eaLnBrk="1" latinLnBrk="0" hangingPunct="1">
              <a:defRPr sz="1200" kern="1200">
                <a:solidFill>
                  <a:schemeClr val="tx1"/>
                </a:solidFill>
                <a:latin typeface="+mn-lt"/>
                <a:ea typeface="+mn-ea"/>
                <a:cs typeface="+mn-cs"/>
              </a:defRPr>
            </a:lvl6pPr>
            <a:lvl7pPr marL="1828800" algn="l" defTabSz="609600" rtl="0" eaLnBrk="1" latinLnBrk="0" hangingPunct="1">
              <a:defRPr sz="1200" kern="1200">
                <a:solidFill>
                  <a:schemeClr val="tx1"/>
                </a:solidFill>
                <a:latin typeface="+mn-lt"/>
                <a:ea typeface="+mn-ea"/>
                <a:cs typeface="+mn-cs"/>
              </a:defRPr>
            </a:lvl7pPr>
            <a:lvl8pPr marL="2133600" algn="l" defTabSz="609600" rtl="0" eaLnBrk="1" latinLnBrk="0" hangingPunct="1">
              <a:defRPr sz="1200" kern="1200">
                <a:solidFill>
                  <a:schemeClr val="tx1"/>
                </a:solidFill>
                <a:latin typeface="+mn-lt"/>
                <a:ea typeface="+mn-ea"/>
                <a:cs typeface="+mn-cs"/>
              </a:defRPr>
            </a:lvl8pPr>
            <a:lvl9pPr marL="2438400" algn="l" defTabSz="609600" rtl="0" eaLnBrk="1" latinLnBrk="0" hangingPunct="1">
              <a:defRPr sz="1200" kern="1200">
                <a:solidFill>
                  <a:schemeClr val="tx1"/>
                </a:solidFill>
                <a:latin typeface="+mn-lt"/>
                <a:ea typeface="+mn-ea"/>
                <a:cs typeface="+mn-cs"/>
              </a:defRPr>
            </a:lvl9pPr>
          </a:lstStyle>
          <a:p>
            <a:pPr algn="ctr">
              <a:lnSpc>
                <a:spcPts val="9335"/>
              </a:lnSpc>
            </a:pPr>
            <a:r>
              <a:rPr lang="en-US" sz="6665" dirty="0">
                <a:solidFill>
                  <a:srgbClr val="FDA715"/>
                </a:solidFill>
                <a:latin typeface="Roboto Condensed Bold"/>
                <a:ea typeface="Roboto Condensed Bold"/>
                <a:cs typeface="Roboto Condensed Bold"/>
                <a:sym typeface="Roboto Condensed Bold"/>
              </a:rPr>
              <a:t>THANK </a:t>
            </a:r>
            <a:r>
              <a:rPr lang="en-US" sz="6665" dirty="0">
                <a:solidFill>
                  <a:srgbClr val="00AA59"/>
                </a:solidFill>
                <a:latin typeface="Roboto Condensed Bold"/>
                <a:ea typeface="Roboto Condensed Bold"/>
                <a:cs typeface="Roboto Condensed Bold"/>
                <a:sym typeface="Roboto Condensed Bold"/>
              </a:rPr>
              <a:t>YOU</a:t>
            </a:r>
            <a:endParaRPr lang="en-US" sz="6665" dirty="0">
              <a:solidFill>
                <a:srgbClr val="00AA59"/>
              </a:solidFill>
              <a:latin typeface="Roboto Condensed Bold"/>
              <a:ea typeface="Roboto Condensed Bold"/>
              <a:cs typeface="Roboto Condensed Bold"/>
              <a:sym typeface="Roboto Condensed Bo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0710" y="364490"/>
            <a:ext cx="10759440" cy="5887720"/>
          </a:xfrm>
          <a:prstGeom prst="rect">
            <a:avLst/>
          </a:prstGeom>
          <a:noFill/>
        </p:spPr>
        <p:txBody>
          <a:bodyPr wrap="square">
            <a:spAutoFit/>
          </a:bodyPr>
          <a:lstStyle/>
          <a:p>
            <a:pPr marR="0" defTabSz="914400">
              <a:lnSpc>
                <a:spcPct val="107000"/>
              </a:lnSpc>
              <a:spcAft>
                <a:spcPts val="800"/>
              </a:spcAft>
              <a:buClrTx/>
              <a:buSzTx/>
              <a:buFontTx/>
              <a:buNone/>
              <a:defRPr/>
            </a:pPr>
            <a:r>
              <a:rPr kumimoji="0" lang="en-US" sz="4400" b="1" cap="none" spc="0" normalizeH="0" baseline="0" dirty="0">
                <a:solidFill>
                  <a:srgbClr val="00AA59"/>
                </a:solidFill>
                <a:latin typeface="Times New Roman" panose="02020603050405020304" pitchFamily="18" charset="0"/>
                <a:ea typeface="Roboto Condensed Bold"/>
                <a:cs typeface="Times New Roman" panose="02020603050405020304" pitchFamily="18" charset="0"/>
              </a:rPr>
              <a:t>Methodology : Nine Layer Consultations</a:t>
            </a:r>
            <a:endParaRPr kumimoji="0" lang="en-US" sz="4400" b="1" cap="none" spc="0" normalizeH="0" baseline="0" dirty="0">
              <a:solidFill>
                <a:srgbClr val="00AA59"/>
              </a:solidFill>
              <a:latin typeface="Times New Roman" panose="02020603050405020304" pitchFamily="18" charset="0"/>
              <a:ea typeface="Roboto Condensed Bold"/>
              <a:cs typeface="Times New Roman" panose="02020603050405020304" pitchFamily="18" charset="0"/>
            </a:endParaRPr>
          </a:p>
          <a:p>
            <a:pPr marL="514350" marR="0" indent="-514350" defTabSz="914400">
              <a:lnSpc>
                <a:spcPct val="107000"/>
              </a:lnSpc>
              <a:spcAft>
                <a:spcPts val="800"/>
              </a:spcAft>
              <a:buClrTx/>
              <a:buSzTx/>
              <a:buFont typeface="+mj-lt"/>
              <a:buAutoNum type="arabicPeriod"/>
              <a:defRPr/>
            </a:pPr>
            <a:r>
              <a:rPr kumimoji="0" lang="en-US" sz="2800" kern="100" cap="none" spc="0" normalizeH="0" baseline="0" noProof="0" dirty="0">
                <a:latin typeface="Calibri" panose="020F0502020204030204" pitchFamily="34" charset="0"/>
                <a:ea typeface="Calibri" panose="020F0502020204030204" pitchFamily="34" charset="0"/>
                <a:cs typeface="Times New Roman" panose="02020603050405020304" pitchFamily="18" charset="0"/>
              </a:rPr>
              <a:t>Literature Survey : Use of Proven Tools to prepare Vision</a:t>
            </a:r>
            <a:endParaRPr kumimoji="0" lang="en-IN" sz="2800" kern="100" cap="none" spc="0" normalizeH="0" baseline="0" noProof="0" dirty="0">
              <a:latin typeface="Calibri" panose="020F0502020204030204" pitchFamily="34" charset="0"/>
              <a:ea typeface="Calibri" panose="020F0502020204030204" pitchFamily="34" charset="0"/>
              <a:cs typeface="Times New Roman" panose="02020603050405020304" pitchFamily="18" charset="0"/>
            </a:endParaRPr>
          </a:p>
          <a:p>
            <a:pPr marL="514350" marR="0" indent="-514350" defTabSz="914400">
              <a:lnSpc>
                <a:spcPct val="107000"/>
              </a:lnSpc>
              <a:spcAft>
                <a:spcPts val="800"/>
              </a:spcAft>
              <a:buClrTx/>
              <a:buSzTx/>
              <a:buFont typeface="+mj-lt"/>
              <a:buAutoNum type="arabicPeriod"/>
              <a:defRPr/>
            </a:pPr>
            <a:r>
              <a:rPr kumimoji="0" lang="en-US" sz="2800" kern="100" cap="none" spc="0" normalizeH="0" baseline="0" noProof="0" dirty="0">
                <a:latin typeface="Calibri" panose="020F0502020204030204" pitchFamily="34" charset="0"/>
                <a:ea typeface="Calibri" panose="020F0502020204030204" pitchFamily="34" charset="0"/>
                <a:cs typeface="Times New Roman" panose="02020603050405020304" pitchFamily="18" charset="0"/>
              </a:rPr>
              <a:t>Experts Contributions</a:t>
            </a:r>
            <a:endParaRPr kumimoji="0" lang="en-IN" sz="2800" kern="100" cap="none" spc="0" normalizeH="0" baseline="0" noProof="0" dirty="0">
              <a:latin typeface="Calibri" panose="020F0502020204030204" pitchFamily="34" charset="0"/>
              <a:ea typeface="Calibri" panose="020F0502020204030204" pitchFamily="34" charset="0"/>
              <a:cs typeface="Times New Roman" panose="02020603050405020304" pitchFamily="18" charset="0"/>
            </a:endParaRPr>
          </a:p>
          <a:p>
            <a:pPr marL="514350" marR="0" indent="-514350" defTabSz="914400">
              <a:lnSpc>
                <a:spcPct val="107000"/>
              </a:lnSpc>
              <a:spcAft>
                <a:spcPts val="800"/>
              </a:spcAft>
              <a:buClrTx/>
              <a:buSzTx/>
              <a:buFont typeface="+mj-lt"/>
              <a:buAutoNum type="arabicPeriod"/>
              <a:defRPr/>
            </a:pPr>
            <a:r>
              <a:rPr kumimoji="0" lang="en-US" sz="2800" kern="100" cap="none" spc="0" normalizeH="0" baseline="0" noProof="0" dirty="0">
                <a:latin typeface="Calibri" panose="020F0502020204030204" pitchFamily="34" charset="0"/>
                <a:ea typeface="Calibri" panose="020F0502020204030204" pitchFamily="34" charset="0"/>
                <a:cs typeface="Times New Roman" panose="02020603050405020304" pitchFamily="18" charset="0"/>
              </a:rPr>
              <a:t>Consultations with the policy makers both National and State Level</a:t>
            </a:r>
            <a:endParaRPr kumimoji="0" lang="en-IN" sz="2800" kern="100" cap="none" spc="0" normalizeH="0" baseline="0" noProof="0" dirty="0">
              <a:latin typeface="Calibri" panose="020F0502020204030204" pitchFamily="34" charset="0"/>
              <a:ea typeface="Calibri" panose="020F0502020204030204" pitchFamily="34" charset="0"/>
              <a:cs typeface="Times New Roman" panose="02020603050405020304" pitchFamily="18" charset="0"/>
            </a:endParaRPr>
          </a:p>
          <a:p>
            <a:pPr marL="514350" marR="0" indent="-514350" defTabSz="914400">
              <a:lnSpc>
                <a:spcPct val="107000"/>
              </a:lnSpc>
              <a:spcAft>
                <a:spcPts val="800"/>
              </a:spcAft>
              <a:buClrTx/>
              <a:buSzTx/>
              <a:buFont typeface="+mj-lt"/>
              <a:buAutoNum type="arabicPeriod"/>
              <a:defRPr/>
            </a:pPr>
            <a:r>
              <a:rPr kumimoji="0" lang="en-US" sz="2800" kern="100" cap="none" spc="0" normalizeH="0" baseline="0" noProof="0" dirty="0">
                <a:latin typeface="Calibri" panose="020F0502020204030204" pitchFamily="34" charset="0"/>
                <a:ea typeface="Calibri" panose="020F0502020204030204" pitchFamily="34" charset="0"/>
                <a:cs typeface="Times New Roman" panose="02020603050405020304" pitchFamily="18" charset="0"/>
              </a:rPr>
              <a:t>Consultations with the professional institutions </a:t>
            </a:r>
            <a:endParaRPr kumimoji="0" lang="en-IN" sz="2800" kern="100" cap="none" spc="0" normalizeH="0" baseline="0" noProof="0" dirty="0">
              <a:latin typeface="Calibri" panose="020F0502020204030204" pitchFamily="34" charset="0"/>
              <a:ea typeface="Calibri" panose="020F0502020204030204" pitchFamily="34" charset="0"/>
              <a:cs typeface="Times New Roman" panose="02020603050405020304" pitchFamily="18" charset="0"/>
            </a:endParaRPr>
          </a:p>
          <a:p>
            <a:pPr marL="514350" marR="0" indent="-514350" defTabSz="914400">
              <a:lnSpc>
                <a:spcPct val="107000"/>
              </a:lnSpc>
              <a:spcAft>
                <a:spcPts val="800"/>
              </a:spcAft>
              <a:buClrTx/>
              <a:buSzTx/>
              <a:buFont typeface="+mj-lt"/>
              <a:buAutoNum type="arabicPeriod"/>
              <a:defRPr/>
            </a:pPr>
            <a:r>
              <a:rPr kumimoji="0" lang="en-US" sz="2800" kern="100" cap="none" spc="0" normalizeH="0" baseline="0" noProof="0" dirty="0">
                <a:latin typeface="Calibri" panose="020F0502020204030204" pitchFamily="34" charset="0"/>
                <a:ea typeface="Calibri" panose="020F0502020204030204" pitchFamily="34" charset="0"/>
                <a:cs typeface="Times New Roman" panose="02020603050405020304" pitchFamily="18" charset="0"/>
              </a:rPr>
              <a:t>Consultations with the private sector/market influencers</a:t>
            </a:r>
            <a:endParaRPr kumimoji="0" lang="en-IN" sz="2800" kern="100" cap="none" spc="0" normalizeH="0" baseline="0" noProof="0" dirty="0">
              <a:latin typeface="Calibri" panose="020F0502020204030204" pitchFamily="34" charset="0"/>
              <a:ea typeface="Calibri" panose="020F0502020204030204" pitchFamily="34" charset="0"/>
              <a:cs typeface="Times New Roman" panose="02020603050405020304" pitchFamily="18" charset="0"/>
            </a:endParaRPr>
          </a:p>
          <a:p>
            <a:pPr marL="514350" marR="0" indent="-514350" defTabSz="914400">
              <a:lnSpc>
                <a:spcPct val="107000"/>
              </a:lnSpc>
              <a:spcAft>
                <a:spcPts val="800"/>
              </a:spcAft>
              <a:buClrTx/>
              <a:buSzTx/>
              <a:buFont typeface="+mj-lt"/>
              <a:buAutoNum type="arabicPeriod"/>
              <a:defRPr/>
            </a:pPr>
            <a:r>
              <a:rPr kumimoji="0" lang="en-US" sz="2800" kern="100" cap="none" spc="0" normalizeH="0" baseline="0" noProof="0" dirty="0">
                <a:latin typeface="Calibri" panose="020F0502020204030204" pitchFamily="34" charset="0"/>
                <a:ea typeface="Calibri" panose="020F0502020204030204" pitchFamily="34" charset="0"/>
                <a:cs typeface="Times New Roman" panose="02020603050405020304" pitchFamily="18" charset="0"/>
              </a:rPr>
              <a:t>Consultation with the Entrepreneurs/women and youth organisations</a:t>
            </a:r>
            <a:endParaRPr kumimoji="0" lang="en-IN" sz="2800" kern="100" cap="none" spc="0" normalizeH="0" baseline="0" noProof="0" dirty="0">
              <a:latin typeface="Calibri" panose="020F0502020204030204" pitchFamily="34" charset="0"/>
              <a:ea typeface="Calibri" panose="020F0502020204030204" pitchFamily="34" charset="0"/>
              <a:cs typeface="Times New Roman" panose="02020603050405020304" pitchFamily="18" charset="0"/>
            </a:endParaRPr>
          </a:p>
          <a:p>
            <a:pPr marL="514350" marR="0" indent="-514350" defTabSz="914400">
              <a:lnSpc>
                <a:spcPct val="107000"/>
              </a:lnSpc>
              <a:spcAft>
                <a:spcPts val="800"/>
              </a:spcAft>
              <a:buClrTx/>
              <a:buSzTx/>
              <a:buFont typeface="+mj-lt"/>
              <a:buAutoNum type="arabicPeriod"/>
              <a:defRPr/>
            </a:pPr>
            <a:r>
              <a:rPr kumimoji="0" lang="en-US" sz="2800" kern="100" cap="none" spc="0" normalizeH="0" baseline="0" noProof="0" dirty="0">
                <a:latin typeface="Calibri" panose="020F0502020204030204" pitchFamily="34" charset="0"/>
                <a:ea typeface="Calibri" panose="020F0502020204030204" pitchFamily="34" charset="0"/>
                <a:cs typeface="Times New Roman" panose="02020603050405020304" pitchFamily="18" charset="0"/>
              </a:rPr>
              <a:t>Consultation with the multilateral and bilateral agencies</a:t>
            </a:r>
            <a:endParaRPr kumimoji="0" lang="en-IN" sz="2800" kern="100" cap="none" spc="0" normalizeH="0" baseline="0" noProof="0" dirty="0">
              <a:latin typeface="Calibri" panose="020F0502020204030204" pitchFamily="34" charset="0"/>
              <a:ea typeface="Calibri" panose="020F0502020204030204" pitchFamily="34" charset="0"/>
              <a:cs typeface="Times New Roman" panose="02020603050405020304" pitchFamily="18" charset="0"/>
            </a:endParaRPr>
          </a:p>
          <a:p>
            <a:pPr marL="514350" marR="0" indent="-514350" defTabSz="914400">
              <a:lnSpc>
                <a:spcPct val="107000"/>
              </a:lnSpc>
              <a:spcAft>
                <a:spcPts val="800"/>
              </a:spcAft>
              <a:buClrTx/>
              <a:buSzTx/>
              <a:buFont typeface="+mj-lt"/>
              <a:buAutoNum type="arabicPeriod"/>
              <a:defRPr/>
            </a:pPr>
            <a:r>
              <a:rPr kumimoji="0" lang="en-US" sz="2800" kern="100" cap="none" spc="0" normalizeH="0" baseline="0" noProof="0" dirty="0">
                <a:latin typeface="Calibri" panose="020F0502020204030204" pitchFamily="34" charset="0"/>
                <a:ea typeface="Calibri" panose="020F0502020204030204" pitchFamily="34" charset="0"/>
                <a:cs typeface="Times New Roman" panose="02020603050405020304" pitchFamily="18" charset="0"/>
              </a:rPr>
              <a:t>Consultations with the </a:t>
            </a:r>
            <a:r>
              <a:rPr kumimoji="0" lang="en-US" sz="2800" kern="100" cap="none" spc="0" normalizeH="0" baseline="0" noProof="0" dirty="0" err="1">
                <a:latin typeface="Calibri" panose="020F0502020204030204" pitchFamily="34" charset="0"/>
                <a:ea typeface="Calibri" panose="020F0502020204030204" pitchFamily="34" charset="0"/>
                <a:cs typeface="Times New Roman" panose="02020603050405020304" pitchFamily="18" charset="0"/>
              </a:rPr>
              <a:t>ciivl</a:t>
            </a:r>
            <a:r>
              <a:rPr kumimoji="0" lang="en-US" sz="2800" kern="100" cap="none" spc="0" normalizeH="0" baseline="0" noProof="0" dirty="0">
                <a:latin typeface="Calibri" panose="020F0502020204030204" pitchFamily="34" charset="0"/>
                <a:ea typeface="Calibri" panose="020F0502020204030204" pitchFamily="34" charset="0"/>
                <a:cs typeface="Times New Roman" panose="02020603050405020304" pitchFamily="18" charset="0"/>
              </a:rPr>
              <a:t> society, community leaders and NGOs</a:t>
            </a:r>
            <a:endParaRPr kumimoji="0" lang="en-IN" sz="2800" kern="100" cap="none" spc="0" normalizeH="0" baseline="0" noProof="0" dirty="0">
              <a:latin typeface="Calibri" panose="020F0502020204030204" pitchFamily="34" charset="0"/>
              <a:ea typeface="Calibri" panose="020F0502020204030204" pitchFamily="34" charset="0"/>
              <a:cs typeface="Times New Roman" panose="02020603050405020304" pitchFamily="18" charset="0"/>
            </a:endParaRPr>
          </a:p>
          <a:p>
            <a:pPr marL="514350" marR="0" indent="-514350" defTabSz="914400">
              <a:lnSpc>
                <a:spcPct val="107000"/>
              </a:lnSpc>
              <a:spcAft>
                <a:spcPts val="800"/>
              </a:spcAft>
              <a:buClrTx/>
              <a:buSzTx/>
              <a:buFont typeface="+mj-lt"/>
              <a:buAutoNum type="arabicPeriod"/>
              <a:defRPr/>
            </a:pPr>
            <a:r>
              <a:rPr kumimoji="0" lang="en-US" sz="2800" kern="100" cap="none" spc="0" normalizeH="0" baseline="0" noProof="0" dirty="0">
                <a:latin typeface="Calibri" panose="020F0502020204030204" pitchFamily="34" charset="0"/>
                <a:ea typeface="Calibri" panose="020F0502020204030204" pitchFamily="34" charset="0"/>
                <a:cs typeface="Times New Roman" panose="02020603050405020304" pitchFamily="18" charset="0"/>
              </a:rPr>
              <a:t>Consultations with cross border stake holders</a:t>
            </a:r>
            <a:endParaRPr kumimoji="0" lang="en-US" sz="2800" kern="100" cap="none" spc="0" normalizeH="0" baseline="0" noProof="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2405" y="609600"/>
            <a:ext cx="11690985" cy="5984875"/>
          </a:xfrm>
          <a:prstGeom prst="rect">
            <a:avLst/>
          </a:prstGeom>
          <a:noFill/>
        </p:spPr>
        <p:txBody>
          <a:bodyPr wrap="square">
            <a:spAutoFit/>
          </a:bodyPr>
          <a:lstStyle/>
          <a:p>
            <a:pPr marR="0" defTabSz="914400">
              <a:lnSpc>
                <a:spcPct val="107000"/>
              </a:lnSpc>
              <a:spcAft>
                <a:spcPts val="800"/>
              </a:spcAft>
              <a:buClrTx/>
              <a:buSzTx/>
              <a:buFontTx/>
              <a:buNone/>
              <a:defRPr/>
            </a:pPr>
            <a:r>
              <a:rPr kumimoji="0" lang="en-US" sz="4400" b="1" cap="none" spc="0" normalizeH="0" baseline="0" dirty="0">
                <a:solidFill>
                  <a:srgbClr val="00AA59"/>
                </a:solidFill>
                <a:latin typeface="Times New Roman" panose="02020603050405020304" pitchFamily="18" charset="0"/>
                <a:ea typeface="Roboto Condensed Bold"/>
                <a:cs typeface="Times New Roman" panose="02020603050405020304" pitchFamily="18" charset="0"/>
              </a:rPr>
              <a:t>      Why Vision 2047 Document ? </a:t>
            </a:r>
            <a:endParaRPr kumimoji="0" lang="en-US" sz="4400" b="1" cap="none" spc="0" normalizeH="0" baseline="0" dirty="0">
              <a:solidFill>
                <a:srgbClr val="00AA59"/>
              </a:solidFill>
              <a:latin typeface="Times New Roman" panose="02020603050405020304" pitchFamily="18" charset="0"/>
              <a:ea typeface="Roboto Condensed Bold"/>
              <a:cs typeface="Times New Roman" panose="02020603050405020304" pitchFamily="18" charset="0"/>
            </a:endParaRPr>
          </a:p>
          <a:p>
            <a:pPr marL="1028700" marR="0" indent="-342900" defTabSz="914400">
              <a:lnSpc>
                <a:spcPct val="107000"/>
              </a:lnSpc>
              <a:spcAft>
                <a:spcPts val="800"/>
              </a:spcAft>
              <a:buClrTx/>
              <a:buSzTx/>
              <a:buFont typeface="Arial" panose="020B0604020202020204" pitchFamily="34" charset="0"/>
              <a:buChar char="•"/>
              <a:defRPr/>
            </a:pPr>
            <a:r>
              <a:rPr kumimoji="0" lang="en-US" sz="2400" b="1" kern="100" cap="none" spc="0" normalizeH="0" baseline="0" noProof="0" dirty="0">
                <a:latin typeface="Calibri" panose="020F0502020204030204" pitchFamily="34" charset="0"/>
                <a:ea typeface="Calibri" panose="020F0502020204030204" pitchFamily="34" charset="0"/>
                <a:cs typeface="Times New Roman" panose="02020603050405020304" pitchFamily="18" charset="0"/>
              </a:rPr>
              <a:t>Global, National and regional contexts have undergone steady changes</a:t>
            </a:r>
            <a:endParaRPr kumimoji="0" lang="en-IN" sz="2400" b="1" kern="100" cap="none" spc="0" normalizeH="0" baseline="0" noProof="0" dirty="0">
              <a:latin typeface="Calibri" panose="020F0502020204030204" pitchFamily="34" charset="0"/>
              <a:ea typeface="Calibri" panose="020F0502020204030204" pitchFamily="34" charset="0"/>
              <a:cs typeface="Times New Roman" panose="02020603050405020304" pitchFamily="18" charset="0"/>
            </a:endParaRPr>
          </a:p>
          <a:p>
            <a:pPr marL="1028700" marR="0" indent="-342900" defTabSz="914400">
              <a:lnSpc>
                <a:spcPct val="107000"/>
              </a:lnSpc>
              <a:spcAft>
                <a:spcPts val="800"/>
              </a:spcAft>
              <a:buClrTx/>
              <a:buSzTx/>
              <a:buFont typeface="Arial" panose="020B0604020202020204" pitchFamily="34" charset="0"/>
              <a:buChar char="•"/>
              <a:defRPr/>
            </a:pPr>
            <a:r>
              <a:rPr kumimoji="0" lang="en-US" sz="2400" b="1" kern="100" cap="none" spc="0" normalizeH="0" baseline="0" noProof="0" dirty="0">
                <a:latin typeface="Calibri" panose="020F0502020204030204" pitchFamily="34" charset="0"/>
                <a:ea typeface="Calibri" panose="020F0502020204030204" pitchFamily="34" charset="0"/>
                <a:cs typeface="Times New Roman" panose="02020603050405020304" pitchFamily="18" charset="0"/>
              </a:rPr>
              <a:t>Aspirations, Expectations and Standards have risen: 100 years of Independence</a:t>
            </a:r>
            <a:endParaRPr kumimoji="0" lang="en-IN" sz="2400" b="1" kern="100" cap="none" spc="0" normalizeH="0" baseline="0" noProof="0" dirty="0">
              <a:latin typeface="Calibri" panose="020F0502020204030204" pitchFamily="34" charset="0"/>
              <a:ea typeface="Calibri" panose="020F0502020204030204" pitchFamily="34" charset="0"/>
              <a:cs typeface="Times New Roman" panose="02020603050405020304" pitchFamily="18" charset="0"/>
            </a:endParaRPr>
          </a:p>
          <a:p>
            <a:pPr marL="1028700" marR="0" indent="-342900" defTabSz="914400">
              <a:lnSpc>
                <a:spcPct val="107000"/>
              </a:lnSpc>
              <a:spcAft>
                <a:spcPts val="800"/>
              </a:spcAft>
              <a:buClrTx/>
              <a:buSzTx/>
              <a:buFont typeface="Arial" panose="020B0604020202020204" pitchFamily="34" charset="0"/>
              <a:buChar char="•"/>
              <a:defRPr/>
            </a:pPr>
            <a:r>
              <a:rPr kumimoji="0" lang="en-US" sz="2400" b="1" kern="100" cap="none" spc="0" normalizeH="0" baseline="0" noProof="0" dirty="0">
                <a:latin typeface="Calibri" panose="020F0502020204030204" pitchFamily="34" charset="0"/>
                <a:ea typeface="Calibri" panose="020F0502020204030204" pitchFamily="34" charset="0"/>
                <a:cs typeface="Times New Roman" panose="02020603050405020304" pitchFamily="18" charset="0"/>
              </a:rPr>
              <a:t>India’s global standings and competitive dynamics to be matched by domestic consolidation: NER emerging to be a key actor</a:t>
            </a:r>
            <a:endParaRPr kumimoji="0" lang="en-US" sz="2400" b="1" kern="100" cap="none" spc="0" normalizeH="0" baseline="0" noProof="0" dirty="0">
              <a:latin typeface="Calibri" panose="020F0502020204030204" pitchFamily="34" charset="0"/>
              <a:ea typeface="Calibri" panose="020F0502020204030204" pitchFamily="34" charset="0"/>
              <a:cs typeface="Times New Roman" panose="02020603050405020304" pitchFamily="18" charset="0"/>
            </a:endParaRPr>
          </a:p>
          <a:p>
            <a:pPr marL="1028700" marR="0" indent="-342900" defTabSz="914400">
              <a:lnSpc>
                <a:spcPct val="107000"/>
              </a:lnSpc>
              <a:spcAft>
                <a:spcPts val="800"/>
              </a:spcAft>
              <a:buClrTx/>
              <a:buSzTx/>
              <a:buFont typeface="Arial" panose="020B0604020202020204" pitchFamily="34" charset="0"/>
              <a:buChar char="•"/>
              <a:defRPr/>
            </a:pPr>
            <a:r>
              <a:rPr kumimoji="0" lang="en-US" sz="2400" b="1" kern="100" cap="none" spc="0" normalizeH="0" baseline="0" noProof="0" dirty="0">
                <a:latin typeface="Calibri" panose="020F0502020204030204" pitchFamily="34" charset="0"/>
                <a:ea typeface="Calibri" panose="020F0502020204030204" pitchFamily="34" charset="0"/>
                <a:cs typeface="Times New Roman" panose="02020603050405020304" pitchFamily="18" charset="0"/>
              </a:rPr>
              <a:t> Circumstances and determinants have changed</a:t>
            </a:r>
            <a:endParaRPr kumimoji="0" lang="en-IN" sz="2400" b="1" kern="100" cap="none" spc="0" normalizeH="0" baseline="0" noProof="0" dirty="0">
              <a:latin typeface="Calibri" panose="020F0502020204030204" pitchFamily="34" charset="0"/>
              <a:ea typeface="Calibri" panose="020F0502020204030204" pitchFamily="34" charset="0"/>
              <a:cs typeface="Times New Roman" panose="02020603050405020304" pitchFamily="18" charset="0"/>
            </a:endParaRPr>
          </a:p>
          <a:p>
            <a:pPr marL="1028700" marR="0" indent="-342900" defTabSz="914400">
              <a:lnSpc>
                <a:spcPct val="107000"/>
              </a:lnSpc>
              <a:spcAft>
                <a:spcPts val="800"/>
              </a:spcAft>
              <a:buClrTx/>
              <a:buSzTx/>
              <a:buFont typeface="Arial" panose="020B0604020202020204" pitchFamily="34" charset="0"/>
              <a:buChar char="•"/>
              <a:defRPr/>
            </a:pPr>
            <a:r>
              <a:rPr kumimoji="0" lang="en-US" sz="2400" b="1" kern="100" cap="none" spc="0" normalizeH="0" baseline="0" noProof="0" dirty="0">
                <a:latin typeface="Calibri" panose="020F0502020204030204" pitchFamily="34" charset="0"/>
                <a:ea typeface="Calibri" panose="020F0502020204030204" pitchFamily="34" charset="0"/>
                <a:cs typeface="Times New Roman" panose="02020603050405020304" pitchFamily="18" charset="0"/>
              </a:rPr>
              <a:t>Landscape for actions and projects have become much wider</a:t>
            </a:r>
            <a:endParaRPr kumimoji="0" lang="en-IN" sz="2400" b="1" kern="100" cap="none" spc="0" normalizeH="0" baseline="0" noProof="0" dirty="0">
              <a:latin typeface="Calibri" panose="020F0502020204030204" pitchFamily="34" charset="0"/>
              <a:ea typeface="Calibri" panose="020F0502020204030204" pitchFamily="34" charset="0"/>
              <a:cs typeface="Times New Roman" panose="02020603050405020304" pitchFamily="18" charset="0"/>
            </a:endParaRPr>
          </a:p>
          <a:p>
            <a:pPr marL="1028700" marR="0" indent="-342900" defTabSz="914400">
              <a:lnSpc>
                <a:spcPct val="107000"/>
              </a:lnSpc>
              <a:spcAft>
                <a:spcPts val="800"/>
              </a:spcAft>
              <a:buClrTx/>
              <a:buSzTx/>
              <a:buFont typeface="Arial" panose="020B0604020202020204" pitchFamily="34" charset="0"/>
              <a:buChar char="•"/>
              <a:defRPr/>
            </a:pPr>
            <a:r>
              <a:rPr kumimoji="0" lang="en-US" sz="2400" b="1" kern="100" cap="none" spc="0" normalizeH="0" baseline="0" noProof="0" dirty="0">
                <a:latin typeface="Calibri" panose="020F0502020204030204" pitchFamily="34" charset="0"/>
                <a:ea typeface="Calibri" panose="020F0502020204030204" pitchFamily="34" charset="0"/>
                <a:cs typeface="Times New Roman" panose="02020603050405020304" pitchFamily="18" charset="0"/>
              </a:rPr>
              <a:t>New Generation of actors, institutions and instruments</a:t>
            </a:r>
            <a:endParaRPr kumimoji="0" lang="en-IN" sz="2400" b="1" kern="100" cap="none" spc="0" normalizeH="0" baseline="0" noProof="0" dirty="0">
              <a:latin typeface="Calibri" panose="020F0502020204030204" pitchFamily="34" charset="0"/>
              <a:ea typeface="Calibri" panose="020F0502020204030204" pitchFamily="34" charset="0"/>
              <a:cs typeface="Times New Roman" panose="02020603050405020304" pitchFamily="18" charset="0"/>
            </a:endParaRPr>
          </a:p>
          <a:p>
            <a:pPr marL="1028700" marR="0" indent="-342900" defTabSz="914400">
              <a:lnSpc>
                <a:spcPct val="107000"/>
              </a:lnSpc>
              <a:spcAft>
                <a:spcPts val="800"/>
              </a:spcAft>
              <a:buClrTx/>
              <a:buSzTx/>
              <a:buFont typeface="Arial" panose="020B0604020202020204" pitchFamily="34" charset="0"/>
              <a:buChar char="•"/>
              <a:defRPr/>
            </a:pPr>
            <a:r>
              <a:rPr kumimoji="0" lang="en-US" sz="2400" b="1" kern="100" cap="none" spc="0" normalizeH="0" baseline="0" noProof="0" dirty="0">
                <a:latin typeface="Calibri" panose="020F0502020204030204" pitchFamily="34" charset="0"/>
                <a:ea typeface="Calibri" panose="020F0502020204030204" pitchFamily="34" charset="0"/>
                <a:cs typeface="Times New Roman" panose="02020603050405020304" pitchFamily="18" charset="0"/>
              </a:rPr>
              <a:t> Emergence of New Challenges and diverse threats </a:t>
            </a:r>
            <a:endParaRPr kumimoji="0" lang="en-IN" sz="2400" b="1" kern="100" cap="none" spc="0" normalizeH="0" baseline="0" noProof="0" dirty="0">
              <a:latin typeface="Calibri" panose="020F0502020204030204" pitchFamily="34" charset="0"/>
              <a:ea typeface="Calibri" panose="020F0502020204030204" pitchFamily="34" charset="0"/>
              <a:cs typeface="Times New Roman" panose="02020603050405020304" pitchFamily="18" charset="0"/>
            </a:endParaRPr>
          </a:p>
          <a:p>
            <a:pPr marL="1028700" marR="0" indent="-342900" defTabSz="914400">
              <a:lnSpc>
                <a:spcPct val="107000"/>
              </a:lnSpc>
              <a:spcAft>
                <a:spcPts val="800"/>
              </a:spcAft>
              <a:buClrTx/>
              <a:buSzTx/>
              <a:buFont typeface="Arial" panose="020B0604020202020204" pitchFamily="34" charset="0"/>
              <a:buChar char="•"/>
              <a:defRPr/>
            </a:pPr>
            <a:r>
              <a:rPr kumimoji="0" lang="en-US" sz="2400" b="1" kern="100" cap="none" spc="0" normalizeH="0" baseline="0" noProof="0" dirty="0">
                <a:latin typeface="Calibri" panose="020F0502020204030204" pitchFamily="34" charset="0"/>
                <a:ea typeface="Calibri" panose="020F0502020204030204" pitchFamily="34" charset="0"/>
                <a:cs typeface="Times New Roman" panose="02020603050405020304" pitchFamily="18" charset="0"/>
              </a:rPr>
              <a:t> The conflicts and instabilities have been broadly sidelined by mainstreaming of development, peace and stability aspirations</a:t>
            </a:r>
            <a:endParaRPr kumimoji="0" lang="en-IN" sz="2400" b="1" kern="100" cap="none" spc="0" normalizeH="0" baseline="0" noProof="0" dirty="0">
              <a:latin typeface="Calibri" panose="020F0502020204030204" pitchFamily="34" charset="0"/>
              <a:ea typeface="Calibri" panose="020F0502020204030204" pitchFamily="34" charset="0"/>
              <a:cs typeface="Times New Roman" panose="02020603050405020304" pitchFamily="18" charset="0"/>
            </a:endParaRPr>
          </a:p>
          <a:p>
            <a:pPr marR="0" defTabSz="914400">
              <a:lnSpc>
                <a:spcPct val="107000"/>
              </a:lnSpc>
              <a:spcAft>
                <a:spcPts val="800"/>
              </a:spcAft>
              <a:buClrTx/>
              <a:buSzTx/>
              <a:buFontTx/>
              <a:buNone/>
              <a:defRPr/>
            </a:pPr>
            <a:r>
              <a:rPr kumimoji="0" lang="en-US" b="1" kern="100" cap="none" spc="0" normalizeH="0" baseline="0" noProof="0" dirty="0">
                <a:highlight>
                  <a:srgbClr val="FFFF00"/>
                </a:highlight>
                <a:latin typeface="Calibri" panose="020F0502020204030204" pitchFamily="34" charset="0"/>
                <a:ea typeface="Calibri" panose="020F0502020204030204" pitchFamily="34" charset="0"/>
                <a:cs typeface="Times New Roman" panose="02020603050405020304" pitchFamily="18" charset="0"/>
              </a:rPr>
              <a:t> </a:t>
            </a:r>
            <a:endParaRPr kumimoji="0" lang="en-IN" sz="1400" kern="100" cap="none" spc="0" normalizeH="0" baseline="0" noProof="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5199380" y="1355090"/>
            <a:ext cx="4909820" cy="358775"/>
          </a:xfrm>
          <a:prstGeom prst="rect">
            <a:avLst/>
          </a:prstGeom>
        </p:spPr>
        <p:txBody>
          <a:bodyPr wrap="square" lIns="0" tIns="0" rIns="0" bIns="0" rtlCol="0" anchor="t">
            <a:spAutoFit/>
          </a:bodyPr>
          <a:lstStyle>
            <a:defPPr>
              <a:defRPr lang="en-US"/>
            </a:defPPr>
            <a:lvl1pPr marL="0" algn="l" defTabSz="609600" rtl="0" eaLnBrk="1" latinLnBrk="0" hangingPunct="1">
              <a:defRPr sz="1200" kern="1200">
                <a:solidFill>
                  <a:schemeClr val="tx1"/>
                </a:solidFill>
                <a:latin typeface="+mn-lt"/>
                <a:ea typeface="+mn-ea"/>
                <a:cs typeface="+mn-cs"/>
              </a:defRPr>
            </a:lvl1pPr>
            <a:lvl2pPr marL="304800" algn="l" defTabSz="609600" rtl="0" eaLnBrk="1" latinLnBrk="0" hangingPunct="1">
              <a:defRPr sz="1200" kern="1200">
                <a:solidFill>
                  <a:schemeClr val="tx1"/>
                </a:solidFill>
                <a:latin typeface="+mn-lt"/>
                <a:ea typeface="+mn-ea"/>
                <a:cs typeface="+mn-cs"/>
              </a:defRPr>
            </a:lvl2pPr>
            <a:lvl3pPr marL="609600" algn="l" defTabSz="609600" rtl="0" eaLnBrk="1" latinLnBrk="0" hangingPunct="1">
              <a:defRPr sz="1200" kern="1200">
                <a:solidFill>
                  <a:schemeClr val="tx1"/>
                </a:solidFill>
                <a:latin typeface="+mn-lt"/>
                <a:ea typeface="+mn-ea"/>
                <a:cs typeface="+mn-cs"/>
              </a:defRPr>
            </a:lvl3pPr>
            <a:lvl4pPr marL="914400" algn="l" defTabSz="609600" rtl="0" eaLnBrk="1" latinLnBrk="0" hangingPunct="1">
              <a:defRPr sz="1200" kern="1200">
                <a:solidFill>
                  <a:schemeClr val="tx1"/>
                </a:solidFill>
                <a:latin typeface="+mn-lt"/>
                <a:ea typeface="+mn-ea"/>
                <a:cs typeface="+mn-cs"/>
              </a:defRPr>
            </a:lvl4pPr>
            <a:lvl5pPr marL="1219200" algn="l" defTabSz="609600" rtl="0" eaLnBrk="1" latinLnBrk="0" hangingPunct="1">
              <a:defRPr sz="1200" kern="1200">
                <a:solidFill>
                  <a:schemeClr val="tx1"/>
                </a:solidFill>
                <a:latin typeface="+mn-lt"/>
                <a:ea typeface="+mn-ea"/>
                <a:cs typeface="+mn-cs"/>
              </a:defRPr>
            </a:lvl5pPr>
            <a:lvl6pPr marL="1524000" algn="l" defTabSz="609600" rtl="0" eaLnBrk="1" latinLnBrk="0" hangingPunct="1">
              <a:defRPr sz="1200" kern="1200">
                <a:solidFill>
                  <a:schemeClr val="tx1"/>
                </a:solidFill>
                <a:latin typeface="+mn-lt"/>
                <a:ea typeface="+mn-ea"/>
                <a:cs typeface="+mn-cs"/>
              </a:defRPr>
            </a:lvl6pPr>
            <a:lvl7pPr marL="1828800" algn="l" defTabSz="609600" rtl="0" eaLnBrk="1" latinLnBrk="0" hangingPunct="1">
              <a:defRPr sz="1200" kern="1200">
                <a:solidFill>
                  <a:schemeClr val="tx1"/>
                </a:solidFill>
                <a:latin typeface="+mn-lt"/>
                <a:ea typeface="+mn-ea"/>
                <a:cs typeface="+mn-cs"/>
              </a:defRPr>
            </a:lvl7pPr>
            <a:lvl8pPr marL="2133600" algn="l" defTabSz="609600" rtl="0" eaLnBrk="1" latinLnBrk="0" hangingPunct="1">
              <a:defRPr sz="1200" kern="1200">
                <a:solidFill>
                  <a:schemeClr val="tx1"/>
                </a:solidFill>
                <a:latin typeface="+mn-lt"/>
                <a:ea typeface="+mn-ea"/>
                <a:cs typeface="+mn-cs"/>
              </a:defRPr>
            </a:lvl8pPr>
            <a:lvl9pPr marL="2438400" algn="l" defTabSz="609600" rtl="0" eaLnBrk="1" latinLnBrk="0" hangingPunct="1">
              <a:defRPr sz="1200" kern="1200">
                <a:solidFill>
                  <a:schemeClr val="tx1"/>
                </a:solidFill>
                <a:latin typeface="+mn-lt"/>
                <a:ea typeface="+mn-ea"/>
                <a:cs typeface="+mn-cs"/>
              </a:defRPr>
            </a:lvl9pPr>
          </a:lstStyle>
          <a:p>
            <a:pPr algn="just">
              <a:lnSpc>
                <a:spcPts val="2800"/>
              </a:lnSpc>
            </a:pPr>
            <a:r>
              <a:rPr lang="en-US" sz="2000" dirty="0">
                <a:solidFill>
                  <a:srgbClr val="00AA59"/>
                </a:solidFill>
                <a:latin typeface="Times New Roman" panose="02020603050405020304" pitchFamily="18" charset="0"/>
                <a:ea typeface="Poppins Bold"/>
                <a:cs typeface="Times New Roman" panose="02020603050405020304" pitchFamily="18" charset="0"/>
                <a:sym typeface="Poppins Bold"/>
              </a:rPr>
              <a:t>#1</a:t>
            </a:r>
            <a:r>
              <a:rPr lang="en-US" sz="2000" dirty="0">
                <a:solidFill>
                  <a:srgbClr val="00AA59"/>
                </a:solidFill>
                <a:latin typeface="Times New Roman" panose="02020603050405020304" pitchFamily="18" charset="0"/>
                <a:ea typeface="Poppins"/>
                <a:cs typeface="Times New Roman" panose="02020603050405020304" pitchFamily="18" charset="0"/>
                <a:sym typeface="Poppins"/>
              </a:rPr>
              <a:t> </a:t>
            </a:r>
            <a:r>
              <a:rPr lang="en-US" sz="2000" b="1" dirty="0">
                <a:solidFill>
                  <a:srgbClr val="000000"/>
                </a:solidFill>
                <a:latin typeface="Times New Roman" panose="02020603050405020304" pitchFamily="18" charset="0"/>
                <a:ea typeface="Poppins"/>
                <a:cs typeface="Times New Roman" panose="02020603050405020304" pitchFamily="18" charset="0"/>
                <a:sym typeface="Poppins"/>
              </a:rPr>
              <a:t>NER as South Asian Power Pool</a:t>
            </a:r>
            <a:endParaRPr lang="en-US" sz="2000" b="1" dirty="0">
              <a:solidFill>
                <a:srgbClr val="000000"/>
              </a:solidFill>
              <a:latin typeface="Times New Roman" panose="02020603050405020304" pitchFamily="18" charset="0"/>
              <a:ea typeface="Poppins"/>
              <a:cs typeface="Times New Roman" panose="02020603050405020304" pitchFamily="18" charset="0"/>
              <a:sym typeface="Poppins"/>
            </a:endParaRPr>
          </a:p>
        </p:txBody>
      </p:sp>
      <p:sp>
        <p:nvSpPr>
          <p:cNvPr id="4" name="TextBox 4"/>
          <p:cNvSpPr txBox="1"/>
          <p:nvPr/>
        </p:nvSpPr>
        <p:spPr>
          <a:xfrm>
            <a:off x="685800" y="622300"/>
            <a:ext cx="5853507" cy="514350"/>
          </a:xfrm>
          <a:prstGeom prst="rect">
            <a:avLst/>
          </a:prstGeom>
        </p:spPr>
        <p:txBody>
          <a:bodyPr wrap="square" lIns="0" tIns="0" rIns="0" bIns="0" rtlCol="0" anchor="t">
            <a:spAutoFit/>
          </a:bodyPr>
          <a:lstStyle>
            <a:defPPr>
              <a:defRPr lang="en-US"/>
            </a:defPPr>
            <a:lvl1pPr marL="0" algn="l" defTabSz="609600" rtl="0" eaLnBrk="1" latinLnBrk="0" hangingPunct="1">
              <a:defRPr sz="1200" kern="1200">
                <a:solidFill>
                  <a:schemeClr val="tx1"/>
                </a:solidFill>
                <a:latin typeface="+mn-lt"/>
                <a:ea typeface="+mn-ea"/>
                <a:cs typeface="+mn-cs"/>
              </a:defRPr>
            </a:lvl1pPr>
            <a:lvl2pPr marL="304800" algn="l" defTabSz="609600" rtl="0" eaLnBrk="1" latinLnBrk="0" hangingPunct="1">
              <a:defRPr sz="1200" kern="1200">
                <a:solidFill>
                  <a:schemeClr val="tx1"/>
                </a:solidFill>
                <a:latin typeface="+mn-lt"/>
                <a:ea typeface="+mn-ea"/>
                <a:cs typeface="+mn-cs"/>
              </a:defRPr>
            </a:lvl2pPr>
            <a:lvl3pPr marL="609600" algn="l" defTabSz="609600" rtl="0" eaLnBrk="1" latinLnBrk="0" hangingPunct="1">
              <a:defRPr sz="1200" kern="1200">
                <a:solidFill>
                  <a:schemeClr val="tx1"/>
                </a:solidFill>
                <a:latin typeface="+mn-lt"/>
                <a:ea typeface="+mn-ea"/>
                <a:cs typeface="+mn-cs"/>
              </a:defRPr>
            </a:lvl3pPr>
            <a:lvl4pPr marL="914400" algn="l" defTabSz="609600" rtl="0" eaLnBrk="1" latinLnBrk="0" hangingPunct="1">
              <a:defRPr sz="1200" kern="1200">
                <a:solidFill>
                  <a:schemeClr val="tx1"/>
                </a:solidFill>
                <a:latin typeface="+mn-lt"/>
                <a:ea typeface="+mn-ea"/>
                <a:cs typeface="+mn-cs"/>
              </a:defRPr>
            </a:lvl4pPr>
            <a:lvl5pPr marL="1219200" algn="l" defTabSz="609600" rtl="0" eaLnBrk="1" latinLnBrk="0" hangingPunct="1">
              <a:defRPr sz="1200" kern="1200">
                <a:solidFill>
                  <a:schemeClr val="tx1"/>
                </a:solidFill>
                <a:latin typeface="+mn-lt"/>
                <a:ea typeface="+mn-ea"/>
                <a:cs typeface="+mn-cs"/>
              </a:defRPr>
            </a:lvl5pPr>
            <a:lvl6pPr marL="1524000" algn="l" defTabSz="609600" rtl="0" eaLnBrk="1" latinLnBrk="0" hangingPunct="1">
              <a:defRPr sz="1200" kern="1200">
                <a:solidFill>
                  <a:schemeClr val="tx1"/>
                </a:solidFill>
                <a:latin typeface="+mn-lt"/>
                <a:ea typeface="+mn-ea"/>
                <a:cs typeface="+mn-cs"/>
              </a:defRPr>
            </a:lvl6pPr>
            <a:lvl7pPr marL="1828800" algn="l" defTabSz="609600" rtl="0" eaLnBrk="1" latinLnBrk="0" hangingPunct="1">
              <a:defRPr sz="1200" kern="1200">
                <a:solidFill>
                  <a:schemeClr val="tx1"/>
                </a:solidFill>
                <a:latin typeface="+mn-lt"/>
                <a:ea typeface="+mn-ea"/>
                <a:cs typeface="+mn-cs"/>
              </a:defRPr>
            </a:lvl7pPr>
            <a:lvl8pPr marL="2133600" algn="l" defTabSz="609600" rtl="0" eaLnBrk="1" latinLnBrk="0" hangingPunct="1">
              <a:defRPr sz="1200" kern="1200">
                <a:solidFill>
                  <a:schemeClr val="tx1"/>
                </a:solidFill>
                <a:latin typeface="+mn-lt"/>
                <a:ea typeface="+mn-ea"/>
                <a:cs typeface="+mn-cs"/>
              </a:defRPr>
            </a:lvl8pPr>
            <a:lvl9pPr marL="2438400" algn="l" defTabSz="609600" rtl="0" eaLnBrk="1" latinLnBrk="0" hangingPunct="1">
              <a:defRPr sz="1200" kern="1200">
                <a:solidFill>
                  <a:schemeClr val="tx1"/>
                </a:solidFill>
                <a:latin typeface="+mn-lt"/>
                <a:ea typeface="+mn-ea"/>
                <a:cs typeface="+mn-cs"/>
              </a:defRPr>
            </a:lvl9pPr>
          </a:lstStyle>
          <a:p>
            <a:pPr algn="l">
              <a:lnSpc>
                <a:spcPts val="4015"/>
              </a:lnSpc>
            </a:pPr>
            <a:r>
              <a:rPr lang="en-US" sz="2865">
                <a:solidFill>
                  <a:srgbClr val="000000"/>
                </a:solidFill>
                <a:latin typeface="Times New Roman" panose="02020603050405020304" pitchFamily="18" charset="0"/>
                <a:ea typeface="Roboto Condensed Bold"/>
                <a:cs typeface="Times New Roman" panose="02020603050405020304" pitchFamily="18" charset="0"/>
                <a:sym typeface="Roboto Condensed Bold"/>
              </a:rPr>
              <a:t> </a:t>
            </a:r>
            <a:r>
              <a:rPr lang="en-US" sz="2865">
                <a:solidFill>
                  <a:srgbClr val="FDA715"/>
                </a:solidFill>
                <a:latin typeface="Times New Roman" panose="02020603050405020304" pitchFamily="18" charset="0"/>
                <a:ea typeface="Roboto Condensed Bold"/>
                <a:cs typeface="Times New Roman" panose="02020603050405020304" pitchFamily="18" charset="0"/>
                <a:sym typeface="Roboto Condensed Bold"/>
              </a:rPr>
              <a:t>TRANSFORMATIVE</a:t>
            </a:r>
            <a:r>
              <a:rPr lang="en-US" sz="2865">
                <a:solidFill>
                  <a:srgbClr val="00AA59"/>
                </a:solidFill>
                <a:latin typeface="Times New Roman" panose="02020603050405020304" pitchFamily="18" charset="0"/>
                <a:ea typeface="Roboto Condensed Bold"/>
                <a:cs typeface="Times New Roman" panose="02020603050405020304" pitchFamily="18" charset="0"/>
                <a:sym typeface="Roboto Condensed Bold"/>
              </a:rPr>
              <a:t> GOALS </a:t>
            </a:r>
            <a:endParaRPr lang="en-US" sz="2865">
              <a:solidFill>
                <a:srgbClr val="00AA59"/>
              </a:solidFill>
              <a:latin typeface="Times New Roman" panose="02020603050405020304" pitchFamily="18" charset="0"/>
              <a:ea typeface="Roboto Condensed Bold"/>
              <a:cs typeface="Times New Roman" panose="02020603050405020304" pitchFamily="18" charset="0"/>
              <a:sym typeface="Roboto Condensed Bold"/>
            </a:endParaRPr>
          </a:p>
        </p:txBody>
      </p:sp>
      <p:sp>
        <p:nvSpPr>
          <p:cNvPr id="5" name="TextBox 5"/>
          <p:cNvSpPr txBox="1"/>
          <p:nvPr/>
        </p:nvSpPr>
        <p:spPr>
          <a:xfrm>
            <a:off x="5199138" y="1938598"/>
            <a:ext cx="4396711" cy="358775"/>
          </a:xfrm>
          <a:prstGeom prst="rect">
            <a:avLst/>
          </a:prstGeom>
        </p:spPr>
        <p:txBody>
          <a:bodyPr wrap="square" lIns="0" tIns="0" rIns="0" bIns="0" rtlCol="0" anchor="t">
            <a:spAutoFit/>
          </a:bodyPr>
          <a:lstStyle>
            <a:defPPr>
              <a:defRPr lang="en-US"/>
            </a:defPPr>
            <a:lvl1pPr marL="0" algn="l" defTabSz="609600" rtl="0" eaLnBrk="1" latinLnBrk="0" hangingPunct="1">
              <a:defRPr sz="1200" kern="1200">
                <a:solidFill>
                  <a:schemeClr val="tx1"/>
                </a:solidFill>
                <a:latin typeface="+mn-lt"/>
                <a:ea typeface="+mn-ea"/>
                <a:cs typeface="+mn-cs"/>
              </a:defRPr>
            </a:lvl1pPr>
            <a:lvl2pPr marL="304800" algn="l" defTabSz="609600" rtl="0" eaLnBrk="1" latinLnBrk="0" hangingPunct="1">
              <a:defRPr sz="1200" kern="1200">
                <a:solidFill>
                  <a:schemeClr val="tx1"/>
                </a:solidFill>
                <a:latin typeface="+mn-lt"/>
                <a:ea typeface="+mn-ea"/>
                <a:cs typeface="+mn-cs"/>
              </a:defRPr>
            </a:lvl2pPr>
            <a:lvl3pPr marL="609600" algn="l" defTabSz="609600" rtl="0" eaLnBrk="1" latinLnBrk="0" hangingPunct="1">
              <a:defRPr sz="1200" kern="1200">
                <a:solidFill>
                  <a:schemeClr val="tx1"/>
                </a:solidFill>
                <a:latin typeface="+mn-lt"/>
                <a:ea typeface="+mn-ea"/>
                <a:cs typeface="+mn-cs"/>
              </a:defRPr>
            </a:lvl3pPr>
            <a:lvl4pPr marL="914400" algn="l" defTabSz="609600" rtl="0" eaLnBrk="1" latinLnBrk="0" hangingPunct="1">
              <a:defRPr sz="1200" kern="1200">
                <a:solidFill>
                  <a:schemeClr val="tx1"/>
                </a:solidFill>
                <a:latin typeface="+mn-lt"/>
                <a:ea typeface="+mn-ea"/>
                <a:cs typeface="+mn-cs"/>
              </a:defRPr>
            </a:lvl4pPr>
            <a:lvl5pPr marL="1219200" algn="l" defTabSz="609600" rtl="0" eaLnBrk="1" latinLnBrk="0" hangingPunct="1">
              <a:defRPr sz="1200" kern="1200">
                <a:solidFill>
                  <a:schemeClr val="tx1"/>
                </a:solidFill>
                <a:latin typeface="+mn-lt"/>
                <a:ea typeface="+mn-ea"/>
                <a:cs typeface="+mn-cs"/>
              </a:defRPr>
            </a:lvl5pPr>
            <a:lvl6pPr marL="1524000" algn="l" defTabSz="609600" rtl="0" eaLnBrk="1" latinLnBrk="0" hangingPunct="1">
              <a:defRPr sz="1200" kern="1200">
                <a:solidFill>
                  <a:schemeClr val="tx1"/>
                </a:solidFill>
                <a:latin typeface="+mn-lt"/>
                <a:ea typeface="+mn-ea"/>
                <a:cs typeface="+mn-cs"/>
              </a:defRPr>
            </a:lvl6pPr>
            <a:lvl7pPr marL="1828800" algn="l" defTabSz="609600" rtl="0" eaLnBrk="1" latinLnBrk="0" hangingPunct="1">
              <a:defRPr sz="1200" kern="1200">
                <a:solidFill>
                  <a:schemeClr val="tx1"/>
                </a:solidFill>
                <a:latin typeface="+mn-lt"/>
                <a:ea typeface="+mn-ea"/>
                <a:cs typeface="+mn-cs"/>
              </a:defRPr>
            </a:lvl7pPr>
            <a:lvl8pPr marL="2133600" algn="l" defTabSz="609600" rtl="0" eaLnBrk="1" latinLnBrk="0" hangingPunct="1">
              <a:defRPr sz="1200" kern="1200">
                <a:solidFill>
                  <a:schemeClr val="tx1"/>
                </a:solidFill>
                <a:latin typeface="+mn-lt"/>
                <a:ea typeface="+mn-ea"/>
                <a:cs typeface="+mn-cs"/>
              </a:defRPr>
            </a:lvl8pPr>
            <a:lvl9pPr marL="2438400" algn="l" defTabSz="609600" rtl="0" eaLnBrk="1" latinLnBrk="0" hangingPunct="1">
              <a:defRPr sz="1200" kern="1200">
                <a:solidFill>
                  <a:schemeClr val="tx1"/>
                </a:solidFill>
                <a:latin typeface="+mn-lt"/>
                <a:ea typeface="+mn-ea"/>
                <a:cs typeface="+mn-cs"/>
              </a:defRPr>
            </a:lvl9pPr>
          </a:lstStyle>
          <a:p>
            <a:pPr algn="just">
              <a:lnSpc>
                <a:spcPts val="2800"/>
              </a:lnSpc>
            </a:pPr>
            <a:r>
              <a:rPr lang="en-US" sz="2000" dirty="0">
                <a:solidFill>
                  <a:srgbClr val="00AA59"/>
                </a:solidFill>
                <a:latin typeface="Times New Roman" panose="02020603050405020304" pitchFamily="18" charset="0"/>
                <a:ea typeface="Poppins Bold"/>
                <a:cs typeface="Times New Roman" panose="02020603050405020304" pitchFamily="18" charset="0"/>
                <a:sym typeface="Poppins Bold"/>
              </a:rPr>
              <a:t>#2</a:t>
            </a:r>
            <a:r>
              <a:rPr lang="en-US" sz="2000" dirty="0">
                <a:solidFill>
                  <a:srgbClr val="000000"/>
                </a:solidFill>
                <a:latin typeface="Times New Roman" panose="02020603050405020304" pitchFamily="18" charset="0"/>
                <a:ea typeface="Poppins"/>
                <a:cs typeface="Times New Roman" panose="02020603050405020304" pitchFamily="18" charset="0"/>
                <a:sym typeface="Poppins"/>
              </a:rPr>
              <a:t> </a:t>
            </a:r>
            <a:r>
              <a:rPr lang="en-US" sz="2000" b="1" dirty="0">
                <a:solidFill>
                  <a:srgbClr val="000000"/>
                </a:solidFill>
                <a:latin typeface="Times New Roman" panose="02020603050405020304" pitchFamily="18" charset="0"/>
                <a:ea typeface="Poppins"/>
                <a:cs typeface="Times New Roman" panose="02020603050405020304" pitchFamily="18" charset="0"/>
                <a:sym typeface="Poppins"/>
              </a:rPr>
              <a:t>Border as Opportunity</a:t>
            </a:r>
            <a:endParaRPr lang="en-US" sz="2000" b="1" dirty="0">
              <a:solidFill>
                <a:srgbClr val="000000"/>
              </a:solidFill>
              <a:latin typeface="Times New Roman" panose="02020603050405020304" pitchFamily="18" charset="0"/>
              <a:ea typeface="Poppins"/>
              <a:cs typeface="Times New Roman" panose="02020603050405020304" pitchFamily="18" charset="0"/>
              <a:sym typeface="Poppins"/>
            </a:endParaRPr>
          </a:p>
        </p:txBody>
      </p:sp>
      <p:sp>
        <p:nvSpPr>
          <p:cNvPr id="6" name="TextBox 6"/>
          <p:cNvSpPr txBox="1"/>
          <p:nvPr/>
        </p:nvSpPr>
        <p:spPr>
          <a:xfrm>
            <a:off x="5199138" y="2582434"/>
            <a:ext cx="4396711" cy="358775"/>
          </a:xfrm>
          <a:prstGeom prst="rect">
            <a:avLst/>
          </a:prstGeom>
        </p:spPr>
        <p:txBody>
          <a:bodyPr wrap="square" lIns="0" tIns="0" rIns="0" bIns="0" rtlCol="0" anchor="t">
            <a:spAutoFit/>
          </a:bodyPr>
          <a:lstStyle>
            <a:defPPr>
              <a:defRPr lang="en-US"/>
            </a:defPPr>
            <a:lvl1pPr marL="0" algn="l" defTabSz="609600" rtl="0" eaLnBrk="1" latinLnBrk="0" hangingPunct="1">
              <a:defRPr sz="1200" kern="1200">
                <a:solidFill>
                  <a:schemeClr val="tx1"/>
                </a:solidFill>
                <a:latin typeface="+mn-lt"/>
                <a:ea typeface="+mn-ea"/>
                <a:cs typeface="+mn-cs"/>
              </a:defRPr>
            </a:lvl1pPr>
            <a:lvl2pPr marL="304800" algn="l" defTabSz="609600" rtl="0" eaLnBrk="1" latinLnBrk="0" hangingPunct="1">
              <a:defRPr sz="1200" kern="1200">
                <a:solidFill>
                  <a:schemeClr val="tx1"/>
                </a:solidFill>
                <a:latin typeface="+mn-lt"/>
                <a:ea typeface="+mn-ea"/>
                <a:cs typeface="+mn-cs"/>
              </a:defRPr>
            </a:lvl2pPr>
            <a:lvl3pPr marL="609600" algn="l" defTabSz="609600" rtl="0" eaLnBrk="1" latinLnBrk="0" hangingPunct="1">
              <a:defRPr sz="1200" kern="1200">
                <a:solidFill>
                  <a:schemeClr val="tx1"/>
                </a:solidFill>
                <a:latin typeface="+mn-lt"/>
                <a:ea typeface="+mn-ea"/>
                <a:cs typeface="+mn-cs"/>
              </a:defRPr>
            </a:lvl3pPr>
            <a:lvl4pPr marL="914400" algn="l" defTabSz="609600" rtl="0" eaLnBrk="1" latinLnBrk="0" hangingPunct="1">
              <a:defRPr sz="1200" kern="1200">
                <a:solidFill>
                  <a:schemeClr val="tx1"/>
                </a:solidFill>
                <a:latin typeface="+mn-lt"/>
                <a:ea typeface="+mn-ea"/>
                <a:cs typeface="+mn-cs"/>
              </a:defRPr>
            </a:lvl4pPr>
            <a:lvl5pPr marL="1219200" algn="l" defTabSz="609600" rtl="0" eaLnBrk="1" latinLnBrk="0" hangingPunct="1">
              <a:defRPr sz="1200" kern="1200">
                <a:solidFill>
                  <a:schemeClr val="tx1"/>
                </a:solidFill>
                <a:latin typeface="+mn-lt"/>
                <a:ea typeface="+mn-ea"/>
                <a:cs typeface="+mn-cs"/>
              </a:defRPr>
            </a:lvl5pPr>
            <a:lvl6pPr marL="1524000" algn="l" defTabSz="609600" rtl="0" eaLnBrk="1" latinLnBrk="0" hangingPunct="1">
              <a:defRPr sz="1200" kern="1200">
                <a:solidFill>
                  <a:schemeClr val="tx1"/>
                </a:solidFill>
                <a:latin typeface="+mn-lt"/>
                <a:ea typeface="+mn-ea"/>
                <a:cs typeface="+mn-cs"/>
              </a:defRPr>
            </a:lvl6pPr>
            <a:lvl7pPr marL="1828800" algn="l" defTabSz="609600" rtl="0" eaLnBrk="1" latinLnBrk="0" hangingPunct="1">
              <a:defRPr sz="1200" kern="1200">
                <a:solidFill>
                  <a:schemeClr val="tx1"/>
                </a:solidFill>
                <a:latin typeface="+mn-lt"/>
                <a:ea typeface="+mn-ea"/>
                <a:cs typeface="+mn-cs"/>
              </a:defRPr>
            </a:lvl7pPr>
            <a:lvl8pPr marL="2133600" algn="l" defTabSz="609600" rtl="0" eaLnBrk="1" latinLnBrk="0" hangingPunct="1">
              <a:defRPr sz="1200" kern="1200">
                <a:solidFill>
                  <a:schemeClr val="tx1"/>
                </a:solidFill>
                <a:latin typeface="+mn-lt"/>
                <a:ea typeface="+mn-ea"/>
                <a:cs typeface="+mn-cs"/>
              </a:defRPr>
            </a:lvl8pPr>
            <a:lvl9pPr marL="2438400" algn="l" defTabSz="609600" rtl="0" eaLnBrk="1" latinLnBrk="0" hangingPunct="1">
              <a:defRPr sz="1200" kern="1200">
                <a:solidFill>
                  <a:schemeClr val="tx1"/>
                </a:solidFill>
                <a:latin typeface="+mn-lt"/>
                <a:ea typeface="+mn-ea"/>
                <a:cs typeface="+mn-cs"/>
              </a:defRPr>
            </a:lvl9pPr>
          </a:lstStyle>
          <a:p>
            <a:pPr algn="just">
              <a:lnSpc>
                <a:spcPts val="2800"/>
              </a:lnSpc>
            </a:pPr>
            <a:r>
              <a:rPr lang="en-US" sz="2000" dirty="0">
                <a:solidFill>
                  <a:srgbClr val="00AA59"/>
                </a:solidFill>
                <a:latin typeface="Times New Roman" panose="02020603050405020304" pitchFamily="18" charset="0"/>
                <a:ea typeface="Poppins Bold"/>
                <a:cs typeface="Times New Roman" panose="02020603050405020304" pitchFamily="18" charset="0"/>
                <a:sym typeface="Poppins Bold"/>
              </a:rPr>
              <a:t>#3</a:t>
            </a:r>
            <a:r>
              <a:rPr lang="en-US" sz="2000" dirty="0">
                <a:solidFill>
                  <a:srgbClr val="000000"/>
                </a:solidFill>
                <a:latin typeface="Times New Roman" panose="02020603050405020304" pitchFamily="18" charset="0"/>
                <a:ea typeface="Poppins"/>
                <a:cs typeface="Times New Roman" panose="02020603050405020304" pitchFamily="18" charset="0"/>
                <a:sym typeface="Poppins"/>
              </a:rPr>
              <a:t> </a:t>
            </a:r>
            <a:r>
              <a:rPr lang="en-US" sz="2000" b="1" dirty="0">
                <a:solidFill>
                  <a:srgbClr val="000000"/>
                </a:solidFill>
                <a:latin typeface="Times New Roman" panose="02020603050405020304" pitchFamily="18" charset="0"/>
                <a:ea typeface="Poppins"/>
                <a:cs typeface="Times New Roman" panose="02020603050405020304" pitchFamily="18" charset="0"/>
                <a:sym typeface="Poppins"/>
              </a:rPr>
              <a:t>NER as Green Destination</a:t>
            </a:r>
            <a:endParaRPr lang="en-US" sz="2000" b="1" dirty="0">
              <a:solidFill>
                <a:srgbClr val="000000"/>
              </a:solidFill>
              <a:latin typeface="Times New Roman" panose="02020603050405020304" pitchFamily="18" charset="0"/>
              <a:ea typeface="Poppins"/>
              <a:cs typeface="Times New Roman" panose="02020603050405020304" pitchFamily="18" charset="0"/>
              <a:sym typeface="Poppins"/>
            </a:endParaRPr>
          </a:p>
        </p:txBody>
      </p:sp>
      <p:sp>
        <p:nvSpPr>
          <p:cNvPr id="7" name="TextBox 7"/>
          <p:cNvSpPr txBox="1"/>
          <p:nvPr/>
        </p:nvSpPr>
        <p:spPr>
          <a:xfrm>
            <a:off x="5199138" y="3230134"/>
            <a:ext cx="4396711" cy="358775"/>
          </a:xfrm>
          <a:prstGeom prst="rect">
            <a:avLst/>
          </a:prstGeom>
        </p:spPr>
        <p:txBody>
          <a:bodyPr wrap="square" lIns="0" tIns="0" rIns="0" bIns="0" rtlCol="0" anchor="t">
            <a:spAutoFit/>
          </a:bodyPr>
          <a:lstStyle>
            <a:defPPr>
              <a:defRPr lang="en-US"/>
            </a:defPPr>
            <a:lvl1pPr marL="0" algn="l" defTabSz="609600" rtl="0" eaLnBrk="1" latinLnBrk="0" hangingPunct="1">
              <a:defRPr sz="1200" kern="1200">
                <a:solidFill>
                  <a:schemeClr val="tx1"/>
                </a:solidFill>
                <a:latin typeface="+mn-lt"/>
                <a:ea typeface="+mn-ea"/>
                <a:cs typeface="+mn-cs"/>
              </a:defRPr>
            </a:lvl1pPr>
            <a:lvl2pPr marL="304800" algn="l" defTabSz="609600" rtl="0" eaLnBrk="1" latinLnBrk="0" hangingPunct="1">
              <a:defRPr sz="1200" kern="1200">
                <a:solidFill>
                  <a:schemeClr val="tx1"/>
                </a:solidFill>
                <a:latin typeface="+mn-lt"/>
                <a:ea typeface="+mn-ea"/>
                <a:cs typeface="+mn-cs"/>
              </a:defRPr>
            </a:lvl2pPr>
            <a:lvl3pPr marL="609600" algn="l" defTabSz="609600" rtl="0" eaLnBrk="1" latinLnBrk="0" hangingPunct="1">
              <a:defRPr sz="1200" kern="1200">
                <a:solidFill>
                  <a:schemeClr val="tx1"/>
                </a:solidFill>
                <a:latin typeface="+mn-lt"/>
                <a:ea typeface="+mn-ea"/>
                <a:cs typeface="+mn-cs"/>
              </a:defRPr>
            </a:lvl3pPr>
            <a:lvl4pPr marL="914400" algn="l" defTabSz="609600" rtl="0" eaLnBrk="1" latinLnBrk="0" hangingPunct="1">
              <a:defRPr sz="1200" kern="1200">
                <a:solidFill>
                  <a:schemeClr val="tx1"/>
                </a:solidFill>
                <a:latin typeface="+mn-lt"/>
                <a:ea typeface="+mn-ea"/>
                <a:cs typeface="+mn-cs"/>
              </a:defRPr>
            </a:lvl4pPr>
            <a:lvl5pPr marL="1219200" algn="l" defTabSz="609600" rtl="0" eaLnBrk="1" latinLnBrk="0" hangingPunct="1">
              <a:defRPr sz="1200" kern="1200">
                <a:solidFill>
                  <a:schemeClr val="tx1"/>
                </a:solidFill>
                <a:latin typeface="+mn-lt"/>
                <a:ea typeface="+mn-ea"/>
                <a:cs typeface="+mn-cs"/>
              </a:defRPr>
            </a:lvl5pPr>
            <a:lvl6pPr marL="1524000" algn="l" defTabSz="609600" rtl="0" eaLnBrk="1" latinLnBrk="0" hangingPunct="1">
              <a:defRPr sz="1200" kern="1200">
                <a:solidFill>
                  <a:schemeClr val="tx1"/>
                </a:solidFill>
                <a:latin typeface="+mn-lt"/>
                <a:ea typeface="+mn-ea"/>
                <a:cs typeface="+mn-cs"/>
              </a:defRPr>
            </a:lvl6pPr>
            <a:lvl7pPr marL="1828800" algn="l" defTabSz="609600" rtl="0" eaLnBrk="1" latinLnBrk="0" hangingPunct="1">
              <a:defRPr sz="1200" kern="1200">
                <a:solidFill>
                  <a:schemeClr val="tx1"/>
                </a:solidFill>
                <a:latin typeface="+mn-lt"/>
                <a:ea typeface="+mn-ea"/>
                <a:cs typeface="+mn-cs"/>
              </a:defRPr>
            </a:lvl7pPr>
            <a:lvl8pPr marL="2133600" algn="l" defTabSz="609600" rtl="0" eaLnBrk="1" latinLnBrk="0" hangingPunct="1">
              <a:defRPr sz="1200" kern="1200">
                <a:solidFill>
                  <a:schemeClr val="tx1"/>
                </a:solidFill>
                <a:latin typeface="+mn-lt"/>
                <a:ea typeface="+mn-ea"/>
                <a:cs typeface="+mn-cs"/>
              </a:defRPr>
            </a:lvl8pPr>
            <a:lvl9pPr marL="2438400" algn="l" defTabSz="609600" rtl="0" eaLnBrk="1" latinLnBrk="0" hangingPunct="1">
              <a:defRPr sz="1200" kern="1200">
                <a:solidFill>
                  <a:schemeClr val="tx1"/>
                </a:solidFill>
                <a:latin typeface="+mn-lt"/>
                <a:ea typeface="+mn-ea"/>
                <a:cs typeface="+mn-cs"/>
              </a:defRPr>
            </a:lvl9pPr>
          </a:lstStyle>
          <a:p>
            <a:pPr algn="just">
              <a:lnSpc>
                <a:spcPts val="2800"/>
              </a:lnSpc>
            </a:pPr>
            <a:r>
              <a:rPr lang="en-US" sz="2000" dirty="0">
                <a:solidFill>
                  <a:srgbClr val="00AA59"/>
                </a:solidFill>
                <a:latin typeface="Times New Roman" panose="02020603050405020304" pitchFamily="18" charset="0"/>
                <a:ea typeface="Poppins Bold"/>
                <a:cs typeface="Times New Roman" panose="02020603050405020304" pitchFamily="18" charset="0"/>
                <a:sym typeface="Poppins Bold"/>
              </a:rPr>
              <a:t>#4</a:t>
            </a:r>
            <a:r>
              <a:rPr lang="en-US" sz="2000" dirty="0">
                <a:solidFill>
                  <a:srgbClr val="000000"/>
                </a:solidFill>
                <a:latin typeface="Times New Roman" panose="02020603050405020304" pitchFamily="18" charset="0"/>
                <a:ea typeface="Poppins"/>
                <a:cs typeface="Times New Roman" panose="02020603050405020304" pitchFamily="18" charset="0"/>
                <a:sym typeface="Poppins"/>
              </a:rPr>
              <a:t> </a:t>
            </a:r>
            <a:r>
              <a:rPr lang="en-US" sz="2000" b="1" dirty="0">
                <a:solidFill>
                  <a:srgbClr val="000000"/>
                </a:solidFill>
                <a:latin typeface="Times New Roman" panose="02020603050405020304" pitchFamily="18" charset="0"/>
                <a:ea typeface="Poppins"/>
                <a:cs typeface="Times New Roman" panose="02020603050405020304" pitchFamily="18" charset="0"/>
                <a:sym typeface="Poppins"/>
              </a:rPr>
              <a:t>North East Economic Corridor</a:t>
            </a:r>
            <a:endParaRPr lang="en-US" sz="2000" b="1" dirty="0">
              <a:solidFill>
                <a:srgbClr val="000000"/>
              </a:solidFill>
              <a:latin typeface="Times New Roman" panose="02020603050405020304" pitchFamily="18" charset="0"/>
              <a:ea typeface="Poppins"/>
              <a:cs typeface="Times New Roman" panose="02020603050405020304" pitchFamily="18" charset="0"/>
              <a:sym typeface="Poppins"/>
            </a:endParaRPr>
          </a:p>
        </p:txBody>
      </p:sp>
      <p:sp>
        <p:nvSpPr>
          <p:cNvPr id="8" name="TextBox 8"/>
          <p:cNvSpPr txBox="1"/>
          <p:nvPr/>
        </p:nvSpPr>
        <p:spPr>
          <a:xfrm>
            <a:off x="5199380" y="3839845"/>
            <a:ext cx="5260340" cy="358775"/>
          </a:xfrm>
          <a:prstGeom prst="rect">
            <a:avLst/>
          </a:prstGeom>
        </p:spPr>
        <p:txBody>
          <a:bodyPr wrap="square" lIns="0" tIns="0" rIns="0" bIns="0" rtlCol="0" anchor="t">
            <a:spAutoFit/>
          </a:bodyPr>
          <a:lstStyle>
            <a:defPPr>
              <a:defRPr lang="en-US"/>
            </a:defPPr>
            <a:lvl1pPr marL="0" algn="l" defTabSz="609600" rtl="0" eaLnBrk="1" latinLnBrk="0" hangingPunct="1">
              <a:defRPr sz="1200" kern="1200">
                <a:solidFill>
                  <a:schemeClr val="tx1"/>
                </a:solidFill>
                <a:latin typeface="+mn-lt"/>
                <a:ea typeface="+mn-ea"/>
                <a:cs typeface="+mn-cs"/>
              </a:defRPr>
            </a:lvl1pPr>
            <a:lvl2pPr marL="304800" algn="l" defTabSz="609600" rtl="0" eaLnBrk="1" latinLnBrk="0" hangingPunct="1">
              <a:defRPr sz="1200" kern="1200">
                <a:solidFill>
                  <a:schemeClr val="tx1"/>
                </a:solidFill>
                <a:latin typeface="+mn-lt"/>
                <a:ea typeface="+mn-ea"/>
                <a:cs typeface="+mn-cs"/>
              </a:defRPr>
            </a:lvl2pPr>
            <a:lvl3pPr marL="609600" algn="l" defTabSz="609600" rtl="0" eaLnBrk="1" latinLnBrk="0" hangingPunct="1">
              <a:defRPr sz="1200" kern="1200">
                <a:solidFill>
                  <a:schemeClr val="tx1"/>
                </a:solidFill>
                <a:latin typeface="+mn-lt"/>
                <a:ea typeface="+mn-ea"/>
                <a:cs typeface="+mn-cs"/>
              </a:defRPr>
            </a:lvl3pPr>
            <a:lvl4pPr marL="914400" algn="l" defTabSz="609600" rtl="0" eaLnBrk="1" latinLnBrk="0" hangingPunct="1">
              <a:defRPr sz="1200" kern="1200">
                <a:solidFill>
                  <a:schemeClr val="tx1"/>
                </a:solidFill>
                <a:latin typeface="+mn-lt"/>
                <a:ea typeface="+mn-ea"/>
                <a:cs typeface="+mn-cs"/>
              </a:defRPr>
            </a:lvl4pPr>
            <a:lvl5pPr marL="1219200" algn="l" defTabSz="609600" rtl="0" eaLnBrk="1" latinLnBrk="0" hangingPunct="1">
              <a:defRPr sz="1200" kern="1200">
                <a:solidFill>
                  <a:schemeClr val="tx1"/>
                </a:solidFill>
                <a:latin typeface="+mn-lt"/>
                <a:ea typeface="+mn-ea"/>
                <a:cs typeface="+mn-cs"/>
              </a:defRPr>
            </a:lvl5pPr>
            <a:lvl6pPr marL="1524000" algn="l" defTabSz="609600" rtl="0" eaLnBrk="1" latinLnBrk="0" hangingPunct="1">
              <a:defRPr sz="1200" kern="1200">
                <a:solidFill>
                  <a:schemeClr val="tx1"/>
                </a:solidFill>
                <a:latin typeface="+mn-lt"/>
                <a:ea typeface="+mn-ea"/>
                <a:cs typeface="+mn-cs"/>
              </a:defRPr>
            </a:lvl6pPr>
            <a:lvl7pPr marL="1828800" algn="l" defTabSz="609600" rtl="0" eaLnBrk="1" latinLnBrk="0" hangingPunct="1">
              <a:defRPr sz="1200" kern="1200">
                <a:solidFill>
                  <a:schemeClr val="tx1"/>
                </a:solidFill>
                <a:latin typeface="+mn-lt"/>
                <a:ea typeface="+mn-ea"/>
                <a:cs typeface="+mn-cs"/>
              </a:defRPr>
            </a:lvl7pPr>
            <a:lvl8pPr marL="2133600" algn="l" defTabSz="609600" rtl="0" eaLnBrk="1" latinLnBrk="0" hangingPunct="1">
              <a:defRPr sz="1200" kern="1200">
                <a:solidFill>
                  <a:schemeClr val="tx1"/>
                </a:solidFill>
                <a:latin typeface="+mn-lt"/>
                <a:ea typeface="+mn-ea"/>
                <a:cs typeface="+mn-cs"/>
              </a:defRPr>
            </a:lvl8pPr>
            <a:lvl9pPr marL="2438400" algn="l" defTabSz="609600" rtl="0" eaLnBrk="1" latinLnBrk="0" hangingPunct="1">
              <a:defRPr sz="1200" kern="1200">
                <a:solidFill>
                  <a:schemeClr val="tx1"/>
                </a:solidFill>
                <a:latin typeface="+mn-lt"/>
                <a:ea typeface="+mn-ea"/>
                <a:cs typeface="+mn-cs"/>
              </a:defRPr>
            </a:lvl9pPr>
          </a:lstStyle>
          <a:p>
            <a:pPr algn="just">
              <a:lnSpc>
                <a:spcPts val="2800"/>
              </a:lnSpc>
            </a:pPr>
            <a:r>
              <a:rPr lang="en-US" sz="2000" dirty="0">
                <a:solidFill>
                  <a:srgbClr val="00AA59"/>
                </a:solidFill>
                <a:latin typeface="Times New Roman" panose="02020603050405020304" pitchFamily="18" charset="0"/>
                <a:ea typeface="Poppins Bold"/>
                <a:cs typeface="Times New Roman" panose="02020603050405020304" pitchFamily="18" charset="0"/>
                <a:sym typeface="Poppins Bold"/>
              </a:rPr>
              <a:t>#5</a:t>
            </a:r>
            <a:r>
              <a:rPr lang="en-US" sz="2000" dirty="0">
                <a:solidFill>
                  <a:srgbClr val="000000"/>
                </a:solidFill>
                <a:latin typeface="Times New Roman" panose="02020603050405020304" pitchFamily="18" charset="0"/>
                <a:ea typeface="Poppins"/>
                <a:cs typeface="Times New Roman" panose="02020603050405020304" pitchFamily="18" charset="0"/>
                <a:sym typeface="Poppins"/>
              </a:rPr>
              <a:t> </a:t>
            </a:r>
            <a:r>
              <a:rPr lang="en-US" sz="2000" b="1" dirty="0">
                <a:solidFill>
                  <a:srgbClr val="000000"/>
                </a:solidFill>
                <a:latin typeface="Times New Roman" panose="02020603050405020304" pitchFamily="18" charset="0"/>
                <a:ea typeface="Poppins"/>
                <a:cs typeface="Times New Roman" panose="02020603050405020304" pitchFamily="18" charset="0"/>
                <a:sym typeface="Poppins"/>
              </a:rPr>
              <a:t>NER as Citadel of Climate Studies</a:t>
            </a:r>
            <a:endParaRPr lang="en-US" sz="2000" b="1" dirty="0">
              <a:solidFill>
                <a:srgbClr val="000000"/>
              </a:solidFill>
              <a:latin typeface="Times New Roman" panose="02020603050405020304" pitchFamily="18" charset="0"/>
              <a:ea typeface="Poppins"/>
              <a:cs typeface="Times New Roman" panose="02020603050405020304" pitchFamily="18" charset="0"/>
              <a:sym typeface="Poppins"/>
            </a:endParaRPr>
          </a:p>
        </p:txBody>
      </p:sp>
      <p:sp>
        <p:nvSpPr>
          <p:cNvPr id="9" name="TextBox 9"/>
          <p:cNvSpPr txBox="1"/>
          <p:nvPr/>
        </p:nvSpPr>
        <p:spPr>
          <a:xfrm>
            <a:off x="5199138" y="4502149"/>
            <a:ext cx="6307062" cy="358775"/>
          </a:xfrm>
          <a:prstGeom prst="rect">
            <a:avLst/>
          </a:prstGeom>
        </p:spPr>
        <p:txBody>
          <a:bodyPr wrap="square" lIns="0" tIns="0" rIns="0" bIns="0" rtlCol="0" anchor="t">
            <a:spAutoFit/>
          </a:bodyPr>
          <a:lstStyle>
            <a:defPPr>
              <a:defRPr lang="en-US"/>
            </a:defPPr>
            <a:lvl1pPr marL="0" algn="l" defTabSz="609600" rtl="0" eaLnBrk="1" latinLnBrk="0" hangingPunct="1">
              <a:defRPr sz="1200" kern="1200">
                <a:solidFill>
                  <a:schemeClr val="tx1"/>
                </a:solidFill>
                <a:latin typeface="+mn-lt"/>
                <a:ea typeface="+mn-ea"/>
                <a:cs typeface="+mn-cs"/>
              </a:defRPr>
            </a:lvl1pPr>
            <a:lvl2pPr marL="304800" algn="l" defTabSz="609600" rtl="0" eaLnBrk="1" latinLnBrk="0" hangingPunct="1">
              <a:defRPr sz="1200" kern="1200">
                <a:solidFill>
                  <a:schemeClr val="tx1"/>
                </a:solidFill>
                <a:latin typeface="+mn-lt"/>
                <a:ea typeface="+mn-ea"/>
                <a:cs typeface="+mn-cs"/>
              </a:defRPr>
            </a:lvl2pPr>
            <a:lvl3pPr marL="609600" algn="l" defTabSz="609600" rtl="0" eaLnBrk="1" latinLnBrk="0" hangingPunct="1">
              <a:defRPr sz="1200" kern="1200">
                <a:solidFill>
                  <a:schemeClr val="tx1"/>
                </a:solidFill>
                <a:latin typeface="+mn-lt"/>
                <a:ea typeface="+mn-ea"/>
                <a:cs typeface="+mn-cs"/>
              </a:defRPr>
            </a:lvl3pPr>
            <a:lvl4pPr marL="914400" algn="l" defTabSz="609600" rtl="0" eaLnBrk="1" latinLnBrk="0" hangingPunct="1">
              <a:defRPr sz="1200" kern="1200">
                <a:solidFill>
                  <a:schemeClr val="tx1"/>
                </a:solidFill>
                <a:latin typeface="+mn-lt"/>
                <a:ea typeface="+mn-ea"/>
                <a:cs typeface="+mn-cs"/>
              </a:defRPr>
            </a:lvl4pPr>
            <a:lvl5pPr marL="1219200" algn="l" defTabSz="609600" rtl="0" eaLnBrk="1" latinLnBrk="0" hangingPunct="1">
              <a:defRPr sz="1200" kern="1200">
                <a:solidFill>
                  <a:schemeClr val="tx1"/>
                </a:solidFill>
                <a:latin typeface="+mn-lt"/>
                <a:ea typeface="+mn-ea"/>
                <a:cs typeface="+mn-cs"/>
              </a:defRPr>
            </a:lvl5pPr>
            <a:lvl6pPr marL="1524000" algn="l" defTabSz="609600" rtl="0" eaLnBrk="1" latinLnBrk="0" hangingPunct="1">
              <a:defRPr sz="1200" kern="1200">
                <a:solidFill>
                  <a:schemeClr val="tx1"/>
                </a:solidFill>
                <a:latin typeface="+mn-lt"/>
                <a:ea typeface="+mn-ea"/>
                <a:cs typeface="+mn-cs"/>
              </a:defRPr>
            </a:lvl6pPr>
            <a:lvl7pPr marL="1828800" algn="l" defTabSz="609600" rtl="0" eaLnBrk="1" latinLnBrk="0" hangingPunct="1">
              <a:defRPr sz="1200" kern="1200">
                <a:solidFill>
                  <a:schemeClr val="tx1"/>
                </a:solidFill>
                <a:latin typeface="+mn-lt"/>
                <a:ea typeface="+mn-ea"/>
                <a:cs typeface="+mn-cs"/>
              </a:defRPr>
            </a:lvl7pPr>
            <a:lvl8pPr marL="2133600" algn="l" defTabSz="609600" rtl="0" eaLnBrk="1" latinLnBrk="0" hangingPunct="1">
              <a:defRPr sz="1200" kern="1200">
                <a:solidFill>
                  <a:schemeClr val="tx1"/>
                </a:solidFill>
                <a:latin typeface="+mn-lt"/>
                <a:ea typeface="+mn-ea"/>
                <a:cs typeface="+mn-cs"/>
              </a:defRPr>
            </a:lvl8pPr>
            <a:lvl9pPr marL="2438400" algn="l" defTabSz="609600" rtl="0" eaLnBrk="1" latinLnBrk="0" hangingPunct="1">
              <a:defRPr sz="1200" kern="1200">
                <a:solidFill>
                  <a:schemeClr val="tx1"/>
                </a:solidFill>
                <a:latin typeface="+mn-lt"/>
                <a:ea typeface="+mn-ea"/>
                <a:cs typeface="+mn-cs"/>
              </a:defRPr>
            </a:lvl9pPr>
          </a:lstStyle>
          <a:p>
            <a:pPr algn="just">
              <a:lnSpc>
                <a:spcPts val="2800"/>
              </a:lnSpc>
            </a:pPr>
            <a:r>
              <a:rPr lang="en-US" sz="2000" dirty="0">
                <a:solidFill>
                  <a:srgbClr val="00AA59"/>
                </a:solidFill>
                <a:latin typeface="Times New Roman" panose="02020603050405020304" pitchFamily="18" charset="0"/>
                <a:ea typeface="Poppins Bold"/>
                <a:cs typeface="Times New Roman" panose="02020603050405020304" pitchFamily="18" charset="0"/>
                <a:sym typeface="Poppins Bold"/>
              </a:rPr>
              <a:t>#6</a:t>
            </a:r>
            <a:r>
              <a:rPr lang="en-US" sz="2000" dirty="0">
                <a:solidFill>
                  <a:srgbClr val="000000"/>
                </a:solidFill>
                <a:latin typeface="Times New Roman" panose="02020603050405020304" pitchFamily="18" charset="0"/>
                <a:ea typeface="Poppins"/>
                <a:cs typeface="Times New Roman" panose="02020603050405020304" pitchFamily="18" charset="0"/>
                <a:sym typeface="Poppins"/>
              </a:rPr>
              <a:t> </a:t>
            </a:r>
            <a:r>
              <a:rPr lang="en-US" sz="2000" b="1" dirty="0">
                <a:solidFill>
                  <a:srgbClr val="000000"/>
                </a:solidFill>
                <a:latin typeface="Times New Roman" panose="02020603050405020304" pitchFamily="18" charset="0"/>
                <a:ea typeface="Poppins"/>
                <a:cs typeface="Times New Roman" panose="02020603050405020304" pitchFamily="18" charset="0"/>
                <a:sym typeface="Poppins"/>
              </a:rPr>
              <a:t>NER as </a:t>
            </a:r>
            <a:r>
              <a:rPr lang="en-IN" sz="2000" b="1" dirty="0">
                <a:solidFill>
                  <a:srgbClr val="000000"/>
                </a:solidFill>
                <a:latin typeface="Times New Roman" panose="02020603050405020304" pitchFamily="18" charset="0"/>
                <a:ea typeface="Poppins"/>
                <a:cs typeface="Times New Roman" panose="02020603050405020304" pitchFamily="18" charset="0"/>
                <a:sym typeface="Poppins"/>
              </a:rPr>
              <a:t>a </a:t>
            </a:r>
            <a:r>
              <a:rPr lang="en-US" sz="2000" b="1" dirty="0">
                <a:solidFill>
                  <a:srgbClr val="000000"/>
                </a:solidFill>
                <a:latin typeface="Times New Roman" panose="02020603050405020304" pitchFamily="18" charset="0"/>
                <a:ea typeface="Poppins"/>
                <a:cs typeface="Times New Roman" panose="02020603050405020304" pitchFamily="18" charset="0"/>
                <a:sym typeface="Poppins"/>
              </a:rPr>
              <a:t>Medical &amp; Adventure Tourism</a:t>
            </a:r>
            <a:r>
              <a:rPr lang="en-IN" sz="2000" b="1" dirty="0">
                <a:solidFill>
                  <a:srgbClr val="000000"/>
                </a:solidFill>
                <a:latin typeface="Times New Roman" panose="02020603050405020304" pitchFamily="18" charset="0"/>
                <a:ea typeface="Poppins"/>
                <a:cs typeface="Times New Roman" panose="02020603050405020304" pitchFamily="18" charset="0"/>
                <a:sym typeface="Poppins"/>
              </a:rPr>
              <a:t> Destination </a:t>
            </a:r>
            <a:endParaRPr lang="en-US" sz="2000" b="1" dirty="0">
              <a:solidFill>
                <a:srgbClr val="000000"/>
              </a:solidFill>
              <a:latin typeface="Times New Roman" panose="02020603050405020304" pitchFamily="18" charset="0"/>
              <a:ea typeface="Poppins"/>
              <a:cs typeface="Times New Roman" panose="02020603050405020304" pitchFamily="18" charset="0"/>
              <a:sym typeface="Poppins"/>
            </a:endParaRPr>
          </a:p>
        </p:txBody>
      </p:sp>
      <p:sp>
        <p:nvSpPr>
          <p:cNvPr id="10" name="TextBox 10"/>
          <p:cNvSpPr txBox="1"/>
          <p:nvPr/>
        </p:nvSpPr>
        <p:spPr>
          <a:xfrm>
            <a:off x="5199380" y="5162550"/>
            <a:ext cx="6490335" cy="358775"/>
          </a:xfrm>
          <a:prstGeom prst="rect">
            <a:avLst/>
          </a:prstGeom>
        </p:spPr>
        <p:txBody>
          <a:bodyPr wrap="square" lIns="0" tIns="0" rIns="0" bIns="0" rtlCol="0" anchor="t">
            <a:spAutoFit/>
          </a:bodyPr>
          <a:lstStyle>
            <a:defPPr>
              <a:defRPr lang="en-US"/>
            </a:defPPr>
            <a:lvl1pPr marL="0" algn="l" defTabSz="609600" rtl="0" eaLnBrk="1" latinLnBrk="0" hangingPunct="1">
              <a:defRPr sz="1200" kern="1200">
                <a:solidFill>
                  <a:schemeClr val="tx1"/>
                </a:solidFill>
                <a:latin typeface="+mn-lt"/>
                <a:ea typeface="+mn-ea"/>
                <a:cs typeface="+mn-cs"/>
              </a:defRPr>
            </a:lvl1pPr>
            <a:lvl2pPr marL="304800" algn="l" defTabSz="609600" rtl="0" eaLnBrk="1" latinLnBrk="0" hangingPunct="1">
              <a:defRPr sz="1200" kern="1200">
                <a:solidFill>
                  <a:schemeClr val="tx1"/>
                </a:solidFill>
                <a:latin typeface="+mn-lt"/>
                <a:ea typeface="+mn-ea"/>
                <a:cs typeface="+mn-cs"/>
              </a:defRPr>
            </a:lvl2pPr>
            <a:lvl3pPr marL="609600" algn="l" defTabSz="609600" rtl="0" eaLnBrk="1" latinLnBrk="0" hangingPunct="1">
              <a:defRPr sz="1200" kern="1200">
                <a:solidFill>
                  <a:schemeClr val="tx1"/>
                </a:solidFill>
                <a:latin typeface="+mn-lt"/>
                <a:ea typeface="+mn-ea"/>
                <a:cs typeface="+mn-cs"/>
              </a:defRPr>
            </a:lvl3pPr>
            <a:lvl4pPr marL="914400" algn="l" defTabSz="609600" rtl="0" eaLnBrk="1" latinLnBrk="0" hangingPunct="1">
              <a:defRPr sz="1200" kern="1200">
                <a:solidFill>
                  <a:schemeClr val="tx1"/>
                </a:solidFill>
                <a:latin typeface="+mn-lt"/>
                <a:ea typeface="+mn-ea"/>
                <a:cs typeface="+mn-cs"/>
              </a:defRPr>
            </a:lvl4pPr>
            <a:lvl5pPr marL="1219200" algn="l" defTabSz="609600" rtl="0" eaLnBrk="1" latinLnBrk="0" hangingPunct="1">
              <a:defRPr sz="1200" kern="1200">
                <a:solidFill>
                  <a:schemeClr val="tx1"/>
                </a:solidFill>
                <a:latin typeface="+mn-lt"/>
                <a:ea typeface="+mn-ea"/>
                <a:cs typeface="+mn-cs"/>
              </a:defRPr>
            </a:lvl5pPr>
            <a:lvl6pPr marL="1524000" algn="l" defTabSz="609600" rtl="0" eaLnBrk="1" latinLnBrk="0" hangingPunct="1">
              <a:defRPr sz="1200" kern="1200">
                <a:solidFill>
                  <a:schemeClr val="tx1"/>
                </a:solidFill>
                <a:latin typeface="+mn-lt"/>
                <a:ea typeface="+mn-ea"/>
                <a:cs typeface="+mn-cs"/>
              </a:defRPr>
            </a:lvl6pPr>
            <a:lvl7pPr marL="1828800" algn="l" defTabSz="609600" rtl="0" eaLnBrk="1" latinLnBrk="0" hangingPunct="1">
              <a:defRPr sz="1200" kern="1200">
                <a:solidFill>
                  <a:schemeClr val="tx1"/>
                </a:solidFill>
                <a:latin typeface="+mn-lt"/>
                <a:ea typeface="+mn-ea"/>
                <a:cs typeface="+mn-cs"/>
              </a:defRPr>
            </a:lvl7pPr>
            <a:lvl8pPr marL="2133600" algn="l" defTabSz="609600" rtl="0" eaLnBrk="1" latinLnBrk="0" hangingPunct="1">
              <a:defRPr sz="1200" kern="1200">
                <a:solidFill>
                  <a:schemeClr val="tx1"/>
                </a:solidFill>
                <a:latin typeface="+mn-lt"/>
                <a:ea typeface="+mn-ea"/>
                <a:cs typeface="+mn-cs"/>
              </a:defRPr>
            </a:lvl8pPr>
            <a:lvl9pPr marL="2438400" algn="l" defTabSz="609600" rtl="0" eaLnBrk="1" latinLnBrk="0" hangingPunct="1">
              <a:defRPr sz="1200" kern="1200">
                <a:solidFill>
                  <a:schemeClr val="tx1"/>
                </a:solidFill>
                <a:latin typeface="+mn-lt"/>
                <a:ea typeface="+mn-ea"/>
                <a:cs typeface="+mn-cs"/>
              </a:defRPr>
            </a:lvl9pPr>
          </a:lstStyle>
          <a:p>
            <a:pPr algn="just">
              <a:lnSpc>
                <a:spcPts val="2800"/>
              </a:lnSpc>
            </a:pPr>
            <a:r>
              <a:rPr lang="en-US" sz="2000" b="1" dirty="0">
                <a:solidFill>
                  <a:srgbClr val="00AA59"/>
                </a:solidFill>
                <a:latin typeface="Times New Roman" panose="02020603050405020304" pitchFamily="18" charset="0"/>
                <a:ea typeface="Poppins Bold"/>
                <a:cs typeface="Times New Roman" panose="02020603050405020304" pitchFamily="18" charset="0"/>
                <a:sym typeface="Poppins Bold"/>
              </a:rPr>
              <a:t>#7</a:t>
            </a:r>
            <a:r>
              <a:rPr lang="en-US" sz="2000" b="1" dirty="0">
                <a:solidFill>
                  <a:srgbClr val="000000"/>
                </a:solidFill>
                <a:latin typeface="Times New Roman" panose="02020603050405020304" pitchFamily="18" charset="0"/>
                <a:ea typeface="Poppins"/>
                <a:cs typeface="Times New Roman" panose="02020603050405020304" pitchFamily="18" charset="0"/>
                <a:sym typeface="Poppins"/>
              </a:rPr>
              <a:t> NER a</a:t>
            </a:r>
            <a:r>
              <a:rPr lang="en-IN" sz="2000" b="1" dirty="0">
                <a:solidFill>
                  <a:srgbClr val="000000"/>
                </a:solidFill>
                <a:latin typeface="Times New Roman" panose="02020603050405020304" pitchFamily="18" charset="0"/>
                <a:ea typeface="Poppins"/>
                <a:cs typeface="Times New Roman" panose="02020603050405020304" pitchFamily="18" charset="0"/>
                <a:sym typeface="Poppins"/>
              </a:rPr>
              <a:t> Soft Power Reservoir</a:t>
            </a:r>
            <a:r>
              <a:rPr lang="en-IN" sz="2000" dirty="0">
                <a:solidFill>
                  <a:srgbClr val="000000"/>
                </a:solidFill>
                <a:latin typeface="Times New Roman" panose="02020603050405020304" pitchFamily="18" charset="0"/>
                <a:ea typeface="Poppins"/>
                <a:cs typeface="Times New Roman" panose="02020603050405020304" pitchFamily="18" charset="0"/>
                <a:sym typeface="Poppins"/>
              </a:rPr>
              <a:t>: </a:t>
            </a:r>
            <a:r>
              <a:rPr lang="en-US" sz="2000" b="1" dirty="0">
                <a:solidFill>
                  <a:srgbClr val="000000"/>
                </a:solidFill>
                <a:latin typeface="Times New Roman" panose="02020603050405020304" pitchFamily="18" charset="0"/>
                <a:ea typeface="Poppins"/>
                <a:cs typeface="Times New Roman" panose="02020603050405020304" pitchFamily="18" charset="0"/>
                <a:sym typeface="Poppins"/>
              </a:rPr>
              <a:t>Youth</a:t>
            </a:r>
            <a:r>
              <a:rPr lang="en-IN" sz="2000" b="1" dirty="0">
                <a:solidFill>
                  <a:srgbClr val="000000"/>
                </a:solidFill>
                <a:latin typeface="Times New Roman" panose="02020603050405020304" pitchFamily="18" charset="0"/>
                <a:ea typeface="Poppins"/>
                <a:cs typeface="Times New Roman" panose="02020603050405020304" pitchFamily="18" charset="0"/>
                <a:sym typeface="Poppins"/>
              </a:rPr>
              <a:t>, Sports and Music</a:t>
            </a:r>
            <a:endParaRPr lang="en-US" sz="2000" b="1" dirty="0">
              <a:solidFill>
                <a:srgbClr val="000000"/>
              </a:solidFill>
              <a:latin typeface="Times New Roman" panose="02020603050405020304" pitchFamily="18" charset="0"/>
              <a:ea typeface="Poppins"/>
              <a:cs typeface="Times New Roman" panose="02020603050405020304" pitchFamily="18" charset="0"/>
              <a:sym typeface="Poppins"/>
            </a:endParaRPr>
          </a:p>
        </p:txBody>
      </p:sp>
      <p:sp>
        <p:nvSpPr>
          <p:cNvPr id="11" name="TextBox 11"/>
          <p:cNvSpPr txBox="1"/>
          <p:nvPr/>
        </p:nvSpPr>
        <p:spPr>
          <a:xfrm>
            <a:off x="5199380" y="5774055"/>
            <a:ext cx="6490335" cy="392430"/>
          </a:xfrm>
          <a:prstGeom prst="rect">
            <a:avLst/>
          </a:prstGeom>
        </p:spPr>
        <p:txBody>
          <a:bodyPr wrap="square" lIns="0" tIns="0" rIns="0" bIns="0" rtlCol="0" anchor="t">
            <a:noAutofit/>
          </a:bodyPr>
          <a:lstStyle>
            <a:defPPr>
              <a:defRPr lang="en-US"/>
            </a:defPPr>
            <a:lvl1pPr marL="0" algn="l" defTabSz="609600" rtl="0" eaLnBrk="1" latinLnBrk="0" hangingPunct="1">
              <a:defRPr sz="1200" kern="1200">
                <a:solidFill>
                  <a:schemeClr val="tx1"/>
                </a:solidFill>
                <a:latin typeface="+mn-lt"/>
                <a:ea typeface="+mn-ea"/>
                <a:cs typeface="+mn-cs"/>
              </a:defRPr>
            </a:lvl1pPr>
            <a:lvl2pPr marL="304800" algn="l" defTabSz="609600" rtl="0" eaLnBrk="1" latinLnBrk="0" hangingPunct="1">
              <a:defRPr sz="1200" kern="1200">
                <a:solidFill>
                  <a:schemeClr val="tx1"/>
                </a:solidFill>
                <a:latin typeface="+mn-lt"/>
                <a:ea typeface="+mn-ea"/>
                <a:cs typeface="+mn-cs"/>
              </a:defRPr>
            </a:lvl2pPr>
            <a:lvl3pPr marL="609600" algn="l" defTabSz="609600" rtl="0" eaLnBrk="1" latinLnBrk="0" hangingPunct="1">
              <a:defRPr sz="1200" kern="1200">
                <a:solidFill>
                  <a:schemeClr val="tx1"/>
                </a:solidFill>
                <a:latin typeface="+mn-lt"/>
                <a:ea typeface="+mn-ea"/>
                <a:cs typeface="+mn-cs"/>
              </a:defRPr>
            </a:lvl3pPr>
            <a:lvl4pPr marL="914400" algn="l" defTabSz="609600" rtl="0" eaLnBrk="1" latinLnBrk="0" hangingPunct="1">
              <a:defRPr sz="1200" kern="1200">
                <a:solidFill>
                  <a:schemeClr val="tx1"/>
                </a:solidFill>
                <a:latin typeface="+mn-lt"/>
                <a:ea typeface="+mn-ea"/>
                <a:cs typeface="+mn-cs"/>
              </a:defRPr>
            </a:lvl4pPr>
            <a:lvl5pPr marL="1219200" algn="l" defTabSz="609600" rtl="0" eaLnBrk="1" latinLnBrk="0" hangingPunct="1">
              <a:defRPr sz="1200" kern="1200">
                <a:solidFill>
                  <a:schemeClr val="tx1"/>
                </a:solidFill>
                <a:latin typeface="+mn-lt"/>
                <a:ea typeface="+mn-ea"/>
                <a:cs typeface="+mn-cs"/>
              </a:defRPr>
            </a:lvl5pPr>
            <a:lvl6pPr marL="1524000" algn="l" defTabSz="609600" rtl="0" eaLnBrk="1" latinLnBrk="0" hangingPunct="1">
              <a:defRPr sz="1200" kern="1200">
                <a:solidFill>
                  <a:schemeClr val="tx1"/>
                </a:solidFill>
                <a:latin typeface="+mn-lt"/>
                <a:ea typeface="+mn-ea"/>
                <a:cs typeface="+mn-cs"/>
              </a:defRPr>
            </a:lvl6pPr>
            <a:lvl7pPr marL="1828800" algn="l" defTabSz="609600" rtl="0" eaLnBrk="1" latinLnBrk="0" hangingPunct="1">
              <a:defRPr sz="1200" kern="1200">
                <a:solidFill>
                  <a:schemeClr val="tx1"/>
                </a:solidFill>
                <a:latin typeface="+mn-lt"/>
                <a:ea typeface="+mn-ea"/>
                <a:cs typeface="+mn-cs"/>
              </a:defRPr>
            </a:lvl7pPr>
            <a:lvl8pPr marL="2133600" algn="l" defTabSz="609600" rtl="0" eaLnBrk="1" latinLnBrk="0" hangingPunct="1">
              <a:defRPr sz="1200" kern="1200">
                <a:solidFill>
                  <a:schemeClr val="tx1"/>
                </a:solidFill>
                <a:latin typeface="+mn-lt"/>
                <a:ea typeface="+mn-ea"/>
                <a:cs typeface="+mn-cs"/>
              </a:defRPr>
            </a:lvl8pPr>
            <a:lvl9pPr marL="2438400" algn="l" defTabSz="609600" rtl="0" eaLnBrk="1" latinLnBrk="0" hangingPunct="1">
              <a:defRPr sz="1200" kern="1200">
                <a:solidFill>
                  <a:schemeClr val="tx1"/>
                </a:solidFill>
                <a:latin typeface="+mn-lt"/>
                <a:ea typeface="+mn-ea"/>
                <a:cs typeface="+mn-cs"/>
              </a:defRPr>
            </a:lvl9pPr>
          </a:lstStyle>
          <a:p>
            <a:pPr algn="just">
              <a:lnSpc>
                <a:spcPts val="2800"/>
              </a:lnSpc>
            </a:pPr>
            <a:r>
              <a:rPr lang="en-US" sz="2000" dirty="0">
                <a:solidFill>
                  <a:srgbClr val="00AA59"/>
                </a:solidFill>
                <a:latin typeface="Times New Roman" panose="02020603050405020304" pitchFamily="18" charset="0"/>
                <a:ea typeface="Poppins Bold"/>
                <a:cs typeface="Times New Roman" panose="02020603050405020304" pitchFamily="18" charset="0"/>
                <a:sym typeface="Poppins Bold"/>
              </a:rPr>
              <a:t>#8</a:t>
            </a:r>
            <a:r>
              <a:rPr lang="en-US" sz="2000" dirty="0">
                <a:solidFill>
                  <a:srgbClr val="000000"/>
                </a:solidFill>
                <a:latin typeface="Times New Roman" panose="02020603050405020304" pitchFamily="18" charset="0"/>
                <a:ea typeface="Poppins"/>
                <a:cs typeface="Times New Roman" panose="02020603050405020304" pitchFamily="18" charset="0"/>
                <a:sym typeface="Poppins"/>
              </a:rPr>
              <a:t> </a:t>
            </a:r>
            <a:r>
              <a:rPr lang="en-IN" sz="2000" dirty="0">
                <a:solidFill>
                  <a:srgbClr val="000000"/>
                </a:solidFill>
                <a:latin typeface="Times New Roman" panose="02020603050405020304" pitchFamily="18" charset="0"/>
                <a:ea typeface="Poppins"/>
                <a:cs typeface="Times New Roman" panose="02020603050405020304" pitchFamily="18" charset="0"/>
                <a:sym typeface="Poppins"/>
              </a:rPr>
              <a:t> </a:t>
            </a:r>
            <a:r>
              <a:rPr lang="en-IN" sz="2000" b="1" dirty="0">
                <a:solidFill>
                  <a:srgbClr val="000000"/>
                </a:solidFill>
                <a:latin typeface="Times New Roman" panose="02020603050405020304" pitchFamily="18" charset="0"/>
                <a:ea typeface="Poppins"/>
                <a:cs typeface="Times New Roman" panose="02020603050405020304" pitchFamily="18" charset="0"/>
                <a:sym typeface="Poppins"/>
              </a:rPr>
              <a:t>The Peace Dividend </a:t>
            </a:r>
            <a:endParaRPr lang="en-US" sz="2000" b="1" dirty="0">
              <a:solidFill>
                <a:srgbClr val="000000"/>
              </a:solidFill>
              <a:latin typeface="Times New Roman" panose="02020603050405020304" pitchFamily="18" charset="0"/>
              <a:ea typeface="Poppins"/>
              <a:cs typeface="Times New Roman" panose="02020603050405020304" pitchFamily="18" charset="0"/>
              <a:sym typeface="Poppins"/>
            </a:endParaRPr>
          </a:p>
        </p:txBody>
      </p:sp>
      <p:sp>
        <p:nvSpPr>
          <p:cNvPr id="12" name="TextBox 12"/>
          <p:cNvSpPr txBox="1"/>
          <p:nvPr/>
        </p:nvSpPr>
        <p:spPr>
          <a:xfrm>
            <a:off x="685801" y="1893677"/>
            <a:ext cx="3932743" cy="4308475"/>
          </a:xfrm>
          <a:prstGeom prst="rect">
            <a:avLst/>
          </a:prstGeom>
        </p:spPr>
        <p:txBody>
          <a:bodyPr wrap="square" lIns="0" tIns="0" rIns="0" bIns="0" rtlCol="0" anchor="t">
            <a:spAutoFit/>
          </a:bodyPr>
          <a:lstStyle>
            <a:defPPr>
              <a:defRPr lang="en-US"/>
            </a:defPPr>
            <a:lvl1pPr marL="0" algn="l" defTabSz="609600" rtl="0" eaLnBrk="1" latinLnBrk="0" hangingPunct="1">
              <a:defRPr sz="1200" kern="1200">
                <a:solidFill>
                  <a:schemeClr val="tx1"/>
                </a:solidFill>
                <a:latin typeface="+mn-lt"/>
                <a:ea typeface="+mn-ea"/>
                <a:cs typeface="+mn-cs"/>
              </a:defRPr>
            </a:lvl1pPr>
            <a:lvl2pPr marL="304800" algn="l" defTabSz="609600" rtl="0" eaLnBrk="1" latinLnBrk="0" hangingPunct="1">
              <a:defRPr sz="1200" kern="1200">
                <a:solidFill>
                  <a:schemeClr val="tx1"/>
                </a:solidFill>
                <a:latin typeface="+mn-lt"/>
                <a:ea typeface="+mn-ea"/>
                <a:cs typeface="+mn-cs"/>
              </a:defRPr>
            </a:lvl2pPr>
            <a:lvl3pPr marL="609600" algn="l" defTabSz="609600" rtl="0" eaLnBrk="1" latinLnBrk="0" hangingPunct="1">
              <a:defRPr sz="1200" kern="1200">
                <a:solidFill>
                  <a:schemeClr val="tx1"/>
                </a:solidFill>
                <a:latin typeface="+mn-lt"/>
                <a:ea typeface="+mn-ea"/>
                <a:cs typeface="+mn-cs"/>
              </a:defRPr>
            </a:lvl3pPr>
            <a:lvl4pPr marL="914400" algn="l" defTabSz="609600" rtl="0" eaLnBrk="1" latinLnBrk="0" hangingPunct="1">
              <a:defRPr sz="1200" kern="1200">
                <a:solidFill>
                  <a:schemeClr val="tx1"/>
                </a:solidFill>
                <a:latin typeface="+mn-lt"/>
                <a:ea typeface="+mn-ea"/>
                <a:cs typeface="+mn-cs"/>
              </a:defRPr>
            </a:lvl4pPr>
            <a:lvl5pPr marL="1219200" algn="l" defTabSz="609600" rtl="0" eaLnBrk="1" latinLnBrk="0" hangingPunct="1">
              <a:defRPr sz="1200" kern="1200">
                <a:solidFill>
                  <a:schemeClr val="tx1"/>
                </a:solidFill>
                <a:latin typeface="+mn-lt"/>
                <a:ea typeface="+mn-ea"/>
                <a:cs typeface="+mn-cs"/>
              </a:defRPr>
            </a:lvl5pPr>
            <a:lvl6pPr marL="1524000" algn="l" defTabSz="609600" rtl="0" eaLnBrk="1" latinLnBrk="0" hangingPunct="1">
              <a:defRPr sz="1200" kern="1200">
                <a:solidFill>
                  <a:schemeClr val="tx1"/>
                </a:solidFill>
                <a:latin typeface="+mn-lt"/>
                <a:ea typeface="+mn-ea"/>
                <a:cs typeface="+mn-cs"/>
              </a:defRPr>
            </a:lvl6pPr>
            <a:lvl7pPr marL="1828800" algn="l" defTabSz="609600" rtl="0" eaLnBrk="1" latinLnBrk="0" hangingPunct="1">
              <a:defRPr sz="1200" kern="1200">
                <a:solidFill>
                  <a:schemeClr val="tx1"/>
                </a:solidFill>
                <a:latin typeface="+mn-lt"/>
                <a:ea typeface="+mn-ea"/>
                <a:cs typeface="+mn-cs"/>
              </a:defRPr>
            </a:lvl7pPr>
            <a:lvl8pPr marL="2133600" algn="l" defTabSz="609600" rtl="0" eaLnBrk="1" latinLnBrk="0" hangingPunct="1">
              <a:defRPr sz="1200" kern="1200">
                <a:solidFill>
                  <a:schemeClr val="tx1"/>
                </a:solidFill>
                <a:latin typeface="+mn-lt"/>
                <a:ea typeface="+mn-ea"/>
                <a:cs typeface="+mn-cs"/>
              </a:defRPr>
            </a:lvl8pPr>
            <a:lvl9pPr marL="2438400" algn="l" defTabSz="609600" rtl="0" eaLnBrk="1" latinLnBrk="0" hangingPunct="1">
              <a:defRPr sz="1200" kern="1200">
                <a:solidFill>
                  <a:schemeClr val="tx1"/>
                </a:solidFill>
                <a:latin typeface="+mn-lt"/>
                <a:ea typeface="+mn-ea"/>
                <a:cs typeface="+mn-cs"/>
              </a:defRPr>
            </a:lvl9pPr>
          </a:lstStyle>
          <a:p>
            <a:pPr algn="just">
              <a:lnSpc>
                <a:spcPts val="2800"/>
              </a:lnSpc>
            </a:pPr>
            <a:r>
              <a:rPr lang="en-US" sz="2000" b="1" dirty="0">
                <a:solidFill>
                  <a:srgbClr val="000000"/>
                </a:solidFill>
                <a:latin typeface="Times New Roman" panose="02020603050405020304" pitchFamily="18" charset="0"/>
                <a:ea typeface="Canva Sans Bold"/>
                <a:cs typeface="Times New Roman" panose="02020603050405020304" pitchFamily="18" charset="0"/>
                <a:sym typeface="Canva Sans Bold"/>
              </a:rPr>
              <a:t>OVERARCHING GOALS : </a:t>
            </a:r>
            <a:endParaRPr lang="en-US" sz="2000" b="1" dirty="0">
              <a:solidFill>
                <a:srgbClr val="000000"/>
              </a:solidFill>
              <a:latin typeface="Times New Roman" panose="02020603050405020304" pitchFamily="18" charset="0"/>
              <a:ea typeface="Canva Sans Bold"/>
              <a:cs typeface="Times New Roman" panose="02020603050405020304" pitchFamily="18" charset="0"/>
              <a:sym typeface="Canva Sans Bold"/>
            </a:endParaRPr>
          </a:p>
          <a:p>
            <a:pPr algn="just">
              <a:lnSpc>
                <a:spcPts val="2800"/>
              </a:lnSpc>
            </a:pPr>
            <a:endParaRPr lang="en-US" sz="2000" dirty="0">
              <a:solidFill>
                <a:srgbClr val="000000"/>
              </a:solidFill>
              <a:latin typeface="Times New Roman" panose="02020603050405020304" pitchFamily="18" charset="0"/>
              <a:ea typeface="Canva Sans Bold"/>
              <a:cs typeface="Times New Roman" panose="02020603050405020304" pitchFamily="18" charset="0"/>
              <a:sym typeface="Canva Sans Bold"/>
            </a:endParaRPr>
          </a:p>
          <a:p>
            <a:pPr algn="just">
              <a:lnSpc>
                <a:spcPts val="2800"/>
              </a:lnSpc>
            </a:pPr>
            <a:r>
              <a:rPr lang="en-US" sz="2000" b="1" dirty="0">
                <a:solidFill>
                  <a:srgbClr val="000000"/>
                </a:solidFill>
                <a:latin typeface="Times New Roman" panose="02020603050405020304" pitchFamily="18" charset="0"/>
                <a:ea typeface="Canva Sans"/>
                <a:cs typeface="Times New Roman" panose="02020603050405020304" pitchFamily="18" charset="0"/>
                <a:sym typeface="Canva Sans"/>
              </a:rPr>
              <a:t>NORTH EAST REGION AS </a:t>
            </a:r>
            <a:endParaRPr lang="en-US" sz="2000" b="1" dirty="0">
              <a:solidFill>
                <a:srgbClr val="000000"/>
              </a:solidFill>
              <a:latin typeface="Times New Roman" panose="02020603050405020304" pitchFamily="18" charset="0"/>
              <a:ea typeface="Canva Sans"/>
              <a:cs typeface="Times New Roman" panose="02020603050405020304" pitchFamily="18" charset="0"/>
              <a:sym typeface="Canva Sans"/>
            </a:endParaRPr>
          </a:p>
          <a:p>
            <a:pPr algn="just">
              <a:lnSpc>
                <a:spcPts val="2800"/>
              </a:lnSpc>
            </a:pPr>
            <a:r>
              <a:rPr lang="en-US" sz="2000" b="1" dirty="0">
                <a:solidFill>
                  <a:srgbClr val="000000"/>
                </a:solidFill>
                <a:latin typeface="Times New Roman" panose="02020603050405020304" pitchFamily="18" charset="0"/>
                <a:ea typeface="Canva Sans"/>
                <a:cs typeface="Times New Roman" panose="02020603050405020304" pitchFamily="18" charset="0"/>
                <a:sym typeface="Canva Sans"/>
              </a:rPr>
              <a:t>New Growth Pole of India and Eastern South Asia (Bangladesh, Bhutan, Myanmar, Nepal and North East Region) also known as NER Growth Quadrangle (NERGQ) as a significant player in India’s Act East Policy, </a:t>
            </a:r>
            <a:r>
              <a:rPr lang="en-US" sz="2000" b="1" dirty="0" err="1">
                <a:solidFill>
                  <a:srgbClr val="000000"/>
                </a:solidFill>
                <a:latin typeface="Times New Roman" panose="02020603050405020304" pitchFamily="18" charset="0"/>
                <a:ea typeface="Canva Sans"/>
                <a:cs typeface="Times New Roman" panose="02020603050405020304" pitchFamily="18" charset="0"/>
                <a:sym typeface="Canva Sans"/>
              </a:rPr>
              <a:t>Viksit</a:t>
            </a:r>
            <a:r>
              <a:rPr lang="en-US" sz="2000" b="1" dirty="0">
                <a:solidFill>
                  <a:srgbClr val="000000"/>
                </a:solidFill>
                <a:latin typeface="Times New Roman" panose="02020603050405020304" pitchFamily="18" charset="0"/>
                <a:ea typeface="Canva Sans"/>
                <a:cs typeface="Times New Roman" panose="02020603050405020304" pitchFamily="18" charset="0"/>
                <a:sym typeface="Canva Sans"/>
              </a:rPr>
              <a:t> Bharat and </a:t>
            </a:r>
            <a:r>
              <a:rPr lang="en-US" sz="2000" b="1" dirty="0" err="1">
                <a:solidFill>
                  <a:srgbClr val="000000"/>
                </a:solidFill>
                <a:latin typeface="Times New Roman" panose="02020603050405020304" pitchFamily="18" charset="0"/>
                <a:ea typeface="Canva Sans"/>
                <a:cs typeface="Times New Roman" panose="02020603050405020304" pitchFamily="18" charset="0"/>
                <a:sym typeface="Canva Sans"/>
              </a:rPr>
              <a:t>Aatmanirbhar</a:t>
            </a:r>
            <a:r>
              <a:rPr lang="en-US" sz="2000" b="1" dirty="0">
                <a:solidFill>
                  <a:srgbClr val="000000"/>
                </a:solidFill>
                <a:latin typeface="Times New Roman" panose="02020603050405020304" pitchFamily="18" charset="0"/>
                <a:ea typeface="Canva Sans"/>
                <a:cs typeface="Times New Roman" panose="02020603050405020304" pitchFamily="18" charset="0"/>
                <a:sym typeface="Canva Sans"/>
              </a:rPr>
              <a:t> Bharat 2047 </a:t>
            </a:r>
            <a:endParaRPr lang="en-US" sz="2000" b="1" dirty="0">
              <a:solidFill>
                <a:srgbClr val="000000"/>
              </a:solidFill>
              <a:latin typeface="Times New Roman" panose="02020603050405020304" pitchFamily="18" charset="0"/>
              <a:ea typeface="Canva Sans"/>
              <a:cs typeface="Times New Roman" panose="02020603050405020304" pitchFamily="18" charset="0"/>
              <a:sym typeface="Canva San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3105" y="212090"/>
            <a:ext cx="10827385" cy="1477010"/>
          </a:xfrm>
          <a:prstGeom prst="rect">
            <a:avLst/>
          </a:prstGeom>
        </p:spPr>
        <p:txBody>
          <a:bodyPr wrap="square">
            <a:spAutoFit/>
          </a:bodyPr>
          <a:lstStyle/>
          <a:p>
            <a:pPr algn="ctr" eaLnBrk="1" fontAlgn="auto" hangingPunct="1">
              <a:lnSpc>
                <a:spcPct val="107000"/>
              </a:lnSpc>
              <a:spcBef>
                <a:spcPts val="0"/>
              </a:spcBef>
              <a:spcAft>
                <a:spcPts val="535"/>
              </a:spcAft>
              <a:defRPr/>
            </a:pPr>
            <a:r>
              <a:rPr lang="en-US" sz="2800" b="1" dirty="0">
                <a:solidFill>
                  <a:srgbClr val="00AA59"/>
                </a:solidFill>
                <a:latin typeface="Times New Roman" panose="02020603050405020304" pitchFamily="18" charset="0"/>
                <a:ea typeface="Roboto Condensed Bold"/>
                <a:cs typeface="Times New Roman" panose="02020603050405020304" pitchFamily="18" charset="0"/>
              </a:rPr>
              <a:t>CRITICAL DETERMINANTS AND COMPONENTS OF NEW GROWTH POLE</a:t>
            </a:r>
            <a:r>
              <a:rPr lang="en-IN" sz="1400" b="1" dirty="0">
                <a:highlight>
                  <a:srgbClr val="FFFF00"/>
                </a:highlight>
                <a:latin typeface="+mj-lt"/>
                <a:ea typeface="+mj-ea"/>
                <a:cs typeface="+mj-cs"/>
              </a:rPr>
              <a:t> </a:t>
            </a:r>
            <a:endParaRPr lang="en-IN" sz="1400" b="1" dirty="0">
              <a:highlight>
                <a:srgbClr val="FFFF00"/>
              </a:highlight>
              <a:latin typeface="+mj-lt"/>
              <a:ea typeface="+mj-ea"/>
              <a:cs typeface="+mj-cs"/>
            </a:endParaRPr>
          </a:p>
          <a:p>
            <a:pPr algn="l" eaLnBrk="1" fontAlgn="auto" hangingPunct="1">
              <a:lnSpc>
                <a:spcPct val="107000"/>
              </a:lnSpc>
              <a:spcBef>
                <a:spcPts val="0"/>
              </a:spcBef>
              <a:spcAft>
                <a:spcPts val="535"/>
              </a:spcAft>
              <a:defRPr/>
            </a:pPr>
            <a:r>
              <a:rPr lang="en-IN" sz="2400" b="1" kern="100" dirty="0">
                <a:latin typeface="Cambria" panose="02040503050406030204" pitchFamily="18" charset="0"/>
                <a:ea typeface="Calibri" panose="020F0502020204030204" pitchFamily="34" charset="0"/>
                <a:cs typeface="Times New Roman" panose="02020603050405020304" pitchFamily="18" charset="0"/>
              </a:rPr>
              <a:t>Strategic Layout </a:t>
            </a:r>
            <a:endParaRPr lang="en-IN" sz="2400" kern="100" dirty="0">
              <a:latin typeface="+mn-lt"/>
              <a:ea typeface="Calibri" panose="020F0502020204030204" pitchFamily="34" charset="0"/>
              <a:cs typeface="Times New Roman" panose="02020603050405020304" pitchFamily="18" charset="0"/>
            </a:endParaRPr>
          </a:p>
        </p:txBody>
      </p:sp>
      <p:sp>
        <p:nvSpPr>
          <p:cNvPr id="8201" name="TextBox 14"/>
          <p:cNvSpPr txBox="1">
            <a:spLocks noChangeArrowheads="1"/>
          </p:cNvSpPr>
          <p:nvPr/>
        </p:nvSpPr>
        <p:spPr bwMode="auto">
          <a:xfrm>
            <a:off x="727626" y="3260514"/>
            <a:ext cx="6379845" cy="2828925"/>
          </a:xfrm>
          <a:prstGeom prst="rect">
            <a:avLst/>
          </a:prstGeom>
          <a:noFill/>
          <a:ln>
            <a:noFill/>
          </a:ln>
        </p:spPr>
        <p:txBody>
          <a:bodyPr lIns="33867" tIns="33867" rIns="33867" bIns="33867"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buFontTx/>
              <a:buNone/>
              <a:defRPr/>
            </a:pPr>
            <a:r>
              <a:rPr lang="en-US" altLang="en-US" sz="2400" b="1" dirty="0">
                <a:latin typeface="Arial Narrow" pitchFamily="34" charset="0"/>
              </a:rPr>
              <a:t>II  4 x4  Connectivity Matrix </a:t>
            </a:r>
            <a:endParaRPr lang="en-US" altLang="en-US" sz="2400" b="1" dirty="0">
              <a:latin typeface="Arial Narrow" pitchFamily="34" charset="0"/>
            </a:endParaRPr>
          </a:p>
          <a:p>
            <a:pPr eaLnBrk="1" fontAlgn="auto" hangingPunct="1">
              <a:spcBef>
                <a:spcPct val="0"/>
              </a:spcBef>
              <a:spcAft>
                <a:spcPts val="0"/>
              </a:spcAft>
              <a:buFontTx/>
              <a:buNone/>
              <a:defRPr/>
            </a:pPr>
            <a:endParaRPr lang="en-US" altLang="en-US" sz="2400" dirty="0">
              <a:latin typeface="Arial Narrow" pitchFamily="34" charset="0"/>
            </a:endParaRPr>
          </a:p>
          <a:p>
            <a:pPr eaLnBrk="1" fontAlgn="auto" hangingPunct="1">
              <a:spcBef>
                <a:spcPct val="0"/>
              </a:spcBef>
              <a:spcAft>
                <a:spcPts val="0"/>
              </a:spcAft>
              <a:buFontTx/>
              <a:buNone/>
              <a:defRPr/>
            </a:pPr>
            <a:r>
              <a:rPr lang="en-US" altLang="en-US" sz="2800" b="1" dirty="0">
                <a:solidFill>
                  <a:srgbClr val="00AA59"/>
                </a:solidFill>
                <a:latin typeface="Times New Roman" panose="02020603050405020304" pitchFamily="18" charset="0"/>
                <a:ea typeface="Roboto Condensed Bold"/>
                <a:cs typeface="Times New Roman" panose="02020603050405020304" pitchFamily="18" charset="0"/>
              </a:rPr>
              <a:t>Four ways connectivity Matrix:</a:t>
            </a:r>
            <a:endParaRPr lang="en-US" altLang="en-US" sz="2800" b="1" dirty="0">
              <a:solidFill>
                <a:srgbClr val="00AA59"/>
              </a:solidFill>
              <a:latin typeface="Times New Roman" panose="02020603050405020304" pitchFamily="18" charset="0"/>
              <a:ea typeface="Roboto Condensed Bold"/>
              <a:cs typeface="Times New Roman" panose="02020603050405020304" pitchFamily="18" charset="0"/>
            </a:endParaRPr>
          </a:p>
          <a:p>
            <a:pPr marL="342900" indent="-342900" eaLnBrk="1" fontAlgn="auto" hangingPunct="1">
              <a:spcBef>
                <a:spcPct val="0"/>
              </a:spcBef>
              <a:spcAft>
                <a:spcPts val="0"/>
              </a:spcAft>
              <a:defRPr/>
            </a:pPr>
            <a:r>
              <a:rPr lang="en-US" altLang="en-US" sz="2400" b="1" dirty="0">
                <a:latin typeface="Arial Narrow" pitchFamily="34" charset="0"/>
              </a:rPr>
              <a:t>Within a State (Assam)</a:t>
            </a:r>
            <a:endParaRPr lang="en-US" altLang="en-US" sz="2400" b="1" dirty="0">
              <a:latin typeface="Arial Narrow" pitchFamily="34" charset="0"/>
            </a:endParaRPr>
          </a:p>
          <a:p>
            <a:pPr marL="342900" indent="-342900" eaLnBrk="1" fontAlgn="auto" hangingPunct="1">
              <a:spcBef>
                <a:spcPct val="0"/>
              </a:spcBef>
              <a:spcAft>
                <a:spcPts val="0"/>
              </a:spcAft>
              <a:defRPr/>
            </a:pPr>
            <a:r>
              <a:rPr lang="en-US" altLang="en-US" sz="2400" b="1" dirty="0">
                <a:latin typeface="Arial Narrow" pitchFamily="34" charset="0"/>
              </a:rPr>
              <a:t>Between the two states (Assam and Arunachal Pradesh)</a:t>
            </a:r>
            <a:endParaRPr lang="en-US" altLang="en-US" sz="2400" b="1" dirty="0">
              <a:latin typeface="Arial Narrow" pitchFamily="34" charset="0"/>
            </a:endParaRPr>
          </a:p>
          <a:p>
            <a:pPr marL="342900" indent="-342900" eaLnBrk="1" fontAlgn="auto" hangingPunct="1">
              <a:spcBef>
                <a:spcPct val="0"/>
              </a:spcBef>
              <a:spcAft>
                <a:spcPts val="0"/>
              </a:spcAft>
              <a:defRPr/>
            </a:pPr>
            <a:r>
              <a:rPr lang="en-US" altLang="en-US" sz="2400" b="1" dirty="0">
                <a:latin typeface="Arial Narrow" pitchFamily="34" charset="0"/>
              </a:rPr>
              <a:t>States (NER) with the rest of India</a:t>
            </a:r>
            <a:endParaRPr lang="en-US" altLang="en-US" sz="2400" b="1" dirty="0">
              <a:latin typeface="Arial Narrow" pitchFamily="34" charset="0"/>
            </a:endParaRPr>
          </a:p>
          <a:p>
            <a:pPr marL="342900" indent="-342900" eaLnBrk="1" fontAlgn="auto" hangingPunct="1">
              <a:spcBef>
                <a:spcPct val="0"/>
              </a:spcBef>
              <a:spcAft>
                <a:spcPts val="0"/>
              </a:spcAft>
              <a:defRPr/>
            </a:pPr>
            <a:r>
              <a:rPr lang="en-US" altLang="en-US" sz="2400" b="1" dirty="0">
                <a:latin typeface="Arial Narrow" pitchFamily="34" charset="0"/>
              </a:rPr>
              <a:t>States (NER) with the </a:t>
            </a:r>
            <a:r>
              <a:rPr lang="en-US" altLang="en-US" sz="2400" b="1" dirty="0" err="1">
                <a:latin typeface="Arial Narrow" pitchFamily="34" charset="0"/>
              </a:rPr>
              <a:t>neighbouring</a:t>
            </a:r>
            <a:r>
              <a:rPr lang="en-US" altLang="en-US" sz="2400" b="1" dirty="0">
                <a:latin typeface="Arial Narrow" pitchFamily="34" charset="0"/>
              </a:rPr>
              <a:t> countries</a:t>
            </a:r>
            <a:endParaRPr lang="en-US" altLang="en-US" sz="2400" b="1" dirty="0">
              <a:latin typeface="Arial Narrow" pitchFamily="34" charset="0"/>
            </a:endParaRPr>
          </a:p>
          <a:p>
            <a:pPr marL="342900" indent="-342900" eaLnBrk="1" fontAlgn="auto" hangingPunct="1">
              <a:spcBef>
                <a:spcPct val="0"/>
              </a:spcBef>
              <a:spcAft>
                <a:spcPts val="0"/>
              </a:spcAft>
              <a:defRPr/>
            </a:pPr>
            <a:endParaRPr lang="en-US" altLang="en-US" sz="2400" b="1" dirty="0">
              <a:latin typeface="Arial Narrow" pitchFamily="34" charset="0"/>
            </a:endParaRPr>
          </a:p>
          <a:p>
            <a:pPr eaLnBrk="1" fontAlgn="auto" hangingPunct="1">
              <a:spcBef>
                <a:spcPct val="0"/>
              </a:spcBef>
              <a:spcAft>
                <a:spcPts val="0"/>
              </a:spcAft>
              <a:buNone/>
              <a:defRPr/>
            </a:pPr>
            <a:r>
              <a:rPr lang="en-US" altLang="en-US" sz="2800" b="1" dirty="0">
                <a:solidFill>
                  <a:srgbClr val="00AA59"/>
                </a:solidFill>
                <a:latin typeface="Times New Roman" panose="02020603050405020304" pitchFamily="18" charset="0"/>
                <a:ea typeface="Roboto Condensed Bold"/>
                <a:cs typeface="Times New Roman" panose="02020603050405020304" pitchFamily="18" charset="0"/>
              </a:rPr>
              <a:t>Four instruments of connectivity</a:t>
            </a:r>
            <a:endParaRPr lang="en-US" altLang="en-US" sz="2800" b="1" dirty="0">
              <a:solidFill>
                <a:srgbClr val="00AA59"/>
              </a:solidFill>
              <a:latin typeface="Times New Roman" panose="02020603050405020304" pitchFamily="18" charset="0"/>
              <a:ea typeface="Roboto Condensed Bold"/>
              <a:cs typeface="Times New Roman" panose="02020603050405020304" pitchFamily="18" charset="0"/>
            </a:endParaRPr>
          </a:p>
          <a:p>
            <a:pPr eaLnBrk="1" fontAlgn="auto" hangingPunct="1">
              <a:spcBef>
                <a:spcPct val="0"/>
              </a:spcBef>
              <a:spcAft>
                <a:spcPts val="0"/>
              </a:spcAft>
              <a:buFontTx/>
              <a:buNone/>
              <a:defRPr/>
            </a:pPr>
            <a:r>
              <a:rPr lang="en-US" altLang="en-US" sz="2400" b="1" dirty="0">
                <a:latin typeface="Arial Narrow" pitchFamily="34" charset="0"/>
              </a:rPr>
              <a:t>Roadways; Railways; Airways; </a:t>
            </a:r>
            <a:r>
              <a:rPr lang="en-US" altLang="en-US" sz="2400" b="1" dirty="0" smtClean="0">
                <a:latin typeface="Arial Narrow" pitchFamily="34" charset="0"/>
              </a:rPr>
              <a:t>Waterways</a:t>
            </a:r>
            <a:endParaRPr lang="en-US" altLang="en-US" sz="2400" b="1" dirty="0">
              <a:latin typeface="Arial Narrow" pitchFamily="34" charset="0"/>
            </a:endParaRPr>
          </a:p>
          <a:p>
            <a:pPr eaLnBrk="1" fontAlgn="auto" hangingPunct="1">
              <a:spcBef>
                <a:spcPct val="0"/>
              </a:spcBef>
              <a:spcAft>
                <a:spcPts val="0"/>
              </a:spcAft>
              <a:buFontTx/>
              <a:buNone/>
              <a:defRPr/>
            </a:pPr>
            <a:br>
              <a:rPr lang="en-US" altLang="en-US" sz="1200" dirty="0"/>
            </a:br>
            <a:r>
              <a:rPr lang="en-US" altLang="en-US" sz="1335" dirty="0">
                <a:solidFill>
                  <a:srgbClr val="000000"/>
                </a:solidFill>
                <a:latin typeface="Poppins" panose="00000500000000000000" pitchFamily="2" charset="0"/>
              </a:rPr>
              <a:t>.</a:t>
            </a:r>
            <a:endParaRPr lang="en-US" altLang="en-US" sz="1335" dirty="0">
              <a:solidFill>
                <a:srgbClr val="000000"/>
              </a:solidFill>
              <a:latin typeface="Poppins" panose="00000500000000000000" pitchFamily="2" charset="0"/>
            </a:endParaRPr>
          </a:p>
        </p:txBody>
      </p:sp>
      <p:sp>
        <p:nvSpPr>
          <p:cNvPr id="19" name="Rectangle 18"/>
          <p:cNvSpPr/>
          <p:nvPr/>
        </p:nvSpPr>
        <p:spPr>
          <a:xfrm>
            <a:off x="7138882" y="3165809"/>
            <a:ext cx="5412952" cy="2739211"/>
          </a:xfrm>
          <a:prstGeom prst="rect">
            <a:avLst/>
          </a:prstGeom>
        </p:spPr>
        <p:txBody>
          <a:bodyPr wrap="square">
            <a:spAutoFit/>
          </a:bodyPr>
          <a:lstStyle/>
          <a:p>
            <a:pPr eaLnBrk="1" fontAlgn="auto" hangingPunct="1">
              <a:spcBef>
                <a:spcPts val="0"/>
              </a:spcBef>
              <a:spcAft>
                <a:spcPts val="0"/>
              </a:spcAft>
              <a:defRPr/>
            </a:pPr>
            <a:r>
              <a:rPr lang="en-US" altLang="en-US" sz="2800" b="1" dirty="0">
                <a:solidFill>
                  <a:srgbClr val="00AA59"/>
                </a:solidFill>
                <a:latin typeface="Times New Roman" panose="02020603050405020304" pitchFamily="18" charset="0"/>
                <a:ea typeface="Roboto Condensed Bold"/>
                <a:cs typeface="Times New Roman" panose="02020603050405020304" pitchFamily="18" charset="0"/>
              </a:rPr>
              <a:t>6 Key </a:t>
            </a:r>
            <a:r>
              <a:rPr lang="en-US" altLang="en-US" sz="2800" b="1" dirty="0">
                <a:solidFill>
                  <a:srgbClr val="00AA59"/>
                </a:solidFill>
                <a:latin typeface="Times New Roman" panose="02020603050405020304" pitchFamily="18" charset="0"/>
                <a:ea typeface="Roboto Condensed Bold"/>
                <a:cs typeface="Times New Roman" panose="02020603050405020304" pitchFamily="18" charset="0"/>
              </a:rPr>
              <a:t>Actors</a:t>
            </a:r>
            <a:endParaRPr lang="en-US" sz="2800" b="1" dirty="0">
              <a:solidFill>
                <a:srgbClr val="00AA59"/>
              </a:solidFill>
              <a:latin typeface="Times New Roman" panose="02020603050405020304" pitchFamily="18" charset="0"/>
              <a:ea typeface="Roboto Condensed Bold"/>
              <a:cs typeface="Times New Roman" panose="02020603050405020304" pitchFamily="18" charset="0"/>
            </a:endParaRPr>
          </a:p>
          <a:p>
            <a:pPr marL="342900" indent="-342900" eaLnBrk="1" fontAlgn="auto" hangingPunct="1">
              <a:spcBef>
                <a:spcPts val="0"/>
              </a:spcBef>
              <a:spcAft>
                <a:spcPts val="0"/>
              </a:spcAft>
              <a:buFont typeface="Arial" panose="020B0604020202020204" pitchFamily="34" charset="0"/>
              <a:buChar char="•"/>
              <a:defRPr/>
            </a:pPr>
            <a:r>
              <a:rPr lang="en-US" sz="2400" b="1" dirty="0">
                <a:latin typeface="Arial Narrow" pitchFamily="34" charset="0"/>
              </a:rPr>
              <a:t>Centre : Ministries</a:t>
            </a:r>
            <a:endParaRPr lang="en-US" sz="2400" b="1" dirty="0">
              <a:latin typeface="Arial Narrow" pitchFamily="34" charset="0"/>
            </a:endParaRPr>
          </a:p>
          <a:p>
            <a:pPr marL="342900" indent="-342900" eaLnBrk="1" fontAlgn="auto" hangingPunct="1">
              <a:spcBef>
                <a:spcPts val="0"/>
              </a:spcBef>
              <a:spcAft>
                <a:spcPts val="0"/>
              </a:spcAft>
              <a:buFont typeface="Arial" panose="020B0604020202020204" pitchFamily="34" charset="0"/>
              <a:buChar char="•"/>
              <a:defRPr/>
            </a:pPr>
            <a:r>
              <a:rPr lang="en-US" sz="2400" b="1" dirty="0">
                <a:latin typeface="Arial Narrow" pitchFamily="34" charset="0"/>
              </a:rPr>
              <a:t>States : Departments</a:t>
            </a:r>
            <a:endParaRPr lang="en-US" sz="2400" b="1" dirty="0">
              <a:latin typeface="Arial Narrow" pitchFamily="34" charset="0"/>
            </a:endParaRPr>
          </a:p>
          <a:p>
            <a:pPr marL="342900" indent="-342900" eaLnBrk="1" fontAlgn="auto" hangingPunct="1">
              <a:spcBef>
                <a:spcPts val="0"/>
              </a:spcBef>
              <a:spcAft>
                <a:spcPts val="0"/>
              </a:spcAft>
              <a:buFont typeface="Arial" panose="020B0604020202020204" pitchFamily="34" charset="0"/>
              <a:buChar char="•"/>
              <a:defRPr/>
            </a:pPr>
            <a:r>
              <a:rPr lang="en-US" sz="2400" b="1" dirty="0">
                <a:latin typeface="Arial Narrow" pitchFamily="34" charset="0"/>
              </a:rPr>
              <a:t>Multilateral/bilateral </a:t>
            </a:r>
            <a:r>
              <a:rPr lang="en-US" sz="2400" b="1" dirty="0" smtClean="0">
                <a:latin typeface="Arial Narrow" pitchFamily="34" charset="0"/>
              </a:rPr>
              <a:t>Agencies</a:t>
            </a:r>
            <a:endParaRPr lang="en-US" sz="2400" b="1" dirty="0">
              <a:latin typeface="Arial Narrow" pitchFamily="34" charset="0"/>
            </a:endParaRPr>
          </a:p>
          <a:p>
            <a:pPr marL="342900" indent="-342900" eaLnBrk="1" fontAlgn="auto" hangingPunct="1">
              <a:spcBef>
                <a:spcPts val="0"/>
              </a:spcBef>
              <a:spcAft>
                <a:spcPts val="0"/>
              </a:spcAft>
              <a:buFont typeface="Arial" panose="020B0604020202020204" pitchFamily="34" charset="0"/>
              <a:buChar char="•"/>
              <a:defRPr/>
            </a:pPr>
            <a:r>
              <a:rPr lang="en-US" sz="2400" b="1" dirty="0">
                <a:latin typeface="Arial Narrow" pitchFamily="34" charset="0"/>
              </a:rPr>
              <a:t>Private Sector</a:t>
            </a:r>
            <a:endParaRPr lang="en-US" sz="2400" b="1" dirty="0">
              <a:latin typeface="Arial Narrow" pitchFamily="34" charset="0"/>
            </a:endParaRPr>
          </a:p>
          <a:p>
            <a:pPr marL="342900" indent="-342900" eaLnBrk="1" fontAlgn="auto" hangingPunct="1">
              <a:spcBef>
                <a:spcPts val="0"/>
              </a:spcBef>
              <a:spcAft>
                <a:spcPts val="0"/>
              </a:spcAft>
              <a:buFont typeface="Arial" panose="020B0604020202020204" pitchFamily="34" charset="0"/>
              <a:buChar char="•"/>
              <a:defRPr/>
            </a:pPr>
            <a:r>
              <a:rPr lang="en-US" sz="2400" b="1" dirty="0">
                <a:latin typeface="Arial Narrow" pitchFamily="34" charset="0"/>
              </a:rPr>
              <a:t>Communities/INGOs/NGOs</a:t>
            </a:r>
            <a:endParaRPr lang="en-US" sz="2400" b="1" dirty="0">
              <a:latin typeface="Arial Narrow" pitchFamily="34" charset="0"/>
            </a:endParaRPr>
          </a:p>
          <a:p>
            <a:pPr marL="342900" indent="-342900" eaLnBrk="1" fontAlgn="auto" hangingPunct="1">
              <a:spcBef>
                <a:spcPts val="0"/>
              </a:spcBef>
              <a:spcAft>
                <a:spcPts val="0"/>
              </a:spcAft>
              <a:buFont typeface="Arial" panose="020B0604020202020204" pitchFamily="34" charset="0"/>
              <a:buChar char="•"/>
              <a:defRPr/>
            </a:pPr>
            <a:r>
              <a:rPr lang="en-US" sz="2400" b="1" dirty="0">
                <a:latin typeface="Arial Narrow" pitchFamily="34" charset="0"/>
              </a:rPr>
              <a:t>Cross border actors and institutions</a:t>
            </a:r>
            <a:endParaRPr lang="en-US" sz="2400" b="1" dirty="0">
              <a:latin typeface="Arial Narrow" pitchFamily="34" charset="0"/>
            </a:endParaRPr>
          </a:p>
        </p:txBody>
      </p:sp>
      <p:sp>
        <p:nvSpPr>
          <p:cNvPr id="4" name="TextBox 3"/>
          <p:cNvSpPr txBox="1"/>
          <p:nvPr/>
        </p:nvSpPr>
        <p:spPr>
          <a:xfrm>
            <a:off x="713063" y="1688799"/>
            <a:ext cx="8003097" cy="486410"/>
          </a:xfrm>
          <a:prstGeom prst="rect">
            <a:avLst/>
          </a:prstGeom>
          <a:noFill/>
        </p:spPr>
        <p:txBody>
          <a:bodyPr wrap="square">
            <a:spAutoFit/>
          </a:bodyPr>
          <a:lstStyle/>
          <a:p>
            <a:pPr eaLnBrk="1" fontAlgn="auto" hangingPunct="1">
              <a:lnSpc>
                <a:spcPct val="107000"/>
              </a:lnSpc>
              <a:spcBef>
                <a:spcPts val="0"/>
              </a:spcBef>
              <a:spcAft>
                <a:spcPts val="535"/>
              </a:spcAft>
              <a:defRPr/>
            </a:pPr>
            <a:r>
              <a:rPr lang="en-IN" sz="2400" b="1" kern="100" dirty="0">
                <a:latin typeface="Cambria" panose="02040503050406030204" pitchFamily="18" charset="0"/>
                <a:ea typeface="Calibri" panose="020F0502020204030204" pitchFamily="34" charset="0"/>
                <a:cs typeface="Times New Roman" panose="02020603050405020304" pitchFamily="18" charset="0"/>
              </a:rPr>
              <a:t>I  </a:t>
            </a:r>
            <a:r>
              <a:rPr lang="en-US" altLang="en-US" sz="2400" b="1" dirty="0">
                <a:latin typeface="Arial Narrow" pitchFamily="34" charset="0"/>
              </a:rPr>
              <a:t> Borders as Opportunity  (Explained separately)</a:t>
            </a:r>
            <a:endParaRPr lang="en-US" altLang="en-US" sz="2400" b="1" dirty="0">
              <a:latin typeface="Arial Narrow"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p:cNvSpPr txBox="1">
            <a:spLocks noChangeArrowheads="1"/>
          </p:cNvSpPr>
          <p:nvPr/>
        </p:nvSpPr>
        <p:spPr bwMode="auto">
          <a:xfrm>
            <a:off x="756279" y="313184"/>
            <a:ext cx="6021288" cy="492443"/>
          </a:xfrm>
          <a:prstGeom prst="rect">
            <a:avLst/>
          </a:prstGeom>
          <a:noFill/>
          <a:ln w="9525">
            <a:noFill/>
            <a:miter lim="800000"/>
          </a:ln>
        </p:spPr>
        <p:txBody>
          <a:bodyPr wrap="square" lIns="0" tIns="0" rIns="0" bIns="0">
            <a:spAutoFit/>
          </a:bodyPr>
          <a:lstStyle/>
          <a:p>
            <a:pPr eaLnBrk="1" hangingPunct="1"/>
            <a:r>
              <a:rPr lang="en-US" altLang="en-US" sz="3200" b="1" dirty="0">
                <a:solidFill>
                  <a:srgbClr val="222222"/>
                </a:solidFill>
                <a:latin typeface="Arial Narrow" pitchFamily="34" charset="0"/>
              </a:rPr>
              <a:t>III. Reverse Integration</a:t>
            </a:r>
            <a:endParaRPr lang="en-US" altLang="en-US" sz="3200" b="1" dirty="0">
              <a:solidFill>
                <a:srgbClr val="222222"/>
              </a:solidFill>
              <a:latin typeface="Arial Narrow" pitchFamily="34" charset="0"/>
            </a:endParaRPr>
          </a:p>
        </p:txBody>
      </p:sp>
      <p:sp>
        <p:nvSpPr>
          <p:cNvPr id="4" name="TextBox 3"/>
          <p:cNvSpPr txBox="1"/>
          <p:nvPr/>
        </p:nvSpPr>
        <p:spPr>
          <a:xfrm>
            <a:off x="756279" y="1366371"/>
            <a:ext cx="11012388" cy="4401205"/>
          </a:xfrm>
          <a:prstGeom prst="rect">
            <a:avLst/>
          </a:prstGeom>
          <a:noFill/>
        </p:spPr>
        <p:txBody>
          <a:bodyPr wrap="square">
            <a:spAutoFit/>
          </a:bodyPr>
          <a:lstStyle/>
          <a:p>
            <a:pPr marL="342900" marR="0" lvl="0" indent="-342900" algn="just" defTabSz="914400" rtl="0" eaLnBrk="1" fontAlgn="auto" latinLnBrk="0" hangingPunct="1">
              <a:lnSpc>
                <a:spcPct val="100000"/>
              </a:lnSpc>
              <a:spcBef>
                <a:spcPct val="0"/>
              </a:spcBef>
              <a:spcAft>
                <a:spcPts val="0"/>
              </a:spcAft>
              <a:buClrTx/>
              <a:buSzTx/>
              <a:buFont typeface="Arial" panose="020B0604020202020204" pitchFamily="34" charset="0"/>
              <a:buChar char="•"/>
              <a:defRPr/>
            </a:pPr>
            <a:r>
              <a:rPr kumimoji="0" lang="en-US" altLang="en-US" sz="2800" b="1" i="0" u="none" strike="noStrike" kern="1200" cap="none" spc="0" normalizeH="0" baseline="0" noProof="0" dirty="0">
                <a:ln>
                  <a:noFill/>
                </a:ln>
                <a:solidFill>
                  <a:srgbClr val="222222"/>
                </a:solidFill>
                <a:effectLst/>
                <a:uLnTx/>
                <a:uFillTx/>
                <a:latin typeface="Arial Narrow" pitchFamily="34" charset="0"/>
              </a:rPr>
              <a:t>Orthodox model of expecting, enticing and engaging the NER joining the rest of India not able to deliver expected outcomes</a:t>
            </a:r>
            <a:endParaRPr kumimoji="0" lang="en-US" altLang="en-US" sz="2800" b="1" i="0" u="none" strike="noStrike" kern="1200" cap="none" spc="0" normalizeH="0" baseline="0" noProof="0" dirty="0">
              <a:ln>
                <a:noFill/>
              </a:ln>
              <a:solidFill>
                <a:srgbClr val="222222"/>
              </a:solidFill>
              <a:effectLst/>
              <a:uLnTx/>
              <a:uFillTx/>
              <a:latin typeface="Arial Narrow" pitchFamily="34" charset="0"/>
            </a:endParaRPr>
          </a:p>
          <a:p>
            <a:pPr marL="342900" marR="0" lvl="0" indent="-342900" algn="just" defTabSz="914400" rtl="0" eaLnBrk="1" fontAlgn="auto" latinLnBrk="0" hangingPunct="1">
              <a:lnSpc>
                <a:spcPct val="100000"/>
              </a:lnSpc>
              <a:spcBef>
                <a:spcPct val="0"/>
              </a:spcBef>
              <a:spcAft>
                <a:spcPts val="0"/>
              </a:spcAft>
              <a:buClrTx/>
              <a:buSzTx/>
              <a:buFont typeface="Arial" panose="020B0604020202020204" pitchFamily="34" charset="0"/>
              <a:buChar char="•"/>
              <a:defRPr/>
            </a:pPr>
            <a:r>
              <a:rPr kumimoji="0" lang="en-US" altLang="en-US" sz="2800" b="1" i="0" u="none" strike="noStrike" kern="1200" cap="none" spc="0" normalizeH="0" baseline="0" noProof="0" dirty="0">
                <a:ln>
                  <a:noFill/>
                </a:ln>
                <a:solidFill>
                  <a:srgbClr val="222222"/>
                </a:solidFill>
                <a:effectLst/>
                <a:uLnTx/>
                <a:uFillTx/>
                <a:latin typeface="Arial Narrow" pitchFamily="34" charset="0"/>
              </a:rPr>
              <a:t>Reverse model : Vital and Far Reaching</a:t>
            </a:r>
            <a:endParaRPr kumimoji="0" lang="en-US" altLang="en-US" sz="2800" b="1" i="0" u="none" strike="noStrike" kern="1200" cap="none" spc="0" normalizeH="0" baseline="0" noProof="0" dirty="0">
              <a:ln>
                <a:noFill/>
              </a:ln>
              <a:solidFill>
                <a:srgbClr val="222222"/>
              </a:solidFill>
              <a:effectLst/>
              <a:uLnTx/>
              <a:uFillTx/>
              <a:latin typeface="Arial Narrow" pitchFamily="34" charset="0"/>
            </a:endParaRPr>
          </a:p>
          <a:p>
            <a:pPr marL="342900" marR="0" lvl="0" indent="-342900" algn="just" defTabSz="914400" rtl="0" eaLnBrk="1" fontAlgn="auto" latinLnBrk="0" hangingPunct="1">
              <a:lnSpc>
                <a:spcPct val="100000"/>
              </a:lnSpc>
              <a:spcBef>
                <a:spcPct val="0"/>
              </a:spcBef>
              <a:spcAft>
                <a:spcPts val="0"/>
              </a:spcAft>
              <a:buClrTx/>
              <a:buSzTx/>
              <a:buFont typeface="Arial" panose="020B0604020202020204" pitchFamily="34" charset="0"/>
              <a:buChar char="•"/>
              <a:defRPr/>
            </a:pPr>
            <a:r>
              <a:rPr kumimoji="0" lang="en-US" altLang="en-US" sz="2800" b="1" i="0" u="none" strike="noStrike" kern="1200" cap="none" spc="0" normalizeH="0" baseline="0" noProof="0" dirty="0">
                <a:ln>
                  <a:noFill/>
                </a:ln>
                <a:solidFill>
                  <a:srgbClr val="222222"/>
                </a:solidFill>
                <a:effectLst/>
                <a:uLnTx/>
                <a:uFillTx/>
                <a:latin typeface="Arial Narrow" pitchFamily="34" charset="0"/>
              </a:rPr>
              <a:t>Several Regional and Global Examples : Reverse models tested and remain successful</a:t>
            </a:r>
            <a:endParaRPr kumimoji="0" lang="en-US" altLang="en-US" sz="2800" b="1" i="0" u="none" strike="noStrike" kern="1200" cap="none" spc="0" normalizeH="0" baseline="0" noProof="0" dirty="0">
              <a:ln>
                <a:noFill/>
              </a:ln>
              <a:solidFill>
                <a:srgbClr val="222222"/>
              </a:solidFill>
              <a:effectLst/>
              <a:uLnTx/>
              <a:uFillTx/>
              <a:latin typeface="Arial Narrow" pitchFamily="34" charset="0"/>
            </a:endParaRPr>
          </a:p>
          <a:p>
            <a:pPr marL="342900" marR="0" lvl="0" indent="-342900" algn="just" defTabSz="914400" rtl="0" eaLnBrk="1" fontAlgn="auto" latinLnBrk="0" hangingPunct="1">
              <a:lnSpc>
                <a:spcPct val="100000"/>
              </a:lnSpc>
              <a:spcBef>
                <a:spcPct val="0"/>
              </a:spcBef>
              <a:spcAft>
                <a:spcPts val="0"/>
              </a:spcAft>
              <a:buClrTx/>
              <a:buSzTx/>
              <a:buFont typeface="Arial" panose="020B0604020202020204" pitchFamily="34" charset="0"/>
              <a:buChar char="•"/>
              <a:defRPr/>
            </a:pPr>
            <a:r>
              <a:rPr kumimoji="0" lang="en-US" altLang="en-US" sz="2800" b="1" i="0" u="none" strike="noStrike" kern="1200" cap="none" spc="0" normalizeH="0" baseline="0" noProof="0" dirty="0">
                <a:ln>
                  <a:noFill/>
                </a:ln>
                <a:solidFill>
                  <a:srgbClr val="222222"/>
                </a:solidFill>
                <a:effectLst/>
                <a:uLnTx/>
                <a:uFillTx/>
                <a:latin typeface="Arial Narrow" pitchFamily="34" charset="0"/>
              </a:rPr>
              <a:t>China : reverse integration : entire sub-regional landscape of </a:t>
            </a:r>
            <a:endParaRPr kumimoji="0" lang="en-US" altLang="en-US" sz="2800" b="1" i="0" u="none" strike="noStrike" kern="1200" cap="none" spc="0" normalizeH="0" baseline="0" noProof="0" dirty="0">
              <a:ln>
                <a:noFill/>
              </a:ln>
              <a:solidFill>
                <a:srgbClr val="222222"/>
              </a:solidFill>
              <a:effectLst/>
              <a:uLnTx/>
              <a:uFillTx/>
              <a:latin typeface="Arial Narrow" pitchFamily="34" charset="0"/>
            </a:endParaRPr>
          </a:p>
          <a:p>
            <a:pPr marL="342900" marR="0" lvl="0" indent="-342900" algn="just" defTabSz="914400" rtl="0" eaLnBrk="1" fontAlgn="auto" latinLnBrk="0" hangingPunct="1">
              <a:lnSpc>
                <a:spcPct val="100000"/>
              </a:lnSpc>
              <a:spcBef>
                <a:spcPct val="0"/>
              </a:spcBef>
              <a:spcAft>
                <a:spcPts val="0"/>
              </a:spcAft>
              <a:buClrTx/>
              <a:buSzTx/>
              <a:buFont typeface="Arial" panose="020B0604020202020204" pitchFamily="34" charset="0"/>
              <a:buChar char="•"/>
              <a:defRPr/>
            </a:pPr>
            <a:r>
              <a:rPr kumimoji="0" lang="en-US" altLang="en-US" sz="2800" b="1" i="0" u="none" strike="noStrike" kern="1200" cap="none" spc="0" normalizeH="0" baseline="0" noProof="0" dirty="0">
                <a:ln>
                  <a:noFill/>
                </a:ln>
                <a:solidFill>
                  <a:srgbClr val="222222"/>
                </a:solidFill>
                <a:effectLst/>
                <a:uLnTx/>
                <a:uFillTx/>
                <a:latin typeface="Arial Narrow" pitchFamily="34" charset="0"/>
              </a:rPr>
              <a:t>South West including Sichuan, Tibet, Yunnan, Xinjiang and Qinghai </a:t>
            </a:r>
            <a:endParaRPr kumimoji="0" lang="en-US" altLang="en-US" sz="2800" b="1" i="0" u="none" strike="noStrike" kern="1200" cap="none" spc="0" normalizeH="0" baseline="0" noProof="0" dirty="0">
              <a:ln>
                <a:noFill/>
              </a:ln>
              <a:solidFill>
                <a:srgbClr val="222222"/>
              </a:solidFill>
              <a:effectLst/>
              <a:uLnTx/>
              <a:uFillTx/>
              <a:latin typeface="Arial Narrow" pitchFamily="34" charset="0"/>
            </a:endParaRPr>
          </a:p>
          <a:p>
            <a:pPr marL="342900" marR="0" lvl="0" indent="-342900" algn="just" defTabSz="914400" rtl="0" eaLnBrk="1" fontAlgn="auto" latinLnBrk="0" hangingPunct="1">
              <a:lnSpc>
                <a:spcPct val="100000"/>
              </a:lnSpc>
              <a:spcBef>
                <a:spcPct val="0"/>
              </a:spcBef>
              <a:spcAft>
                <a:spcPts val="0"/>
              </a:spcAft>
              <a:buClrTx/>
              <a:buSzTx/>
              <a:buFont typeface="Arial" panose="020B0604020202020204" pitchFamily="34" charset="0"/>
              <a:buChar char="•"/>
              <a:defRPr/>
            </a:pPr>
            <a:r>
              <a:rPr lang="en-US" altLang="en-US" sz="2800" b="1" dirty="0">
                <a:solidFill>
                  <a:srgbClr val="222222"/>
                </a:solidFill>
                <a:latin typeface="Arial Narrow" pitchFamily="34" charset="0"/>
              </a:rPr>
              <a:t>A</a:t>
            </a:r>
            <a:r>
              <a:rPr kumimoji="0" lang="en-US" altLang="en-US" sz="2800" b="1" i="0" u="none" strike="noStrike" kern="1200" cap="none" spc="0" normalizeH="0" baseline="0" noProof="0" dirty="0" err="1">
                <a:ln>
                  <a:noFill/>
                </a:ln>
                <a:solidFill>
                  <a:srgbClr val="222222"/>
                </a:solidFill>
                <a:effectLst/>
                <a:uLnTx/>
                <a:uFillTx/>
                <a:latin typeface="Arial Narrow" pitchFamily="34" charset="0"/>
              </a:rPr>
              <a:t>fter</a:t>
            </a:r>
            <a:r>
              <a:rPr kumimoji="0" lang="en-US" altLang="en-US" sz="2800" b="1" i="0" u="none" strike="noStrike" kern="1200" cap="none" spc="0" normalizeH="0" baseline="0" noProof="0" dirty="0">
                <a:ln>
                  <a:noFill/>
                </a:ln>
                <a:solidFill>
                  <a:srgbClr val="222222"/>
                </a:solidFill>
                <a:effectLst/>
                <a:uLnTx/>
                <a:uFillTx/>
                <a:latin typeface="Arial Narrow" pitchFamily="34" charset="0"/>
              </a:rPr>
              <a:t> it developed the coastal best in South East region. </a:t>
            </a:r>
            <a:endParaRPr kumimoji="0" lang="en-US" altLang="en-US" sz="2800" b="1" i="0" u="none" strike="noStrike" kern="1200" cap="none" spc="0" normalizeH="0" baseline="0" noProof="0" dirty="0">
              <a:ln>
                <a:noFill/>
              </a:ln>
              <a:solidFill>
                <a:srgbClr val="222222"/>
              </a:solidFill>
              <a:effectLst/>
              <a:uLnTx/>
              <a:uFillTx/>
              <a:latin typeface="Arial Narrow" pitchFamily="34" charset="0"/>
            </a:endParaRPr>
          </a:p>
          <a:p>
            <a:pPr marL="342900" marR="0" lvl="0" indent="-342900" algn="just" defTabSz="914400" rtl="0" eaLnBrk="1" fontAlgn="auto" latinLnBrk="0" hangingPunct="1">
              <a:lnSpc>
                <a:spcPct val="100000"/>
              </a:lnSpc>
              <a:spcBef>
                <a:spcPct val="0"/>
              </a:spcBef>
              <a:spcAft>
                <a:spcPts val="0"/>
              </a:spcAft>
              <a:buClrTx/>
              <a:buSzTx/>
              <a:buFont typeface="Arial" panose="020B0604020202020204" pitchFamily="34" charset="0"/>
              <a:buChar char="•"/>
              <a:defRPr/>
            </a:pPr>
            <a:r>
              <a:rPr kumimoji="0" lang="en-US" altLang="en-US" sz="2800" b="1" i="0" u="none" strike="noStrike" kern="1200" cap="none" spc="0" normalizeH="0" baseline="0" noProof="0" dirty="0">
                <a:ln>
                  <a:noFill/>
                </a:ln>
                <a:solidFill>
                  <a:srgbClr val="222222"/>
                </a:solidFill>
                <a:effectLst/>
                <a:uLnTx/>
                <a:uFillTx/>
                <a:latin typeface="Arial Narrow" pitchFamily="34" charset="0"/>
              </a:rPr>
              <a:t>Nation state went there in these relatively less developed land frontiers</a:t>
            </a:r>
            <a:endParaRPr kumimoji="0" lang="en-US" altLang="en-US" sz="2800" b="1" i="0" u="none" strike="noStrike" kern="1200" cap="none" spc="0" normalizeH="0" baseline="0" noProof="0" dirty="0">
              <a:ln>
                <a:noFill/>
              </a:ln>
              <a:solidFill>
                <a:srgbClr val="222222"/>
              </a:solidFill>
              <a:effectLst/>
              <a:uLnTx/>
              <a:uFillTx/>
              <a:latin typeface="Arial Narrow" pitchFamily="34" charset="0"/>
            </a:endParaRPr>
          </a:p>
          <a:p>
            <a:pPr marL="342900" marR="0" lvl="0" indent="-342900" algn="just" defTabSz="914400" rtl="0" eaLnBrk="1" fontAlgn="auto" latinLnBrk="0" hangingPunct="1">
              <a:lnSpc>
                <a:spcPct val="100000"/>
              </a:lnSpc>
              <a:spcBef>
                <a:spcPct val="0"/>
              </a:spcBef>
              <a:spcAft>
                <a:spcPts val="0"/>
              </a:spcAft>
              <a:buClrTx/>
              <a:buSzTx/>
              <a:buFont typeface="Arial" panose="020B0604020202020204" pitchFamily="34" charset="0"/>
              <a:buChar char="•"/>
              <a:defRPr/>
            </a:pPr>
            <a:r>
              <a:rPr kumimoji="0" lang="en-US" altLang="en-US" sz="2800" b="1" i="0" u="none" strike="noStrike" kern="1200" cap="none" spc="0" normalizeH="0" baseline="0" noProof="0" dirty="0">
                <a:ln>
                  <a:noFill/>
                </a:ln>
                <a:solidFill>
                  <a:srgbClr val="222222"/>
                </a:solidFill>
                <a:effectLst/>
                <a:uLnTx/>
                <a:uFillTx/>
                <a:latin typeface="Arial Narrow" pitchFamily="34" charset="0"/>
              </a:rPr>
              <a:t>Centre merging with Periphery</a:t>
            </a:r>
            <a:endParaRPr kumimoji="0" lang="en-US" altLang="en-US" sz="2800" b="1" i="0" u="none" strike="noStrike" kern="1200" cap="none" spc="0" normalizeH="0" baseline="0" noProof="0" dirty="0">
              <a:ln>
                <a:noFill/>
              </a:ln>
              <a:solidFill>
                <a:srgbClr val="222222"/>
              </a:solidFill>
              <a:effectLst/>
              <a:uLnTx/>
              <a:uFillTx/>
              <a:latin typeface="Arial Narrow" pitchFamily="34" charset="0"/>
            </a:endParaRPr>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BEAUTIFY_FLAG" val=""/>
</p:tagLst>
</file>

<file path=ppt/tags/tag2.xml><?xml version="1.0" encoding="utf-8"?>
<p:tagLst xmlns:p="http://schemas.openxmlformats.org/presentationml/2006/main">
  <p:tag name="TABLE_ENDDRAG_ORIGIN_RECT" val="858*292"/>
  <p:tag name="TABLE_ENDDRAG_RECT" val="51*195*858*292"/>
</p:tagLst>
</file>

<file path=ppt/tags/tag3.xml><?xml version="1.0" encoding="utf-8"?>
<p:tagLst xmlns:p="http://schemas.openxmlformats.org/presentationml/2006/main">
  <p:tag name="TABLE_ENDDRAG_ORIGIN_RECT" val="892*385"/>
  <p:tag name="TABLE_ENDDRAG_RECT" val="19*123*892*385"/>
</p:tagLst>
</file>

<file path=ppt/tags/tag4.xml><?xml version="1.0" encoding="utf-8"?>
<p:tagLst xmlns:p="http://schemas.openxmlformats.org/presentationml/2006/main">
  <p:tag name="TABLE_ENDDRAG_ORIGIN_RECT" val="435*331"/>
  <p:tag name="TABLE_ENDDRAG_RECT" val="15*166*435*331"/>
</p:tagLst>
</file>

<file path=ppt/tags/tag5.xml><?xml version="1.0" encoding="utf-8"?>
<p:tagLst xmlns:p="http://schemas.openxmlformats.org/presentationml/2006/main">
  <p:tag name="TABLE_ENDDRAG_ORIGIN_RECT" val="906*504"/>
  <p:tag name="TABLE_ENDDRAG_RECT" val="31*35*906*50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25869</Words>
  <Application>WPS Presentation</Application>
  <PresentationFormat>Widescreen</PresentationFormat>
  <Paragraphs>1483</Paragraphs>
  <Slides>44</Slides>
  <Notes>1</Notes>
  <HiddenSlides>0</HiddenSlides>
  <MMClips>0</MMClips>
  <ScaleCrop>false</ScaleCrop>
  <HeadingPairs>
    <vt:vector size="8" baseType="variant">
      <vt:variant>
        <vt:lpstr>已用的字体</vt:lpstr>
      </vt:variant>
      <vt:variant>
        <vt:i4>28</vt:i4>
      </vt:variant>
      <vt:variant>
        <vt:lpstr>主题</vt:lpstr>
      </vt:variant>
      <vt:variant>
        <vt:i4>2</vt:i4>
      </vt:variant>
      <vt:variant>
        <vt:lpstr>嵌入 OLE 服务器</vt:lpstr>
      </vt:variant>
      <vt:variant>
        <vt:i4>1</vt:i4>
      </vt:variant>
      <vt:variant>
        <vt:lpstr>幻灯片标题</vt:lpstr>
      </vt:variant>
      <vt:variant>
        <vt:i4>44</vt:i4>
      </vt:variant>
    </vt:vector>
  </HeadingPairs>
  <TitlesOfParts>
    <vt:vector size="75" baseType="lpstr">
      <vt:lpstr>Arial</vt:lpstr>
      <vt:lpstr>SimSun</vt:lpstr>
      <vt:lpstr>Wingdings</vt:lpstr>
      <vt:lpstr>Calibri</vt:lpstr>
      <vt:lpstr>Calibri Light</vt:lpstr>
      <vt:lpstr>Times New Roman</vt:lpstr>
      <vt:lpstr>Roboto Condensed Bold</vt:lpstr>
      <vt:lpstr>Segoe Print</vt:lpstr>
      <vt:lpstr>Roboto Condensed</vt:lpstr>
      <vt:lpstr>Poppins Bold</vt:lpstr>
      <vt:lpstr>Poppins</vt:lpstr>
      <vt:lpstr>Canva Sans Bold</vt:lpstr>
      <vt:lpstr>Canva Sans</vt:lpstr>
      <vt:lpstr>Cambria</vt:lpstr>
      <vt:lpstr>Arial Narrow</vt:lpstr>
      <vt:lpstr>Poppins</vt:lpstr>
      <vt:lpstr>Microsoft YaHei</vt:lpstr>
      <vt:lpstr>Arial Unicode MS</vt:lpstr>
      <vt:lpstr>Mangal</vt:lpstr>
      <vt:lpstr>Calibri</vt:lpstr>
      <vt:lpstr>Poppins Bold</vt:lpstr>
      <vt:lpstr>Source Sans Pro</vt:lpstr>
      <vt:lpstr>Arial</vt:lpstr>
      <vt:lpstr>Nunito Sans Heavy</vt:lpstr>
      <vt:lpstr>Source Sans Pro Bold</vt:lpstr>
      <vt:lpstr>Inter Bold</vt:lpstr>
      <vt:lpstr>Inter</vt:lpstr>
      <vt:lpstr>Trebuchet MS</vt:lpstr>
      <vt:lpstr>Office Theme</vt:lpstr>
      <vt:lpstr>Default Design</vt:lpstr>
      <vt:lpstr>Acrobat.Document.DC</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Financial Resource Mobilization</vt:lpstr>
      <vt:lpstr>PowerPoint 演示文稿</vt:lpstr>
      <vt:lpstr>PowerPoint 演示文稿</vt:lpstr>
      <vt:lpstr>Connectivity Projects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Value Chain Example : Turmeric</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VISION TARGET Repositioning NER in India’s Tourism Map </vt:lpstr>
      <vt:lpstr>PowerPoint 演示文稿</vt:lpstr>
      <vt:lpstr>PowerPoint 演示文稿</vt:lpstr>
      <vt:lpstr>          Investment in Sports                   Investment in Music as a Soft Power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NER Vision 2047 A presentation before  Hon’ble Minister DoNER</dc:title>
  <dc:creator>Anshuman Dey</dc:creator>
  <cp:lastModifiedBy>A&amp;C 3</cp:lastModifiedBy>
  <cp:revision>176</cp:revision>
  <dcterms:created xsi:type="dcterms:W3CDTF">2024-07-09T05:54:00Z</dcterms:created>
  <dcterms:modified xsi:type="dcterms:W3CDTF">2024-08-12T08:21:18Z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1E88AF3850B24541990C4B460153ACE3_13</vt:lpwstr>
  </property>
  <property fmtid="{D5CDD505-2E9C-101B-9397-08002B2CF9AE}" pid="3" name="KSOProductBuildVer">
    <vt:lpwstr>1033-12.2.0.17119</vt:lpwstr>
  </property>
</Properties>
</file>